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13" r:id="rId3"/>
    <p:sldId id="260" r:id="rId4"/>
    <p:sldId id="324" r:id="rId5"/>
    <p:sldId id="326" r:id="rId6"/>
    <p:sldId id="269" r:id="rId7"/>
    <p:sldId id="288" r:id="rId8"/>
    <p:sldId id="334" r:id="rId9"/>
    <p:sldId id="289" r:id="rId10"/>
    <p:sldId id="298" r:id="rId11"/>
    <p:sldId id="327" r:id="rId12"/>
    <p:sldId id="273" r:id="rId13"/>
    <p:sldId id="274" r:id="rId14"/>
    <p:sldId id="319" r:id="rId15"/>
    <p:sldId id="279" r:id="rId16"/>
    <p:sldId id="293" r:id="rId17"/>
    <p:sldId id="292" r:id="rId18"/>
    <p:sldId id="318" r:id="rId19"/>
    <p:sldId id="323" r:id="rId20"/>
    <p:sldId id="258" r:id="rId21"/>
    <p:sldId id="335" r:id="rId22"/>
    <p:sldId id="308" r:id="rId23"/>
    <p:sldId id="328" r:id="rId24"/>
    <p:sldId id="330" r:id="rId25"/>
    <p:sldId id="331" r:id="rId26"/>
    <p:sldId id="332" r:id="rId27"/>
    <p:sldId id="280" r:id="rId28"/>
    <p:sldId id="290" r:id="rId29"/>
    <p:sldId id="262" r:id="rId30"/>
    <p:sldId id="264" r:id="rId31"/>
    <p:sldId id="265" r:id="rId32"/>
    <p:sldId id="306" r:id="rId33"/>
    <p:sldId id="267" r:id="rId34"/>
    <p:sldId id="268" r:id="rId35"/>
    <p:sldId id="297" r:id="rId36"/>
    <p:sldId id="271" r:id="rId37"/>
    <p:sldId id="299" r:id="rId38"/>
    <p:sldId id="278" r:id="rId39"/>
    <p:sldId id="312" r:id="rId40"/>
    <p:sldId id="304" r:id="rId41"/>
    <p:sldId id="296" r:id="rId42"/>
    <p:sldId id="315" r:id="rId43"/>
    <p:sldId id="333" r:id="rId44"/>
    <p:sldId id="303" r:id="rId45"/>
    <p:sldId id="321" r:id="rId4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Default Section" id="{2CD44B95-AA39-3442-A78B-8D6F01C4F47A}">
          <p14:sldIdLst>
            <p14:sldId id="256"/>
            <p14:sldId id="313"/>
            <p14:sldId id="260"/>
            <p14:sldId id="324"/>
            <p14:sldId id="326"/>
            <p14:sldId id="269"/>
          </p14:sldIdLst>
        </p14:section>
        <p14:section name="Method" id="{DC025F92-B52B-9A4E-AEDE-E01DB3F8ED6D}">
          <p14:sldIdLst>
            <p14:sldId id="288"/>
            <p14:sldId id="334"/>
            <p14:sldId id="289"/>
            <p14:sldId id="298"/>
            <p14:sldId id="327"/>
          </p14:sldIdLst>
        </p14:section>
        <p14:section name="Exp2" id="{FB98493F-A44C-C243-BB4B-CEDB1198209D}">
          <p14:sldIdLst>
            <p14:sldId id="273"/>
            <p14:sldId id="274"/>
          </p14:sldIdLst>
        </p14:section>
        <p14:section name="Exp3" id="{81BADE9B-47D5-0B40-94A9-365B4FBC7850}">
          <p14:sldIdLst>
            <p14:sldId id="319"/>
            <p14:sldId id="279"/>
            <p14:sldId id="293"/>
          </p14:sldIdLst>
        </p14:section>
        <p14:section name="Exp4" id="{51772B26-7827-094F-857E-81C2C6E334FC}">
          <p14:sldIdLst>
            <p14:sldId id="292"/>
            <p14:sldId id="318"/>
          </p14:sldIdLst>
        </p14:section>
        <p14:section name="Conclusion" id="{A6853714-974D-3B47-A147-913FB493FB90}">
          <p14:sldIdLst>
            <p14:sldId id="323"/>
            <p14:sldId id="258"/>
            <p14:sldId id="335"/>
            <p14:sldId id="308"/>
            <p14:sldId id="328"/>
            <p14:sldId id="330"/>
            <p14:sldId id="331"/>
            <p14:sldId id="332"/>
            <p14:sldId id="280"/>
          </p14:sldIdLst>
        </p14:section>
        <p14:section name="Appendix" id="{C227C28A-D2B9-7C40-B22B-78526165F78B}">
          <p14:sldIdLst>
            <p14:sldId id="290"/>
            <p14:sldId id="262"/>
            <p14:sldId id="264"/>
            <p14:sldId id="265"/>
            <p14:sldId id="306"/>
            <p14:sldId id="267"/>
            <p14:sldId id="268"/>
            <p14:sldId id="297"/>
            <p14:sldId id="271"/>
            <p14:sldId id="299"/>
            <p14:sldId id="278"/>
            <p14:sldId id="312"/>
            <p14:sldId id="304"/>
            <p14:sldId id="296"/>
            <p14:sldId id="315"/>
            <p14:sldId id="333"/>
            <p14:sldId id="303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7561"/>
    <a:srgbClr val="1DB000"/>
    <a:srgbClr val="797979"/>
    <a:srgbClr val="FF968D"/>
    <a:srgbClr val="BCBF12"/>
    <a:srgbClr val="DE1502"/>
    <a:srgbClr val="7F511C"/>
    <a:srgbClr val="FDAF2B"/>
    <a:srgbClr val="0432FF"/>
    <a:srgbClr val="00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49"/>
    <p:restoredTop sz="95768"/>
  </p:normalViewPr>
  <p:slideViewPr>
    <p:cSldViewPr snapToGrid="0" snapToObjects="1" showGuides="1">
      <p:cViewPr>
        <p:scale>
          <a:sx n="46" d="100"/>
          <a:sy n="46" d="100"/>
        </p:scale>
        <p:origin x="2688" y="76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a/Dropbox/%5b200-03-1%5d%20Mean%20Size%20MOT/EXP2_MOT/data%20analysis/P8_v.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a/Dropbox/%5b200-03-1%5d%20Mean%20Size%20MOT/EXP2_MOT/data%20analysis/P8_v.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a/Dropbox/%5b200-03-1%5d%20Mean%20Size%20MOT/EXP4_MOT/Exp4_v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a/Dropbox/%5b200-03-1%5d%20Mean%20Size%20MOT/EXP4_MOT/Exp4_v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a/Dropbox/%5b200-03-1%5d%20Mean%20Size%20MOT/EXP3_MOT/Exp3_v.0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a/Dropbox/%5b200-03-1%5d%20Mean%20Size%20MOT/EXP3_MOT/Exp3_v.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a/Dropbox/%5b200-03-1%5d%20Mean%20Size%20MOT/EXP1_MOT/data%20analysis/P6_v.0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enga/Dropbox/%5b200-03-1%5d%20Mean%20Size%20MOT/EXP1_MOT/data%20analysis/P6_v.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708018518518519"/>
          <c:y val="2.5761288615442E-2"/>
          <c:w val="0.75351703703703699"/>
          <c:h val="0.77910656254371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Sheet12!$F$1</c:f>
              <c:strCache>
                <c:ptCount val="1"/>
                <c:pt idx="0">
                  <c:v>BIAS_StdDev</c:v>
                </c:pt>
              </c:strCache>
            </c:strRef>
          </c:tx>
          <c:spPr>
            <a:solidFill>
              <a:srgbClr val="007AFF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Sheet12!$G$14:$J$14</c:f>
                <c:numCache>
                  <c:formatCode>General</c:formatCode>
                  <c:ptCount val="4"/>
                  <c:pt idx="0">
                    <c:v>5.3469628830965364E-2</c:v>
                  </c:pt>
                  <c:pt idx="1">
                    <c:v>3.2830007498875081E-2</c:v>
                  </c:pt>
                  <c:pt idx="2">
                    <c:v>3.0173435009392513E-2</c:v>
                  </c:pt>
                  <c:pt idx="3">
                    <c:v>2.0590742962477808E-2</c:v>
                  </c:pt>
                </c:numCache>
              </c:numRef>
            </c:plus>
            <c:minus>
              <c:numRef>
                <c:f>Sheet12!$G$14:$J$14</c:f>
                <c:numCache>
                  <c:formatCode>General</c:formatCode>
                  <c:ptCount val="4"/>
                  <c:pt idx="0">
                    <c:v>5.3469628830965364E-2</c:v>
                  </c:pt>
                  <c:pt idx="1">
                    <c:v>3.2830007498875081E-2</c:v>
                  </c:pt>
                  <c:pt idx="2">
                    <c:v>3.0173435009392513E-2</c:v>
                  </c:pt>
                  <c:pt idx="3">
                    <c:v>2.0590742962477808E-2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Sheet12!$G$3:$J$3</c:f>
              <c:strCache>
                <c:ptCount val="4"/>
                <c:pt idx="0">
                  <c:v>16:1</c:v>
                </c:pt>
                <c:pt idx="1">
                  <c:v>16:4</c:v>
                </c:pt>
                <c:pt idx="2">
                  <c:v>16:9</c:v>
                </c:pt>
                <c:pt idx="3">
                  <c:v>16:16</c:v>
                </c:pt>
              </c:strCache>
            </c:strRef>
          </c:cat>
          <c:val>
            <c:numRef>
              <c:f>Sheet12!$G$12:$J$12</c:f>
              <c:numCache>
                <c:formatCode>General</c:formatCode>
                <c:ptCount val="4"/>
                <c:pt idx="0">
                  <c:v>0.28360662299396855</c:v>
                </c:pt>
                <c:pt idx="1">
                  <c:v>0.21388628662026563</c:v>
                </c:pt>
                <c:pt idx="2">
                  <c:v>0.19890574398623012</c:v>
                </c:pt>
                <c:pt idx="3">
                  <c:v>0.1991779325085874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E1-3244-9854-D13EB28402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00917712"/>
        <c:axId val="-500912448"/>
      </c:barChart>
      <c:catAx>
        <c:axId val="-500917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r>
                  <a:rPr lang="en-US" sz="2000" b="0" i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Set Size Disparity</a:t>
                </a:r>
              </a:p>
            </c:rich>
          </c:tx>
          <c:layout>
            <c:manualLayout>
              <c:xMode val="edge"/>
              <c:yMode val="edge"/>
              <c:x val="0.44419569892473121"/>
              <c:y val="0.938540673553863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-500912448"/>
        <c:crosses val="autoZero"/>
        <c:auto val="1"/>
        <c:lblAlgn val="ctr"/>
        <c:lblOffset val="100"/>
        <c:noMultiLvlLbl val="0"/>
      </c:catAx>
      <c:valAx>
        <c:axId val="-500912448"/>
        <c:scaling>
          <c:orientation val="minMax"/>
          <c:max val="0.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0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 b="0" i="0" kern="1200" baseline="0" dirty="0">
                    <a:solidFill>
                      <a:srgbClr val="595959"/>
                    </a:solidFill>
                    <a:effectLst/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Response Variance</a:t>
                </a:r>
                <a:endParaRPr lang="en-US" sz="20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"/>
              <c:y val="0.2328436141035440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 b="0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-5009177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439111111111115"/>
          <c:y val="7.3530328929482067E-2"/>
          <c:w val="0.78620629629629635"/>
          <c:h val="0.81542375286278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Sheet12!$A$1</c:f>
              <c:strCache>
                <c:ptCount val="1"/>
                <c:pt idx="0">
                  <c:v>BIAS_AVERAGE</c:v>
                </c:pt>
              </c:strCache>
            </c:strRef>
          </c:tx>
          <c:spPr>
            <a:solidFill>
              <a:srgbClr val="007AFF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Sheet12!$B$14:$E$14</c:f>
                <c:numCache>
                  <c:formatCode>General</c:formatCode>
                  <c:ptCount val="4"/>
                  <c:pt idx="0">
                    <c:v>7.220546322077169E-2</c:v>
                  </c:pt>
                  <c:pt idx="1">
                    <c:v>4.6029591871555406E-2</c:v>
                  </c:pt>
                  <c:pt idx="2">
                    <c:v>5.243346713238646E-2</c:v>
                  </c:pt>
                  <c:pt idx="3">
                    <c:v>5.3781457998543385E-2</c:v>
                  </c:pt>
                </c:numCache>
              </c:numRef>
            </c:plus>
            <c:minus>
              <c:numRef>
                <c:f>Sheet12!$B$14:$E$14</c:f>
                <c:numCache>
                  <c:formatCode>General</c:formatCode>
                  <c:ptCount val="4"/>
                  <c:pt idx="0">
                    <c:v>7.220546322077169E-2</c:v>
                  </c:pt>
                  <c:pt idx="1">
                    <c:v>4.6029591871555406E-2</c:v>
                  </c:pt>
                  <c:pt idx="2">
                    <c:v>5.243346713238646E-2</c:v>
                  </c:pt>
                  <c:pt idx="3">
                    <c:v>5.3781457998543385E-2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Sheet12!$B$3:$E$3</c:f>
              <c:strCache>
                <c:ptCount val="4"/>
                <c:pt idx="0">
                  <c:v>16:1</c:v>
                </c:pt>
                <c:pt idx="1">
                  <c:v>16:4</c:v>
                </c:pt>
                <c:pt idx="2">
                  <c:v>16:9</c:v>
                </c:pt>
                <c:pt idx="3">
                  <c:v>16:16</c:v>
                </c:pt>
              </c:strCache>
            </c:strRef>
          </c:cat>
          <c:val>
            <c:numRef>
              <c:f>Sheet12!$B$12:$E$12</c:f>
              <c:numCache>
                <c:formatCode>General</c:formatCode>
                <c:ptCount val="4"/>
                <c:pt idx="0">
                  <c:v>0.13757823</c:v>
                </c:pt>
                <c:pt idx="1">
                  <c:v>8.5190921000000003E-2</c:v>
                </c:pt>
                <c:pt idx="2">
                  <c:v>-1.2085E-4</c:v>
                </c:pt>
                <c:pt idx="3">
                  <c:v>-2.5975400999999999E-2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68-1747-95E8-D28C867BF6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98578624"/>
        <c:axId val="-466548528"/>
      </c:barChart>
      <c:catAx>
        <c:axId val="-4985786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r>
                  <a:rPr lang="en-US" sz="2000" b="0" i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Set Size Disparity</a:t>
                </a:r>
              </a:p>
            </c:rich>
          </c:tx>
          <c:layout>
            <c:manualLayout>
              <c:xMode val="edge"/>
              <c:yMode val="edge"/>
              <c:x val="0.41248249999999997"/>
              <c:y val="0.920995435083914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-466548528"/>
        <c:crosses val="autoZero"/>
        <c:auto val="1"/>
        <c:lblAlgn val="ctr"/>
        <c:lblOffset val="1000"/>
        <c:noMultiLvlLbl val="0"/>
      </c:catAx>
      <c:valAx>
        <c:axId val="-4665485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r>
                  <a:rPr lang="en-US" sz="2000" b="0" i="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Bias</a:t>
                </a:r>
              </a:p>
            </c:rich>
          </c:tx>
          <c:layout>
            <c:manualLayout>
              <c:xMode val="edge"/>
              <c:yMode val="edge"/>
              <c:x val="1.1050925925925926E-2"/>
              <c:y val="0.454714647836211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-498578624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055819444444445"/>
          <c:y val="3.0526301056934761E-2"/>
          <c:w val="0.75003902777777776"/>
          <c:h val="0.88581617769209842"/>
        </c:manualLayout>
      </c:layout>
      <c:lineChart>
        <c:grouping val="standard"/>
        <c:varyColors val="0"/>
        <c:ser>
          <c:idx val="0"/>
          <c:order val="0"/>
          <c:tx>
            <c:strRef>
              <c:f>Sheet3!$B$16</c:f>
              <c:strCache>
                <c:ptCount val="1"/>
                <c:pt idx="0">
                  <c:v>9:4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triangle"/>
            <c:size val="12"/>
            <c:spPr>
              <a:solidFill>
                <a:schemeClr val="tx1"/>
              </a:solidFill>
              <a:ln w="12700">
                <a:solidFill>
                  <a:schemeClr val="tx1"/>
                </a:solidFill>
                <a:prstDash val="solid"/>
              </a:ln>
              <a:effectLst/>
            </c:spPr>
          </c:marker>
          <c:dPt>
            <c:idx val="0"/>
            <c:marker>
              <c:symbol val="triangle"/>
              <c:size val="12"/>
              <c:spPr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DBCF-F44B-BD56-E0C930902B40}"/>
              </c:ext>
            </c:extLst>
          </c:dPt>
          <c:dPt>
            <c:idx val="1"/>
            <c:marker>
              <c:symbol val="triangle"/>
              <c:size val="12"/>
              <c:spPr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DBCF-F44B-BD56-E0C930902B40}"/>
              </c:ext>
            </c:extLst>
          </c:dPt>
          <c:errBars>
            <c:errDir val="y"/>
            <c:errBarType val="both"/>
            <c:errValType val="cust"/>
            <c:noEndCap val="0"/>
            <c:plus>
              <c:numRef>
                <c:f>Sheet3!$C$26:$D$26</c:f>
                <c:numCache>
                  <c:formatCode>General</c:formatCode>
                  <c:ptCount val="2"/>
                  <c:pt idx="0">
                    <c:v>7.6795948975900211E-2</c:v>
                  </c:pt>
                  <c:pt idx="1">
                    <c:v>7.956339500445947E-2</c:v>
                  </c:pt>
                </c:numCache>
              </c:numRef>
            </c:plus>
            <c:minus>
              <c:numRef>
                <c:f>Sheet3!$C$26:$D$26</c:f>
                <c:numCache>
                  <c:formatCode>General</c:formatCode>
                  <c:ptCount val="2"/>
                  <c:pt idx="0">
                    <c:v>7.6795948975900211E-2</c:v>
                  </c:pt>
                  <c:pt idx="1">
                    <c:v>7.956339500445947E-2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Sheet3!$C$15:$D$15</c:f>
              <c:strCache>
                <c:ptCount val="2"/>
                <c:pt idx="0">
                  <c:v>Same Side</c:v>
                </c:pt>
                <c:pt idx="1">
                  <c:v>Different Side</c:v>
                </c:pt>
              </c:strCache>
            </c:strRef>
          </c:cat>
          <c:val>
            <c:numRef>
              <c:f>Sheet3!$C$16:$D$16</c:f>
              <c:numCache>
                <c:formatCode>General</c:formatCode>
                <c:ptCount val="2"/>
                <c:pt idx="0">
                  <c:v>4.9002344615767399E-2</c:v>
                </c:pt>
                <c:pt idx="1">
                  <c:v>7.4329073098018006E-2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CF-F44B-BD56-E0C930902B40}"/>
            </c:ext>
          </c:extLst>
        </c:ser>
        <c:ser>
          <c:idx val="1"/>
          <c:order val="1"/>
          <c:tx>
            <c:strRef>
              <c:f>Sheet3!$B$17</c:f>
              <c:strCache>
                <c:ptCount val="1"/>
                <c:pt idx="0">
                  <c:v>9:9</c:v>
                </c:pt>
              </c:strCache>
            </c:strRef>
          </c:tx>
          <c:spPr>
            <a:ln w="2222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circle"/>
            <c:size val="12"/>
            <c:spPr>
              <a:solidFill>
                <a:schemeClr val="tx1"/>
              </a:solidFill>
              <a:ln w="12700">
                <a:solidFill>
                  <a:schemeClr val="tx1"/>
                </a:solidFill>
                <a:prstDash val="solid"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Sheet3!$C$27:$D$27</c:f>
                <c:numCache>
                  <c:formatCode>General</c:formatCode>
                  <c:ptCount val="2"/>
                  <c:pt idx="0">
                    <c:v>5.6894327086102973E-2</c:v>
                  </c:pt>
                  <c:pt idx="1">
                    <c:v>5.9022421111302799E-2</c:v>
                  </c:pt>
                </c:numCache>
              </c:numRef>
            </c:plus>
            <c:minus>
              <c:numRef>
                <c:f>Sheet3!$C$27:$D$27</c:f>
                <c:numCache>
                  <c:formatCode>General</c:formatCode>
                  <c:ptCount val="2"/>
                  <c:pt idx="0">
                    <c:v>5.6894327086102973E-2</c:v>
                  </c:pt>
                  <c:pt idx="1">
                    <c:v>5.9022421111302799E-2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Sheet3!$C$15:$D$15</c:f>
              <c:strCache>
                <c:ptCount val="2"/>
                <c:pt idx="0">
                  <c:v>Same Side</c:v>
                </c:pt>
                <c:pt idx="1">
                  <c:v>Different Side</c:v>
                </c:pt>
              </c:strCache>
            </c:strRef>
          </c:cat>
          <c:val>
            <c:numRef>
              <c:f>Sheet3!$C$17:$D$17</c:f>
              <c:numCache>
                <c:formatCode>General</c:formatCode>
                <c:ptCount val="2"/>
                <c:pt idx="0">
                  <c:v>3.7033603144601787E-2</c:v>
                </c:pt>
                <c:pt idx="1">
                  <c:v>1.8607684366958113E-2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BCF-F44B-BD56-E0C930902B40}"/>
            </c:ext>
          </c:extLst>
        </c:ser>
        <c:ser>
          <c:idx val="2"/>
          <c:order val="2"/>
          <c:tx>
            <c:strRef>
              <c:f>Sheet3!$B$18</c:f>
              <c:strCache>
                <c:ptCount val="1"/>
                <c:pt idx="0">
                  <c:v>9:16</c:v>
                </c:pt>
              </c:strCache>
            </c:strRef>
          </c:tx>
          <c:spPr>
            <a:ln w="2222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square"/>
            <c:size val="12"/>
            <c:spPr>
              <a:solidFill>
                <a:schemeClr val="bg1"/>
              </a:solidFill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Sheet3!$C$28:$D$28</c:f>
                <c:numCache>
                  <c:formatCode>General</c:formatCode>
                  <c:ptCount val="2"/>
                  <c:pt idx="0">
                    <c:v>8.8848735203946094E-2</c:v>
                  </c:pt>
                  <c:pt idx="1">
                    <c:v>7.5591014268935594E-2</c:v>
                  </c:pt>
                </c:numCache>
              </c:numRef>
            </c:plus>
            <c:minus>
              <c:numRef>
                <c:f>Sheet3!$C$28:$D$28</c:f>
                <c:numCache>
                  <c:formatCode>General</c:formatCode>
                  <c:ptCount val="2"/>
                  <c:pt idx="0">
                    <c:v>8.8848735203946094E-2</c:v>
                  </c:pt>
                  <c:pt idx="1">
                    <c:v>7.5591014268935594E-2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Sheet3!$C$15:$D$15</c:f>
              <c:strCache>
                <c:ptCount val="2"/>
                <c:pt idx="0">
                  <c:v>Same Side</c:v>
                </c:pt>
                <c:pt idx="1">
                  <c:v>Different Side</c:v>
                </c:pt>
              </c:strCache>
            </c:strRef>
          </c:cat>
          <c:val>
            <c:numRef>
              <c:f>Sheet3!$C$18:$D$18</c:f>
              <c:numCache>
                <c:formatCode>General</c:formatCode>
                <c:ptCount val="2"/>
                <c:pt idx="0">
                  <c:v>4.1034945197647471E-2</c:v>
                </c:pt>
                <c:pt idx="1">
                  <c:v>2.7392961622121147E-2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BCF-F44B-BD56-E0C93090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1498288"/>
        <c:axId val="1172570160"/>
      </c:lineChart>
      <c:catAx>
        <c:axId val="122149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1172570160"/>
        <c:crosses val="autoZero"/>
        <c:auto val="1"/>
        <c:lblAlgn val="ctr"/>
        <c:lblOffset val="0"/>
        <c:noMultiLvlLbl val="0"/>
      </c:catAx>
      <c:valAx>
        <c:axId val="1172570160"/>
        <c:scaling>
          <c:orientation val="minMax"/>
          <c:max val="0.2"/>
          <c:min val="-0.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r>
                  <a:rPr lang="en-US" sz="2000" b="0" i="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Bias</a:t>
                </a:r>
              </a:p>
            </c:rich>
          </c:tx>
          <c:layout>
            <c:manualLayout>
              <c:xMode val="edge"/>
              <c:yMode val="edge"/>
              <c:x val="1.5875E-2"/>
              <c:y val="0.408548378492461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1221498288"/>
        <c:crosses val="autoZero"/>
        <c:crossBetween val="between"/>
        <c:majorUnit val="0.1"/>
        <c:min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591611111111112"/>
          <c:y val="3.5039028196935891E-2"/>
          <c:w val="0.75468111111111114"/>
          <c:h val="0.75675781787189544"/>
        </c:manualLayout>
      </c:layout>
      <c:lineChart>
        <c:grouping val="standard"/>
        <c:varyColors val="0"/>
        <c:ser>
          <c:idx val="0"/>
          <c:order val="0"/>
          <c:tx>
            <c:strRef>
              <c:f>Sheet3!$E$16</c:f>
              <c:strCache>
                <c:ptCount val="1"/>
                <c:pt idx="0">
                  <c:v>9:4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triangle"/>
            <c:size val="12"/>
            <c:spPr>
              <a:solidFill>
                <a:schemeClr val="tx1"/>
              </a:solidFill>
              <a:ln w="12700">
                <a:solidFill>
                  <a:schemeClr val="tx1"/>
                </a:solidFill>
                <a:prstDash val="solid"/>
              </a:ln>
              <a:effectLst/>
            </c:spPr>
          </c:marker>
          <c:dPt>
            <c:idx val="0"/>
            <c:marker>
              <c:symbol val="triangle"/>
              <c:size val="12"/>
              <c:spPr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3194-3C4B-B558-85E9EB5F6BA0}"/>
              </c:ext>
            </c:extLst>
          </c:dPt>
          <c:dPt>
            <c:idx val="1"/>
            <c:marker>
              <c:symbol val="triangle"/>
              <c:size val="12"/>
              <c:spPr>
                <a:solidFill>
                  <a:schemeClr val="bg1"/>
                </a:solidFill>
                <a:ln w="12700">
                  <a:solidFill>
                    <a:schemeClr val="tx1"/>
                  </a:solidFill>
                  <a:prstDash val="solid"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3194-3C4B-B558-85E9EB5F6BA0}"/>
              </c:ext>
            </c:extLst>
          </c:dPt>
          <c:errBars>
            <c:errDir val="y"/>
            <c:errBarType val="both"/>
            <c:errValType val="cust"/>
            <c:noEndCap val="0"/>
            <c:plus>
              <c:numRef>
                <c:f>Sheet3!$F$26:$G$26</c:f>
                <c:numCache>
                  <c:formatCode>General</c:formatCode>
                  <c:ptCount val="2"/>
                  <c:pt idx="0">
                    <c:v>2.1282101648039713E-2</c:v>
                  </c:pt>
                  <c:pt idx="1">
                    <c:v>2.1600378006061623E-2</c:v>
                  </c:pt>
                </c:numCache>
              </c:numRef>
            </c:plus>
            <c:minus>
              <c:numRef>
                <c:f>Sheet3!$F$26:$G$26</c:f>
                <c:numCache>
                  <c:formatCode>General</c:formatCode>
                  <c:ptCount val="2"/>
                  <c:pt idx="0">
                    <c:v>2.1282101648039713E-2</c:v>
                  </c:pt>
                  <c:pt idx="1">
                    <c:v>2.1600378006061623E-2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Sheet3!$F$15:$G$15</c:f>
              <c:strCache>
                <c:ptCount val="2"/>
                <c:pt idx="0">
                  <c:v>Same Side</c:v>
                </c:pt>
                <c:pt idx="1">
                  <c:v>Different Side</c:v>
                </c:pt>
              </c:strCache>
            </c:strRef>
          </c:cat>
          <c:val>
            <c:numRef>
              <c:f>Sheet3!$F$16:$G$16</c:f>
              <c:numCache>
                <c:formatCode>General</c:formatCode>
                <c:ptCount val="2"/>
                <c:pt idx="0">
                  <c:v>0.15534552060997178</c:v>
                </c:pt>
                <c:pt idx="1">
                  <c:v>0.16020319736804811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194-3C4B-B558-85E9EB5F6BA0}"/>
            </c:ext>
          </c:extLst>
        </c:ser>
        <c:ser>
          <c:idx val="1"/>
          <c:order val="1"/>
          <c:tx>
            <c:strRef>
              <c:f>Sheet3!$E$17</c:f>
              <c:strCache>
                <c:ptCount val="1"/>
                <c:pt idx="0">
                  <c:v>9:9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tx1"/>
              </a:solidFill>
              <a:ln w="12700">
                <a:solidFill>
                  <a:schemeClr val="tx1"/>
                </a:solidFill>
                <a:prstDash val="solid"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Sheet3!$F$27:$G$27</c:f>
                <c:numCache>
                  <c:formatCode>General</c:formatCode>
                  <c:ptCount val="2"/>
                  <c:pt idx="0">
                    <c:v>1.9303753595667019E-2</c:v>
                  </c:pt>
                  <c:pt idx="1">
                    <c:v>2.2300617074004755E-2</c:v>
                  </c:pt>
                </c:numCache>
              </c:numRef>
            </c:plus>
            <c:minus>
              <c:numRef>
                <c:f>Sheet3!$F$27:$G$27</c:f>
                <c:numCache>
                  <c:formatCode>General</c:formatCode>
                  <c:ptCount val="2"/>
                  <c:pt idx="0">
                    <c:v>1.9303753595667019E-2</c:v>
                  </c:pt>
                  <c:pt idx="1">
                    <c:v>2.2300617074004755E-2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Sheet3!$F$15:$G$15</c:f>
              <c:strCache>
                <c:ptCount val="2"/>
                <c:pt idx="0">
                  <c:v>Same Side</c:v>
                </c:pt>
                <c:pt idx="1">
                  <c:v>Different Side</c:v>
                </c:pt>
              </c:strCache>
            </c:strRef>
          </c:cat>
          <c:val>
            <c:numRef>
              <c:f>Sheet3!$F$17:$G$17</c:f>
              <c:numCache>
                <c:formatCode>General</c:formatCode>
                <c:ptCount val="2"/>
                <c:pt idx="0">
                  <c:v>0.14464801191973584</c:v>
                </c:pt>
                <c:pt idx="1">
                  <c:v>0.15465848559019144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194-3C4B-B558-85E9EB5F6BA0}"/>
            </c:ext>
          </c:extLst>
        </c:ser>
        <c:ser>
          <c:idx val="2"/>
          <c:order val="2"/>
          <c:tx>
            <c:strRef>
              <c:f>Sheet3!$E$18</c:f>
              <c:strCache>
                <c:ptCount val="1"/>
                <c:pt idx="0">
                  <c:v>9:16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square"/>
            <c:size val="12"/>
            <c:spPr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c:spPr>
          </c:marker>
          <c:dPt>
            <c:idx val="0"/>
            <c:marker>
              <c:symbol val="square"/>
              <c:size val="12"/>
              <c:spPr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3194-3C4B-B558-85E9EB5F6BA0}"/>
              </c:ext>
            </c:extLst>
          </c:dPt>
          <c:dPt>
            <c:idx val="1"/>
            <c:marker>
              <c:symbol val="square"/>
              <c:size val="12"/>
              <c:spPr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5-3194-3C4B-B558-85E9EB5F6BA0}"/>
              </c:ext>
            </c:extLst>
          </c:dPt>
          <c:errBars>
            <c:errDir val="y"/>
            <c:errBarType val="both"/>
            <c:errValType val="cust"/>
            <c:noEndCap val="0"/>
            <c:plus>
              <c:numRef>
                <c:f>Sheet3!$F$28:$G$28</c:f>
                <c:numCache>
                  <c:formatCode>General</c:formatCode>
                  <c:ptCount val="2"/>
                  <c:pt idx="0">
                    <c:v>1.5173484468069169E-2</c:v>
                  </c:pt>
                  <c:pt idx="1">
                    <c:v>1.9307278040456524E-2</c:v>
                  </c:pt>
                </c:numCache>
              </c:numRef>
            </c:plus>
            <c:minus>
              <c:numRef>
                <c:f>Sheet3!$F$28:$G$28</c:f>
                <c:numCache>
                  <c:formatCode>General</c:formatCode>
                  <c:ptCount val="2"/>
                  <c:pt idx="0">
                    <c:v>1.5173484468069169E-2</c:v>
                  </c:pt>
                  <c:pt idx="1">
                    <c:v>1.9307278040456524E-2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Sheet3!$F$15:$G$15</c:f>
              <c:strCache>
                <c:ptCount val="2"/>
                <c:pt idx="0">
                  <c:v>Same Side</c:v>
                </c:pt>
                <c:pt idx="1">
                  <c:v>Different Side</c:v>
                </c:pt>
              </c:strCache>
            </c:strRef>
          </c:cat>
          <c:val>
            <c:numRef>
              <c:f>Sheet3!$F$18:$G$18</c:f>
              <c:numCache>
                <c:formatCode>General</c:formatCode>
                <c:ptCount val="2"/>
                <c:pt idx="0">
                  <c:v>0.14933726589319143</c:v>
                </c:pt>
                <c:pt idx="1">
                  <c:v>0.15105256523905336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3194-3C4B-B558-85E9EB5F6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1498288"/>
        <c:axId val="1172570160"/>
      </c:lineChart>
      <c:catAx>
        <c:axId val="122149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1172570160"/>
        <c:crosses val="autoZero"/>
        <c:auto val="1"/>
        <c:lblAlgn val="ctr"/>
        <c:lblOffset val="800"/>
        <c:noMultiLvlLbl val="0"/>
      </c:catAx>
      <c:valAx>
        <c:axId val="1172570160"/>
        <c:scaling>
          <c:orientation val="minMax"/>
          <c:max val="0.30000000000000004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000" b="0" i="0" u="none" strike="noStrike" kern="1200" baseline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r>
                  <a:rPr lang="en-US" sz="2000" b="0" i="0" kern="1200" baseline="0" dirty="0">
                    <a:solidFill>
                      <a:srgbClr val="595959"/>
                    </a:solidFill>
                    <a:effectLst/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Response Variance</a:t>
                </a:r>
                <a:endParaRPr lang="en-US" sz="20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3.5277777777777777E-3"/>
              <c:y val="0.248118088474855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i="0" u="none" strike="noStrike" kern="120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1221498288"/>
        <c:crosses val="autoZero"/>
        <c:crossBetween val="between"/>
        <c:majorUnit val="0.1"/>
        <c:min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762763888888888"/>
          <c:y val="3.0773147338749997E-2"/>
          <c:w val="0.74973902777777779"/>
          <c:h val="0.8848928476126503"/>
        </c:manualLayout>
      </c:layout>
      <c:lineChart>
        <c:grouping val="standard"/>
        <c:varyColors val="0"/>
        <c:ser>
          <c:idx val="0"/>
          <c:order val="0"/>
          <c:tx>
            <c:strRef>
              <c:f>Sheet3!$B$17</c:f>
              <c:strCache>
                <c:ptCount val="1"/>
                <c:pt idx="0">
                  <c:v>Low</c:v>
                </c:pt>
              </c:strCache>
            </c:strRef>
          </c:tx>
          <c:spPr>
            <a:ln w="2222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circle"/>
            <c:size val="14"/>
            <c:spPr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Sheet3!$C$23:$D$23</c:f>
                <c:numCache>
                  <c:formatCode>General</c:formatCode>
                  <c:ptCount val="2"/>
                  <c:pt idx="0">
                    <c:v>2.3405288617348339E-2</c:v>
                  </c:pt>
                  <c:pt idx="1">
                    <c:v>2.3004463422653075E-2</c:v>
                  </c:pt>
                </c:numCache>
              </c:numRef>
            </c:plus>
            <c:minus>
              <c:numRef>
                <c:f>Sheet3!$C$23:$D$23</c:f>
                <c:numCache>
                  <c:formatCode>General</c:formatCode>
                  <c:ptCount val="2"/>
                  <c:pt idx="0">
                    <c:v>2.3405288617348339E-2</c:v>
                  </c:pt>
                  <c:pt idx="1">
                    <c:v>2.3004463422653075E-2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Sheet3!$C$16:$D$16</c:f>
              <c:strCache>
                <c:ptCount val="2"/>
                <c:pt idx="0">
                  <c:v>Congruent</c:v>
                </c:pt>
                <c:pt idx="1">
                  <c:v>Incongruent</c:v>
                </c:pt>
              </c:strCache>
            </c:strRef>
          </c:cat>
          <c:val>
            <c:numRef>
              <c:f>Sheet3!$C$17:$D$17</c:f>
              <c:numCache>
                <c:formatCode>General</c:formatCode>
                <c:ptCount val="2"/>
                <c:pt idx="0">
                  <c:v>1.8813303318753829E-2</c:v>
                </c:pt>
                <c:pt idx="1">
                  <c:v>-1.4009441530461535E-2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74-2B42-A3B6-DCE33F5192D3}"/>
            </c:ext>
          </c:extLst>
        </c:ser>
        <c:ser>
          <c:idx val="1"/>
          <c:order val="1"/>
          <c:tx>
            <c:strRef>
              <c:f>Sheet3!$B$18</c:f>
              <c:strCache>
                <c:ptCount val="1"/>
                <c:pt idx="0">
                  <c:v>High</c:v>
                </c:pt>
              </c:strCache>
            </c:strRef>
          </c:tx>
          <c:spPr>
            <a:ln w="22225" cap="rnd">
              <a:solidFill>
                <a:schemeClr val="tx1"/>
              </a:solidFill>
              <a:prstDash val="solid"/>
              <a:round/>
            </a:ln>
            <a:effectLst/>
          </c:spPr>
          <c:marker>
            <c:symbol val="circle"/>
            <c:size val="14"/>
            <c:spPr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Sheet3!$C$24:$D$24</c:f>
                <c:numCache>
                  <c:formatCode>General</c:formatCode>
                  <c:ptCount val="2"/>
                  <c:pt idx="0">
                    <c:v>6.0538419773835367E-2</c:v>
                  </c:pt>
                  <c:pt idx="1">
                    <c:v>5.6958173373847183E-2</c:v>
                  </c:pt>
                </c:numCache>
              </c:numRef>
            </c:plus>
            <c:minus>
              <c:numRef>
                <c:f>Sheet3!$C$24:$D$24</c:f>
                <c:numCache>
                  <c:formatCode>General</c:formatCode>
                  <c:ptCount val="2"/>
                  <c:pt idx="0">
                    <c:v>6.0538419773835367E-2</c:v>
                  </c:pt>
                  <c:pt idx="1">
                    <c:v>5.6958173373847183E-2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Sheet3!$C$16:$D$16</c:f>
              <c:strCache>
                <c:ptCount val="2"/>
                <c:pt idx="0">
                  <c:v>Congruent</c:v>
                </c:pt>
                <c:pt idx="1">
                  <c:v>Incongruent</c:v>
                </c:pt>
              </c:strCache>
            </c:strRef>
          </c:cat>
          <c:val>
            <c:numRef>
              <c:f>Sheet3!$C$18:$D$18</c:f>
              <c:numCache>
                <c:formatCode>General</c:formatCode>
                <c:ptCount val="2"/>
                <c:pt idx="0">
                  <c:v>5.6020312065383104E-2</c:v>
                </c:pt>
                <c:pt idx="1">
                  <c:v>0.13481513213708671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74-2B42-A3B6-DCE33F5192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1498288"/>
        <c:axId val="1172570160"/>
      </c:lineChart>
      <c:catAx>
        <c:axId val="122149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1172570160"/>
        <c:crosses val="autoZero"/>
        <c:auto val="1"/>
        <c:lblAlgn val="ctr"/>
        <c:lblOffset val="0"/>
        <c:noMultiLvlLbl val="0"/>
      </c:catAx>
      <c:valAx>
        <c:axId val="1172570160"/>
        <c:scaling>
          <c:orientation val="minMax"/>
          <c:max val="0.2"/>
          <c:min val="-0.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r>
                  <a:rPr lang="en-US" sz="2000" b="0" i="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Bias</a:t>
                </a:r>
              </a:p>
            </c:rich>
          </c:tx>
          <c:layout>
            <c:manualLayout>
              <c:xMode val="edge"/>
              <c:yMode val="edge"/>
              <c:x val="2.4106481481481482E-2"/>
              <c:y val="0.3643109602052156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1221498288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620305555555554"/>
          <c:y val="3.5182796805032363E-2"/>
          <c:w val="0.75116361111111107"/>
          <c:h val="0.71881871812823417"/>
        </c:manualLayout>
      </c:layout>
      <c:lineChart>
        <c:grouping val="standard"/>
        <c:varyColors val="0"/>
        <c:ser>
          <c:idx val="0"/>
          <c:order val="0"/>
          <c:tx>
            <c:strRef>
              <c:f>Sheet3!$E$17</c:f>
              <c:strCache>
                <c:ptCount val="1"/>
                <c:pt idx="0">
                  <c:v>Low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bg1"/>
              </a:solidFill>
              <a:ln w="12700">
                <a:solidFill>
                  <a:schemeClr val="tx1"/>
                </a:solidFill>
                <a:prstDash val="solid"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Sheet3!$F$23:$G$23</c:f>
                <c:numCache>
                  <c:formatCode>General</c:formatCode>
                  <c:ptCount val="2"/>
                  <c:pt idx="0">
                    <c:v>2.4114840863482409E-2</c:v>
                  </c:pt>
                  <c:pt idx="1">
                    <c:v>3.2996787418174897E-2</c:v>
                  </c:pt>
                </c:numCache>
              </c:numRef>
            </c:plus>
            <c:minus>
              <c:numRef>
                <c:f>Sheet3!$F$23:$G$23</c:f>
                <c:numCache>
                  <c:formatCode>General</c:formatCode>
                  <c:ptCount val="2"/>
                  <c:pt idx="0">
                    <c:v>2.4114840863482409E-2</c:v>
                  </c:pt>
                  <c:pt idx="1">
                    <c:v>3.2996787418174897E-2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Sheet3!$F$16:$G$16</c:f>
              <c:strCache>
                <c:ptCount val="2"/>
                <c:pt idx="0">
                  <c:v>Congruent</c:v>
                </c:pt>
                <c:pt idx="1">
                  <c:v>Incongruent</c:v>
                </c:pt>
              </c:strCache>
            </c:strRef>
          </c:cat>
          <c:val>
            <c:numRef>
              <c:f>Sheet3!$F$17:$G$17</c:f>
              <c:numCache>
                <c:formatCode>General</c:formatCode>
                <c:ptCount val="2"/>
                <c:pt idx="0">
                  <c:v>0.15369632642416128</c:v>
                </c:pt>
                <c:pt idx="1">
                  <c:v>0.18077562045807336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92-1445-B9C8-44884E9E0DAE}"/>
            </c:ext>
          </c:extLst>
        </c:ser>
        <c:ser>
          <c:idx val="1"/>
          <c:order val="1"/>
          <c:tx>
            <c:strRef>
              <c:f>Sheet3!$E$18</c:f>
              <c:strCache>
                <c:ptCount val="1"/>
                <c:pt idx="0">
                  <c:v>High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14"/>
            <c:spPr>
              <a:solidFill>
                <a:schemeClr val="tx1"/>
              </a:solidFill>
              <a:ln w="12700">
                <a:solidFill>
                  <a:schemeClr val="tx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Sheet3!$F$24:$G$24</c:f>
                <c:numCache>
                  <c:formatCode>General</c:formatCode>
                  <c:ptCount val="2"/>
                  <c:pt idx="0">
                    <c:v>2.1653000930170946E-2</c:v>
                  </c:pt>
                  <c:pt idx="1">
                    <c:v>4.3590079821786039E-2</c:v>
                  </c:pt>
                </c:numCache>
              </c:numRef>
            </c:plus>
            <c:minus>
              <c:numRef>
                <c:f>Sheet3!$F$24:$G$24</c:f>
                <c:numCache>
                  <c:formatCode>General</c:formatCode>
                  <c:ptCount val="2"/>
                  <c:pt idx="0">
                    <c:v>2.1653000930170946E-2</c:v>
                  </c:pt>
                  <c:pt idx="1">
                    <c:v>4.3590079821786039E-2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Sheet3!$F$16:$G$16</c:f>
              <c:strCache>
                <c:ptCount val="2"/>
                <c:pt idx="0">
                  <c:v>Congruent</c:v>
                </c:pt>
                <c:pt idx="1">
                  <c:v>Incongruent</c:v>
                </c:pt>
              </c:strCache>
            </c:strRef>
          </c:cat>
          <c:val>
            <c:numRef>
              <c:f>Sheet3!$F$18:$G$18</c:f>
              <c:numCache>
                <c:formatCode>General</c:formatCode>
                <c:ptCount val="2"/>
                <c:pt idx="0">
                  <c:v>0.19884668398265259</c:v>
                </c:pt>
                <c:pt idx="1">
                  <c:v>0.22588449703766547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92-1445-B9C8-44884E9E0D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1498288"/>
        <c:axId val="1172570160"/>
      </c:lineChart>
      <c:catAx>
        <c:axId val="1221498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1172570160"/>
        <c:crosses val="autoZero"/>
        <c:auto val="1"/>
        <c:lblAlgn val="ctr"/>
        <c:lblOffset val="1000"/>
        <c:noMultiLvlLbl val="0"/>
      </c:catAx>
      <c:valAx>
        <c:axId val="1172570160"/>
        <c:scaling>
          <c:orientation val="minMax"/>
          <c:max val="0.30000000000000004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r>
                  <a:rPr lang="en-US" sz="2000" b="0" i="0" baseline="0" dirty="0">
                    <a:effectLst/>
                  </a:rPr>
                  <a:t>Response Bias</a:t>
                </a:r>
                <a:endParaRPr lang="en-US" sz="20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2.6458333333333334E-2"/>
              <c:y val="0.265970522678697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1221498288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5D0-9842-9048-EA138F3FCDE2}"/>
              </c:ext>
            </c:extLst>
          </c:dPt>
          <c:dPt>
            <c:idx val="1"/>
            <c:invertIfNegative val="0"/>
            <c:bubble3D val="0"/>
            <c:spPr>
              <a:solidFill>
                <a:srgbClr val="0432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5D0-9842-9048-EA138F3FCDE2}"/>
              </c:ext>
            </c:extLst>
          </c:dPt>
          <c:errBars>
            <c:errBarType val="both"/>
            <c:errValType val="cust"/>
            <c:noEndCap val="0"/>
            <c:plus>
              <c:numRef>
                <c:f>AVERAGE!$I$5:$J$5</c:f>
                <c:numCache>
                  <c:formatCode>General</c:formatCode>
                  <c:ptCount val="2"/>
                  <c:pt idx="0">
                    <c:v>0.15429016956232694</c:v>
                  </c:pt>
                  <c:pt idx="1">
                    <c:v>7.3950592551065356E-2</c:v>
                  </c:pt>
                </c:numCache>
              </c:numRef>
            </c:plus>
            <c:minus>
              <c:numRef>
                <c:f>AVERAGE!$I$5:$J$5</c:f>
                <c:numCache>
                  <c:formatCode>General</c:formatCode>
                  <c:ptCount val="2"/>
                  <c:pt idx="0">
                    <c:v>0.15429016956232694</c:v>
                  </c:pt>
                  <c:pt idx="1">
                    <c:v>7.3950592551065356E-2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AVERAGE!$I$2:$J$2</c:f>
              <c:strCache>
                <c:ptCount val="2"/>
                <c:pt idx="0">
                  <c:v>Single probe </c:v>
                </c:pt>
                <c:pt idx="1">
                  <c:v>Set probe</c:v>
                </c:pt>
              </c:strCache>
            </c:strRef>
          </c:cat>
          <c:val>
            <c:numRef>
              <c:f>AVERAGE!$I$3:$J$3</c:f>
              <c:numCache>
                <c:formatCode>General</c:formatCode>
                <c:ptCount val="2"/>
                <c:pt idx="0">
                  <c:v>0.27189659532926397</c:v>
                </c:pt>
                <c:pt idx="1">
                  <c:v>3.4955665978316612E-2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5D0-9842-9048-EA138F3FCD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99090512"/>
        <c:axId val="-495707008"/>
      </c:barChart>
      <c:catAx>
        <c:axId val="-49909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-495707008"/>
        <c:crosses val="autoZero"/>
        <c:auto val="1"/>
        <c:lblAlgn val="ctr"/>
        <c:lblOffset val="400"/>
        <c:noMultiLvlLbl val="0"/>
      </c:catAx>
      <c:valAx>
        <c:axId val="-49570700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r>
                  <a:rPr lang="en-US" sz="2400" b="0" i="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Bias</a:t>
                </a:r>
              </a:p>
            </c:rich>
          </c:tx>
          <c:layout>
            <c:manualLayout>
              <c:xMode val="edge"/>
              <c:yMode val="edge"/>
              <c:x val="1.6067482651742029E-2"/>
              <c:y val="0.4290962713737442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-499090512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1E-1749-BB8C-A3489784B440}"/>
              </c:ext>
            </c:extLst>
          </c:dPt>
          <c:dPt>
            <c:idx val="1"/>
            <c:invertIfNegative val="0"/>
            <c:bubble3D val="0"/>
            <c:spPr>
              <a:solidFill>
                <a:srgbClr val="0432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1E-1749-BB8C-A3489784B440}"/>
              </c:ext>
            </c:extLst>
          </c:dPt>
          <c:errBars>
            <c:errBarType val="both"/>
            <c:errValType val="cust"/>
            <c:noEndCap val="0"/>
            <c:plus>
              <c:numRef>
                <c:f>SD!$I$5:$J$5</c:f>
                <c:numCache>
                  <c:formatCode>General</c:formatCode>
                  <c:ptCount val="2"/>
                  <c:pt idx="0">
                    <c:v>7.020490694818575E-2</c:v>
                  </c:pt>
                  <c:pt idx="1">
                    <c:v>3.4519336042155978E-2</c:v>
                  </c:pt>
                </c:numCache>
              </c:numRef>
            </c:plus>
            <c:minus>
              <c:numRef>
                <c:f>SD!$I$5:$J$5</c:f>
                <c:numCache>
                  <c:formatCode>General</c:formatCode>
                  <c:ptCount val="2"/>
                  <c:pt idx="0">
                    <c:v>7.020490694818575E-2</c:v>
                  </c:pt>
                  <c:pt idx="1">
                    <c:v>3.4519336042155978E-2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SD!$I$2:$J$2</c:f>
              <c:strCache>
                <c:ptCount val="2"/>
                <c:pt idx="0">
                  <c:v>Single probe </c:v>
                </c:pt>
                <c:pt idx="1">
                  <c:v>Set probe</c:v>
                </c:pt>
              </c:strCache>
            </c:strRef>
          </c:cat>
          <c:val>
            <c:numRef>
              <c:f>SD!$I$3:$J$3</c:f>
              <c:numCache>
                <c:formatCode>General</c:formatCode>
                <c:ptCount val="2"/>
                <c:pt idx="0">
                  <c:v>0.39075245281436199</c:v>
                </c:pt>
                <c:pt idx="1">
                  <c:v>0.28830686689464891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E1E-1749-BB8C-A3489784B4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498756320"/>
        <c:axId val="-596678320"/>
      </c:barChart>
      <c:catAx>
        <c:axId val="-49875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+mn-cs"/>
              </a:defRPr>
            </a:pPr>
            <a:endParaRPr lang="en-US"/>
          </a:p>
        </c:txPr>
        <c:crossAx val="-596678320"/>
        <c:crosses val="autoZero"/>
        <c:auto val="1"/>
        <c:lblAlgn val="ctr"/>
        <c:lblOffset val="100"/>
        <c:noMultiLvlLbl val="0"/>
      </c:catAx>
      <c:valAx>
        <c:axId val="-596678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+mn-cs"/>
                  </a:defRPr>
                </a:pPr>
                <a:r>
                  <a:rPr lang="en-US" sz="2400" b="0" i="0" baseline="0" dirty="0">
                    <a:effectLst/>
                  </a:rPr>
                  <a:t>Response Variance</a:t>
                </a:r>
                <a:endParaRPr lang="en-US" sz="3200" dirty="0">
                  <a:effectLst/>
                </a:endParaRPr>
              </a:p>
              <a:p>
                <a:pPr>
                  <a:defRPr sz="2400">
                    <a:latin typeface="Roboto Condensed" panose="02000000000000000000" pitchFamily="2" charset="0"/>
                    <a:ea typeface="Roboto Condensed" panose="02000000000000000000" pitchFamily="2" charset="0"/>
                  </a:defRPr>
                </a:pPr>
                <a:r>
                  <a:rPr lang="en-US" sz="1400" b="0" i="0" baseline="0" dirty="0">
                    <a:effectLst/>
                  </a:rPr>
                  <a:t>(Relative Mean Size difference)</a:t>
                </a:r>
                <a:endParaRPr lang="en-US" sz="1800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7.1000884534258664E-3"/>
              <c:y val="0.2912427872263017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n-US"/>
          </a:p>
        </c:txPr>
        <c:crossAx val="-498756320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13T06:18:09.65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2150 24575,'51'-51'0,"6"-6"0,-13 8 0,5-5-1639,4 0 1,5-6 547,2-7 0,6-8 0,-1 2 1091,-6 13 0,-1 3 0,-1-4 0,6-10 0,-1-4 0,-2 2 0,-5 9 0,-1 1 0,-2 0 0,-1-3 0,-2-1 0,-3 3 0,9-15 0,0 1-77,-5 12 1,2-3-1,-8 8 77,-16 13 0,-1 2 442,22-21 1,-1 2-443,-5-13 0,11 4 0,-37 33 3100,6 9-3100,-9 17 2033,-2 9-2033,-5 12 762,-1 2-762,0 5 0,-5 1 0,12 7 0,-4 10 0,6 2 0,2 14 0,9 15 0,-3-17 0,5 3-1548,8 9 0,6 4 1548,6 6 0,7 5 0,0-3-1093,-9-16 1,-1-4 0,4 6 1003,7 8 0,6 6 1,1 1-1,-2-4-731,-8-11 1,-1-3 0,0 0 0,4 2 708,13 13 1,3 2-1,2 1 1,0-1 110,-3-4 0,1 0 0,0-2 0,0 0 0,-4-2 0,-1 0 0,0-2 0,-1-4-539,8 4 1,-2-5-1,-2 0 539,-7-3 0,-1-1 0,-2-4 279,18 4 1,-3-4-280,-6 0 0,-1-3 1042,-8-8 1,-3-5-1043,17 8 3276,-23-14-2452,-20-9 2086,-10-6-2910,-7-3 0,-7-6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7" name="Shape 5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checked the difference in the mean size estimation error between single probe tasks versus set probe tasks across different studies is an actual robust perceptual phenomenon that appears within participant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1" name="Shape 10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Single item can be seen to have same variance as low variability.</a:t>
            </a:r>
          </a:p>
          <a:p>
            <a:r>
              <a:t>If mean perception bias is indeed due to variance difference, thus conversion while reconciling difference in variability, </a:t>
            </a:r>
          </a:p>
          <a:p>
            <a:r>
              <a:t>It is not the number information that is critical, but more about the ‘distribution of sizes’ or ‘shape of distribution’.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9271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7.wdp"/><Relationship Id="rId18" Type="http://schemas.microsoft.com/office/2007/relationships/hdphoto" Target="../media/hdphoto12.wdp"/><Relationship Id="rId3" Type="http://schemas.openxmlformats.org/officeDocument/2006/relationships/image" Target="../media/image16.png"/><Relationship Id="rId21" Type="http://schemas.microsoft.com/office/2007/relationships/hdphoto" Target="../media/hdphoto15.wdp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17" Type="http://schemas.microsoft.com/office/2007/relationships/hdphoto" Target="../media/hdphoto11.wdp"/><Relationship Id="rId25" Type="http://schemas.microsoft.com/office/2007/relationships/hdphoto" Target="../media/hdphoto19.wdp"/><Relationship Id="rId2" Type="http://schemas.openxmlformats.org/officeDocument/2006/relationships/image" Target="../media/image3.jpg"/><Relationship Id="rId16" Type="http://schemas.microsoft.com/office/2007/relationships/hdphoto" Target="../media/hdphoto10.wdp"/><Relationship Id="rId20" Type="http://schemas.microsoft.com/office/2007/relationships/hdphoto" Target="../media/hdphoto14.wdp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11" Type="http://schemas.microsoft.com/office/2007/relationships/hdphoto" Target="../media/hdphoto6.wdp"/><Relationship Id="rId24" Type="http://schemas.microsoft.com/office/2007/relationships/hdphoto" Target="../media/hdphoto18.wdp"/><Relationship Id="rId5" Type="http://schemas.openxmlformats.org/officeDocument/2006/relationships/image" Target="../media/image17.png"/><Relationship Id="rId15" Type="http://schemas.microsoft.com/office/2007/relationships/hdphoto" Target="../media/hdphoto9.wdp"/><Relationship Id="rId23" Type="http://schemas.microsoft.com/office/2007/relationships/hdphoto" Target="../media/hdphoto17.wdp"/><Relationship Id="rId10" Type="http://schemas.openxmlformats.org/officeDocument/2006/relationships/image" Target="../media/image19.png"/><Relationship Id="rId19" Type="http://schemas.microsoft.com/office/2007/relationships/hdphoto" Target="../media/hdphoto13.wdp"/><Relationship Id="rId4" Type="http://schemas.microsoft.com/office/2007/relationships/hdphoto" Target="../media/hdphoto2.wdp"/><Relationship Id="rId9" Type="http://schemas.microsoft.com/office/2007/relationships/hdphoto" Target="../media/hdphoto5.wdp"/><Relationship Id="rId14" Type="http://schemas.microsoft.com/office/2007/relationships/hdphoto" Target="../media/hdphoto8.wdp"/><Relationship Id="rId22" Type="http://schemas.microsoft.com/office/2007/relationships/hdphoto" Target="../media/hdphoto16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presentational Form…"/>
          <p:cNvSpPr txBox="1">
            <a:spLocks noGrp="1"/>
          </p:cNvSpPr>
          <p:nvPr>
            <p:ph type="ctrTitle"/>
          </p:nvPr>
        </p:nvSpPr>
        <p:spPr>
          <a:xfrm>
            <a:off x="1270000" y="113896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20000"/>
              </a:lnSpc>
              <a:defRPr sz="4800"/>
            </a:pPr>
            <a:r>
              <a:rPr dirty="0">
                <a:latin typeface="Roboto Medium" charset="0"/>
                <a:ea typeface="Roboto Medium" charset="0"/>
                <a:cs typeface="Roboto Medium" charset="0"/>
              </a:rPr>
              <a:t>Representational Form of </a:t>
            </a:r>
            <a:br>
              <a:rPr lang="en-US" dirty="0">
                <a:latin typeface="Roboto Medium" charset="0"/>
                <a:ea typeface="Roboto Medium" charset="0"/>
                <a:cs typeface="Roboto Medium" charset="0"/>
              </a:rPr>
            </a:br>
            <a:r>
              <a:rPr dirty="0">
                <a:latin typeface="Roboto Medium" charset="0"/>
                <a:ea typeface="Roboto Medium" charset="0"/>
                <a:cs typeface="Roboto Medium" charset="0"/>
              </a:rPr>
              <a:t>Perceptual Averag</a:t>
            </a:r>
            <a:r>
              <a:rPr lang="en-US" dirty="0">
                <a:latin typeface="Roboto Medium" charset="0"/>
                <a:ea typeface="Roboto Medium" charset="0"/>
                <a:cs typeface="Roboto Medium" charset="0"/>
              </a:rPr>
              <a:t>e</a:t>
            </a:r>
            <a:endParaRPr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29" name="김명아…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4876800"/>
            <a:ext cx="10464800" cy="173152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  <a:defRPr sz="2100">
                <a:solidFill>
                  <a:srgbClr val="5E5E5E"/>
                </a:solidFill>
              </a:defRPr>
            </a:pP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Roboto" charset="0"/>
              </a:rPr>
              <a:t>MyoungAh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Roboto" charset="0"/>
              </a:rPr>
              <a:t> Kim</a:t>
            </a:r>
            <a:endParaRPr sz="2000" dirty="0">
              <a:latin typeface="Roboto Light" panose="02000000000000000000" pitchFamily="2" charset="0"/>
              <a:ea typeface="Roboto Light" panose="02000000000000000000" pitchFamily="2" charset="0"/>
              <a:cs typeface="Roboto" charset="0"/>
            </a:endParaRPr>
          </a:p>
          <a:p>
            <a:pPr>
              <a:lnSpc>
                <a:spcPct val="200000"/>
              </a:lnSpc>
              <a:defRPr sz="2100">
                <a:solidFill>
                  <a:srgbClr val="5E5E5E"/>
                </a:solidFill>
              </a:defRPr>
            </a:pP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Roboto" charset="0"/>
              </a:rPr>
              <a:t>Graduate Program in Cognitive Science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Roboto" charset="0"/>
            </a:endParaRPr>
          </a:p>
        </p:txBody>
      </p:sp>
      <p:grpSp>
        <p:nvGrpSpPr>
          <p:cNvPr id="132" name="Group"/>
          <p:cNvGrpSpPr/>
          <p:nvPr/>
        </p:nvGrpSpPr>
        <p:grpSpPr>
          <a:xfrm>
            <a:off x="4631808" y="8614640"/>
            <a:ext cx="3930369" cy="581917"/>
            <a:chOff x="0" y="27161"/>
            <a:chExt cx="3930367" cy="581915"/>
          </a:xfrm>
        </p:grpSpPr>
        <p:pic>
          <p:nvPicPr>
            <p:cNvPr id="130" name="vcc_logo(Numans).png" descr="vcc_logo(Numans)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161"/>
              <a:ext cx="1736482" cy="527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Yonsei_Logo (2).png" descr="Yonsei_Logo (2)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5920" y="27161"/>
              <a:ext cx="1904447" cy="5819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Rectangle"/>
          <p:cNvSpPr/>
          <p:nvPr/>
        </p:nvSpPr>
        <p:spPr>
          <a:xfrm>
            <a:off x="930886" y="982317"/>
            <a:ext cx="11143028" cy="2253252"/>
          </a:xfrm>
          <a:prstGeom prst="rect">
            <a:avLst/>
          </a:prstGeom>
          <a:solidFill>
            <a:srgbClr val="EBEBEB"/>
          </a:solidFill>
          <a:ln w="12700" cap="flat">
            <a:noFill/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693" name="Actual Mean Size - Final Probe Size"/>
          <p:cNvSpPr txBox="1"/>
          <p:nvPr/>
        </p:nvSpPr>
        <p:spPr>
          <a:xfrm>
            <a:off x="6713416" y="1463329"/>
            <a:ext cx="2588846" cy="509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defTabSz="2555875">
              <a:lnSpc>
                <a:spcPct val="130000"/>
              </a:lnSpc>
              <a:defRPr sz="1300" b="0" i="1"/>
            </a:lvl1pPr>
          </a:lstStyle>
          <a:p>
            <a:pPr algn="l"/>
            <a:r>
              <a:rPr sz="2400" dirty="0">
                <a:latin typeface="Roboto" charset="0"/>
                <a:ea typeface="Roboto" charset="0"/>
                <a:cs typeface="Roboto" charset="0"/>
              </a:rPr>
              <a:t>Actual Mean Size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5073822-D508-B24B-B2D1-A1BF5C8A8F6E}"/>
              </a:ext>
            </a:extLst>
          </p:cNvPr>
          <p:cNvGrpSpPr/>
          <p:nvPr/>
        </p:nvGrpSpPr>
        <p:grpSpPr>
          <a:xfrm>
            <a:off x="6585561" y="2121457"/>
            <a:ext cx="4923727" cy="624060"/>
            <a:chOff x="6585561" y="2121457"/>
            <a:chExt cx="4923727" cy="624060"/>
          </a:xfrm>
        </p:grpSpPr>
        <p:sp>
          <p:nvSpPr>
            <p:cNvPr id="692" name="Line"/>
            <p:cNvSpPr/>
            <p:nvPr/>
          </p:nvSpPr>
          <p:spPr>
            <a:xfrm>
              <a:off x="6585561" y="2121457"/>
              <a:ext cx="4923727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95" name="Actual Mean Size"/>
            <p:cNvSpPr txBox="1"/>
            <p:nvPr/>
          </p:nvSpPr>
          <p:spPr>
            <a:xfrm>
              <a:off x="7368322" y="2236509"/>
              <a:ext cx="3271268" cy="509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2555875">
                <a:lnSpc>
                  <a:spcPct val="130000"/>
                </a:lnSpc>
                <a:defRPr sz="1300" b="0" i="1"/>
              </a:lvl1pPr>
            </a:lstStyle>
            <a:p>
              <a:r>
                <a:rPr sz="2400" dirty="0">
                  <a:latin typeface="Roboto" charset="0"/>
                  <a:ea typeface="Roboto" charset="0"/>
                  <a:cs typeface="Roboto" charset="0"/>
                </a:rPr>
                <a:t>Actual Mean Size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40DCFF4-5A4B-AF48-A349-FDF7F0E6829B}"/>
              </a:ext>
            </a:extLst>
          </p:cNvPr>
          <p:cNvSpPr txBox="1"/>
          <p:nvPr/>
        </p:nvSpPr>
        <p:spPr>
          <a:xfrm>
            <a:off x="1495512" y="1868461"/>
            <a:ext cx="517960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Relative Mean Size Difference   = </a:t>
            </a:r>
          </a:p>
        </p:txBody>
      </p:sp>
      <p:sp>
        <p:nvSpPr>
          <p:cNvPr id="131" name="Actual Mean Size - Final Probe Size">
            <a:extLst>
              <a:ext uri="{FF2B5EF4-FFF2-40B4-BE49-F238E27FC236}">
                <a16:creationId xmlns:a16="http://schemas.microsoft.com/office/drawing/2014/main" id="{F3CE8C8A-07A8-0145-9F4F-BF2D545EE14A}"/>
              </a:ext>
            </a:extLst>
          </p:cNvPr>
          <p:cNvSpPr txBox="1"/>
          <p:nvPr/>
        </p:nvSpPr>
        <p:spPr>
          <a:xfrm>
            <a:off x="9100727" y="1463329"/>
            <a:ext cx="2900325" cy="509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defTabSz="2555875">
              <a:lnSpc>
                <a:spcPct val="130000"/>
              </a:lnSpc>
              <a:defRPr sz="1300" b="0" i="1"/>
            </a:lvl1pPr>
          </a:lstStyle>
          <a:p>
            <a:pPr algn="l"/>
            <a:r>
              <a:rPr sz="2400" dirty="0">
                <a:latin typeface="Roboto" charset="0"/>
                <a:ea typeface="Roboto" charset="0"/>
                <a:cs typeface="Roboto" charset="0"/>
              </a:rPr>
              <a:t>- Final Probe Size</a:t>
            </a:r>
          </a:p>
        </p:txBody>
      </p:sp>
    </p:spTree>
    <p:extLst>
      <p:ext uri="{BB962C8B-B14F-4D97-AF65-F5344CB8AC3E}">
        <p14:creationId xmlns:p14="http://schemas.microsoft.com/office/powerpoint/2010/main" val="21155379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" grpId="0"/>
      <p:bldP spid="13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rror Distribution of Participant 1">
            <a:extLst>
              <a:ext uri="{FF2B5EF4-FFF2-40B4-BE49-F238E27FC236}">
                <a16:creationId xmlns:a16="http://schemas.microsoft.com/office/drawing/2014/main" id="{F108FCCC-D4BF-B04E-8EED-37ECBD002DD5}"/>
              </a:ext>
            </a:extLst>
          </p:cNvPr>
          <p:cNvSpPr txBox="1"/>
          <p:nvPr/>
        </p:nvSpPr>
        <p:spPr>
          <a:xfrm>
            <a:off x="4192833" y="3835623"/>
            <a:ext cx="4785456" cy="515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>
              <a:lnSpc>
                <a:spcPct val="120000"/>
              </a:lnSpc>
              <a:defRPr sz="1800"/>
            </a:lvl1pPr>
          </a:lstStyle>
          <a:p>
            <a:r>
              <a:rPr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Medium" charset="0"/>
              </a:rPr>
              <a:t>Error Distribution of Participant 1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68CCD2-BD86-EA4D-82AB-E01C158396EF}"/>
              </a:ext>
            </a:extLst>
          </p:cNvPr>
          <p:cNvGrpSpPr/>
          <p:nvPr/>
        </p:nvGrpSpPr>
        <p:grpSpPr>
          <a:xfrm>
            <a:off x="1160882" y="5103850"/>
            <a:ext cx="4984708" cy="4115290"/>
            <a:chOff x="620501" y="4271225"/>
            <a:chExt cx="4984708" cy="4115290"/>
          </a:xfrm>
        </p:grpSpPr>
        <p:grpSp>
          <p:nvGrpSpPr>
            <p:cNvPr id="61" name="Group">
              <a:extLst>
                <a:ext uri="{FF2B5EF4-FFF2-40B4-BE49-F238E27FC236}">
                  <a16:creationId xmlns:a16="http://schemas.microsoft.com/office/drawing/2014/main" id="{710F319E-92F6-8643-ADD3-023465AFCB1B}"/>
                </a:ext>
              </a:extLst>
            </p:cNvPr>
            <p:cNvGrpSpPr/>
            <p:nvPr/>
          </p:nvGrpSpPr>
          <p:grpSpPr>
            <a:xfrm>
              <a:off x="620501" y="4271225"/>
              <a:ext cx="4984708" cy="4115290"/>
              <a:chOff x="-1" y="0"/>
              <a:chExt cx="4984707" cy="4115289"/>
            </a:xfrm>
          </p:grpSpPr>
          <p:grpSp>
            <p:nvGrpSpPr>
              <p:cNvPr id="64" name="Group">
                <a:extLst>
                  <a:ext uri="{FF2B5EF4-FFF2-40B4-BE49-F238E27FC236}">
                    <a16:creationId xmlns:a16="http://schemas.microsoft.com/office/drawing/2014/main" id="{8B06A468-88A2-8C40-BFE6-3D391B0E32C0}"/>
                  </a:ext>
                </a:extLst>
              </p:cNvPr>
              <p:cNvGrpSpPr/>
              <p:nvPr/>
            </p:nvGrpSpPr>
            <p:grpSpPr>
              <a:xfrm>
                <a:off x="302770" y="0"/>
                <a:ext cx="4536617" cy="3760149"/>
                <a:chOff x="150961" y="0"/>
                <a:chExt cx="4536616" cy="3760148"/>
              </a:xfrm>
            </p:grpSpPr>
            <p:pic>
              <p:nvPicPr>
                <p:cNvPr id="74" name="bias distribution-p1.pdf" descr="bias distribution-p1.pdf">
                  <a:extLst>
                    <a:ext uri="{FF2B5EF4-FFF2-40B4-BE49-F238E27FC236}">
                      <a16:creationId xmlns:a16="http://schemas.microsoft.com/office/drawing/2014/main" id="{E6FDDA1B-8C71-A343-B898-4225D379A3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220" t="1546"/>
                <a:stretch>
                  <a:fillRect/>
                </a:stretch>
              </p:blipFill>
              <p:spPr>
                <a:xfrm>
                  <a:off x="150961" y="2153"/>
                  <a:ext cx="4536617" cy="375799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75" name="Rectangle">
                  <a:extLst>
                    <a:ext uri="{FF2B5EF4-FFF2-40B4-BE49-F238E27FC236}">
                      <a16:creationId xmlns:a16="http://schemas.microsoft.com/office/drawing/2014/main" id="{0BA5A943-1C6A-8442-9DC1-4407FF5293D2}"/>
                    </a:ext>
                  </a:extLst>
                </p:cNvPr>
                <p:cNvSpPr/>
                <p:nvPr/>
              </p:nvSpPr>
              <p:spPr>
                <a:xfrm>
                  <a:off x="1968688" y="0"/>
                  <a:ext cx="1143836" cy="7445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6" name="Rectangle">
                  <a:extLst>
                    <a:ext uri="{FF2B5EF4-FFF2-40B4-BE49-F238E27FC236}">
                      <a16:creationId xmlns:a16="http://schemas.microsoft.com/office/drawing/2014/main" id="{432F1631-C461-0F47-95F4-C6FDC7C3002F}"/>
                    </a:ext>
                  </a:extLst>
                </p:cNvPr>
                <p:cNvSpPr/>
                <p:nvPr/>
              </p:nvSpPr>
              <p:spPr>
                <a:xfrm>
                  <a:off x="1275489" y="3053181"/>
                  <a:ext cx="612310" cy="14216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7" name="Rectangle">
                  <a:extLst>
                    <a:ext uri="{FF2B5EF4-FFF2-40B4-BE49-F238E27FC236}">
                      <a16:creationId xmlns:a16="http://schemas.microsoft.com/office/drawing/2014/main" id="{36C07A5E-32A9-9846-8DE8-6F7CE78675ED}"/>
                    </a:ext>
                  </a:extLst>
                </p:cNvPr>
                <p:cNvSpPr/>
                <p:nvPr/>
              </p:nvSpPr>
              <p:spPr>
                <a:xfrm>
                  <a:off x="2106985" y="3053181"/>
                  <a:ext cx="612310" cy="14216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8" name="Rectangle">
                  <a:extLst>
                    <a:ext uri="{FF2B5EF4-FFF2-40B4-BE49-F238E27FC236}">
                      <a16:creationId xmlns:a16="http://schemas.microsoft.com/office/drawing/2014/main" id="{7588A2A6-3421-B347-9CB1-16C2C999A472}"/>
                    </a:ext>
                  </a:extLst>
                </p:cNvPr>
                <p:cNvSpPr/>
                <p:nvPr/>
              </p:nvSpPr>
              <p:spPr>
                <a:xfrm>
                  <a:off x="746909" y="3351059"/>
                  <a:ext cx="267790" cy="25356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9" name="Rectangle">
                  <a:extLst>
                    <a:ext uri="{FF2B5EF4-FFF2-40B4-BE49-F238E27FC236}">
                      <a16:creationId xmlns:a16="http://schemas.microsoft.com/office/drawing/2014/main" id="{F506904B-0763-F847-B370-93CACEFD57F5}"/>
                    </a:ext>
                  </a:extLst>
                </p:cNvPr>
                <p:cNvSpPr/>
                <p:nvPr/>
              </p:nvSpPr>
              <p:spPr>
                <a:xfrm>
                  <a:off x="1600381" y="3351059"/>
                  <a:ext cx="267790" cy="25356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0" name="Rectangle">
                  <a:extLst>
                    <a:ext uri="{FF2B5EF4-FFF2-40B4-BE49-F238E27FC236}">
                      <a16:creationId xmlns:a16="http://schemas.microsoft.com/office/drawing/2014/main" id="{3D07CE51-1223-704D-8901-C5045352CD47}"/>
                    </a:ext>
                  </a:extLst>
                </p:cNvPr>
                <p:cNvSpPr/>
                <p:nvPr/>
              </p:nvSpPr>
              <p:spPr>
                <a:xfrm>
                  <a:off x="2406711" y="3351059"/>
                  <a:ext cx="267790" cy="25356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1" name="Rectangle">
                  <a:extLst>
                    <a:ext uri="{FF2B5EF4-FFF2-40B4-BE49-F238E27FC236}">
                      <a16:creationId xmlns:a16="http://schemas.microsoft.com/office/drawing/2014/main" id="{0A98BA21-6F79-9F49-B5B8-548B72151742}"/>
                    </a:ext>
                  </a:extLst>
                </p:cNvPr>
                <p:cNvSpPr/>
                <p:nvPr/>
              </p:nvSpPr>
              <p:spPr>
                <a:xfrm>
                  <a:off x="3213041" y="3351059"/>
                  <a:ext cx="267790" cy="25356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2" name="Rectangle">
                  <a:extLst>
                    <a:ext uri="{FF2B5EF4-FFF2-40B4-BE49-F238E27FC236}">
                      <a16:creationId xmlns:a16="http://schemas.microsoft.com/office/drawing/2014/main" id="{11F96FA9-F2DD-7143-9DA6-B314B2DA0D05}"/>
                    </a:ext>
                  </a:extLst>
                </p:cNvPr>
                <p:cNvSpPr/>
                <p:nvPr/>
              </p:nvSpPr>
              <p:spPr>
                <a:xfrm>
                  <a:off x="4066513" y="3351059"/>
                  <a:ext cx="267790" cy="25356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65" name="Group">
                <a:extLst>
                  <a:ext uri="{FF2B5EF4-FFF2-40B4-BE49-F238E27FC236}">
                    <a16:creationId xmlns:a16="http://schemas.microsoft.com/office/drawing/2014/main" id="{DBCAD396-901E-0746-9AFD-3CD4913C06B4}"/>
                  </a:ext>
                </a:extLst>
              </p:cNvPr>
              <p:cNvGrpSpPr/>
              <p:nvPr/>
            </p:nvGrpSpPr>
            <p:grpSpPr>
              <a:xfrm>
                <a:off x="1197048" y="3669877"/>
                <a:ext cx="2794570" cy="356512"/>
                <a:chOff x="0" y="0"/>
                <a:chExt cx="2794569" cy="356510"/>
              </a:xfrm>
            </p:grpSpPr>
            <p:sp>
              <p:nvSpPr>
                <p:cNvPr id="72" name="Rectangle">
                  <a:extLst>
                    <a:ext uri="{FF2B5EF4-FFF2-40B4-BE49-F238E27FC236}">
                      <a16:creationId xmlns:a16="http://schemas.microsoft.com/office/drawing/2014/main" id="{A87FA833-0BD6-3644-B36D-ED4AE16EAB7E}"/>
                    </a:ext>
                  </a:extLst>
                </p:cNvPr>
                <p:cNvSpPr/>
                <p:nvPr/>
              </p:nvSpPr>
              <p:spPr>
                <a:xfrm>
                  <a:off x="139428" y="0"/>
                  <a:ext cx="2515714" cy="35651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3" name="Relative Mean Size Difference">
                  <a:extLst>
                    <a:ext uri="{FF2B5EF4-FFF2-40B4-BE49-F238E27FC236}">
                      <a16:creationId xmlns:a16="http://schemas.microsoft.com/office/drawing/2014/main" id="{B7C19F78-61C0-2E47-BC53-D956F97354B9}"/>
                    </a:ext>
                  </a:extLst>
                </p:cNvPr>
                <p:cNvSpPr txBox="1"/>
                <p:nvPr/>
              </p:nvSpPr>
              <p:spPr>
                <a:xfrm>
                  <a:off x="0" y="22321"/>
                  <a:ext cx="2794570" cy="3118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400"/>
                  </a:lvl1pPr>
                </a:lstStyle>
                <a:p>
                  <a:r>
                    <a:t>Relative Mean Size Difference</a:t>
                  </a:r>
                </a:p>
              </p:txBody>
            </p:sp>
          </p:grpSp>
          <p:sp>
            <p:nvSpPr>
              <p:cNvPr id="66" name="Rectangle">
                <a:extLst>
                  <a:ext uri="{FF2B5EF4-FFF2-40B4-BE49-F238E27FC236}">
                    <a16:creationId xmlns:a16="http://schemas.microsoft.com/office/drawing/2014/main" id="{45CDFF72-F252-004A-9CEE-ACF873A3CB4A}"/>
                  </a:ext>
                </a:extLst>
              </p:cNvPr>
              <p:cNvSpPr/>
              <p:nvPr/>
            </p:nvSpPr>
            <p:spPr>
              <a:xfrm>
                <a:off x="2934177" y="112492"/>
                <a:ext cx="2050529" cy="4481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/>
              </a:p>
            </p:txBody>
          </p:sp>
          <p:sp>
            <p:nvSpPr>
              <p:cNvPr id="67" name="Single Probe…">
                <a:extLst>
                  <a:ext uri="{FF2B5EF4-FFF2-40B4-BE49-F238E27FC236}">
                    <a16:creationId xmlns:a16="http://schemas.microsoft.com/office/drawing/2014/main" id="{6236B9D2-8CA9-6545-A6E4-F894A97DAE8C}"/>
                  </a:ext>
                </a:extLst>
              </p:cNvPr>
              <p:cNvSpPr txBox="1"/>
              <p:nvPr/>
            </p:nvSpPr>
            <p:spPr>
              <a:xfrm>
                <a:off x="3645497" y="118679"/>
                <a:ext cx="1099519" cy="6274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lnSpc>
                    <a:spcPct val="150000"/>
                  </a:lnSpc>
                  <a:defRPr sz="1100" b="0"/>
                </a:pPr>
                <a:r>
                  <a:t>Single Probe</a:t>
                </a:r>
              </a:p>
              <a:p>
                <a:pPr algn="l">
                  <a:lnSpc>
                    <a:spcPct val="150000"/>
                  </a:lnSpc>
                  <a:defRPr sz="1100" b="0"/>
                </a:pPr>
                <a:r>
                  <a:t>Set Probe</a:t>
                </a:r>
              </a:p>
            </p:txBody>
          </p:sp>
          <p:grpSp>
            <p:nvGrpSpPr>
              <p:cNvPr id="68" name="Group">
                <a:extLst>
                  <a:ext uri="{FF2B5EF4-FFF2-40B4-BE49-F238E27FC236}">
                    <a16:creationId xmlns:a16="http://schemas.microsoft.com/office/drawing/2014/main" id="{70A178F2-0905-B14F-ABBB-A96B9454263A}"/>
                  </a:ext>
                </a:extLst>
              </p:cNvPr>
              <p:cNvGrpSpPr/>
              <p:nvPr/>
            </p:nvGrpSpPr>
            <p:grpSpPr>
              <a:xfrm>
                <a:off x="1197048" y="3599408"/>
                <a:ext cx="2794570" cy="515881"/>
                <a:chOff x="0" y="-97903"/>
                <a:chExt cx="2794569" cy="515879"/>
              </a:xfrm>
            </p:grpSpPr>
            <p:sp>
              <p:nvSpPr>
                <p:cNvPr id="70" name="Rectangle">
                  <a:extLst>
                    <a:ext uri="{FF2B5EF4-FFF2-40B4-BE49-F238E27FC236}">
                      <a16:creationId xmlns:a16="http://schemas.microsoft.com/office/drawing/2014/main" id="{A327BB39-A63C-4B41-9D0B-CB4B6B169160}"/>
                    </a:ext>
                  </a:extLst>
                </p:cNvPr>
                <p:cNvSpPr/>
                <p:nvPr/>
              </p:nvSpPr>
              <p:spPr>
                <a:xfrm>
                  <a:off x="139428" y="-97904"/>
                  <a:ext cx="2515714" cy="5158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71" name="Relative Mean Size Difference">
                  <a:extLst>
                    <a:ext uri="{FF2B5EF4-FFF2-40B4-BE49-F238E27FC236}">
                      <a16:creationId xmlns:a16="http://schemas.microsoft.com/office/drawing/2014/main" id="{226C028D-50B0-C646-AB35-D43F042D3E0D}"/>
                    </a:ext>
                  </a:extLst>
                </p:cNvPr>
                <p:cNvSpPr txBox="1"/>
                <p:nvPr/>
              </p:nvSpPr>
              <p:spPr>
                <a:xfrm>
                  <a:off x="0" y="26170"/>
                  <a:ext cx="2794570" cy="3656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400"/>
                  </a:lvl1pPr>
                </a:lstStyle>
                <a:p>
                  <a:r>
                    <a:t>Relative Mean Size Difference</a:t>
                  </a:r>
                </a:p>
              </p:txBody>
            </p:sp>
          </p:grpSp>
          <p:sp>
            <p:nvSpPr>
              <p:cNvPr id="69" name="Density">
                <a:extLst>
                  <a:ext uri="{FF2B5EF4-FFF2-40B4-BE49-F238E27FC236}">
                    <a16:creationId xmlns:a16="http://schemas.microsoft.com/office/drawing/2014/main" id="{BA686843-7362-8F4F-8EB8-1A9990A8A8BA}"/>
                  </a:ext>
                </a:extLst>
              </p:cNvPr>
              <p:cNvSpPr txBox="1"/>
              <p:nvPr/>
            </p:nvSpPr>
            <p:spPr>
              <a:xfrm rot="16200000">
                <a:off x="-1241352" y="1583999"/>
                <a:ext cx="2794570" cy="3118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Density</a:t>
                </a:r>
              </a:p>
            </p:txBody>
          </p:sp>
        </p:grp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99FB179-8A93-6140-ABF7-69583CCDB479}"/>
                </a:ext>
              </a:extLst>
            </p:cNvPr>
            <p:cNvCxnSpPr/>
            <p:nvPr/>
          </p:nvCxnSpPr>
          <p:spPr>
            <a:xfrm>
              <a:off x="3952569" y="4613872"/>
              <a:ext cx="258185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86295E0-49A1-BB4B-870C-0734026C9E10}"/>
                </a:ext>
              </a:extLst>
            </p:cNvPr>
            <p:cNvCxnSpPr/>
            <p:nvPr/>
          </p:nvCxnSpPr>
          <p:spPr>
            <a:xfrm>
              <a:off x="3952569" y="4850938"/>
              <a:ext cx="258185" cy="0"/>
            </a:xfrm>
            <a:prstGeom prst="line">
              <a:avLst/>
            </a:prstGeom>
            <a:noFill/>
            <a:ln w="25400" cap="flat">
              <a:solidFill>
                <a:srgbClr val="0A09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B589795-2444-5B44-8FC9-DCAB48B8DEF3}"/>
              </a:ext>
            </a:extLst>
          </p:cNvPr>
          <p:cNvGrpSpPr/>
          <p:nvPr/>
        </p:nvGrpSpPr>
        <p:grpSpPr>
          <a:xfrm>
            <a:off x="6777397" y="5102654"/>
            <a:ext cx="4984708" cy="4115290"/>
            <a:chOff x="620501" y="4271225"/>
            <a:chExt cx="4984708" cy="4115290"/>
          </a:xfrm>
        </p:grpSpPr>
        <p:grpSp>
          <p:nvGrpSpPr>
            <p:cNvPr id="84" name="Group">
              <a:extLst>
                <a:ext uri="{FF2B5EF4-FFF2-40B4-BE49-F238E27FC236}">
                  <a16:creationId xmlns:a16="http://schemas.microsoft.com/office/drawing/2014/main" id="{136321F8-FBF1-4848-862C-BBEADA64EF78}"/>
                </a:ext>
              </a:extLst>
            </p:cNvPr>
            <p:cNvGrpSpPr/>
            <p:nvPr/>
          </p:nvGrpSpPr>
          <p:grpSpPr>
            <a:xfrm>
              <a:off x="620501" y="4271225"/>
              <a:ext cx="4984708" cy="4115290"/>
              <a:chOff x="-1" y="0"/>
              <a:chExt cx="4984707" cy="4115289"/>
            </a:xfrm>
          </p:grpSpPr>
          <p:grpSp>
            <p:nvGrpSpPr>
              <p:cNvPr id="87" name="Group">
                <a:extLst>
                  <a:ext uri="{FF2B5EF4-FFF2-40B4-BE49-F238E27FC236}">
                    <a16:creationId xmlns:a16="http://schemas.microsoft.com/office/drawing/2014/main" id="{C0651FF7-8863-3D4D-9FD9-A234F0289BF5}"/>
                  </a:ext>
                </a:extLst>
              </p:cNvPr>
              <p:cNvGrpSpPr/>
              <p:nvPr/>
            </p:nvGrpSpPr>
            <p:grpSpPr>
              <a:xfrm>
                <a:off x="302770" y="0"/>
                <a:ext cx="4536617" cy="3760149"/>
                <a:chOff x="150961" y="0"/>
                <a:chExt cx="4536616" cy="3760148"/>
              </a:xfrm>
            </p:grpSpPr>
            <p:pic>
              <p:nvPicPr>
                <p:cNvPr id="97" name="bias distribution-p1.pdf" descr="bias distribution-p1.pdf">
                  <a:extLst>
                    <a:ext uri="{FF2B5EF4-FFF2-40B4-BE49-F238E27FC236}">
                      <a16:creationId xmlns:a16="http://schemas.microsoft.com/office/drawing/2014/main" id="{7CEE4313-8F1E-B040-A12E-2394D989CF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l="3220" t="1546"/>
                <a:stretch>
                  <a:fillRect/>
                </a:stretch>
              </p:blipFill>
              <p:spPr>
                <a:xfrm>
                  <a:off x="150961" y="2153"/>
                  <a:ext cx="4536617" cy="3757996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8" name="Rectangle">
                  <a:extLst>
                    <a:ext uri="{FF2B5EF4-FFF2-40B4-BE49-F238E27FC236}">
                      <a16:creationId xmlns:a16="http://schemas.microsoft.com/office/drawing/2014/main" id="{34B81805-1EB1-CA47-9AD3-E7243B403D60}"/>
                    </a:ext>
                  </a:extLst>
                </p:cNvPr>
                <p:cNvSpPr/>
                <p:nvPr/>
              </p:nvSpPr>
              <p:spPr>
                <a:xfrm>
                  <a:off x="1968688" y="0"/>
                  <a:ext cx="1143836" cy="7445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9" name="Rectangle">
                  <a:extLst>
                    <a:ext uri="{FF2B5EF4-FFF2-40B4-BE49-F238E27FC236}">
                      <a16:creationId xmlns:a16="http://schemas.microsoft.com/office/drawing/2014/main" id="{C221174C-45BD-864C-B803-58B6D23466BB}"/>
                    </a:ext>
                  </a:extLst>
                </p:cNvPr>
                <p:cNvSpPr/>
                <p:nvPr/>
              </p:nvSpPr>
              <p:spPr>
                <a:xfrm>
                  <a:off x="1275489" y="3053181"/>
                  <a:ext cx="612310" cy="14216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00" name="Rectangle">
                  <a:extLst>
                    <a:ext uri="{FF2B5EF4-FFF2-40B4-BE49-F238E27FC236}">
                      <a16:creationId xmlns:a16="http://schemas.microsoft.com/office/drawing/2014/main" id="{B13730B3-9A00-0A4A-A2EB-5194E47B3A1D}"/>
                    </a:ext>
                  </a:extLst>
                </p:cNvPr>
                <p:cNvSpPr/>
                <p:nvPr/>
              </p:nvSpPr>
              <p:spPr>
                <a:xfrm>
                  <a:off x="2106985" y="3053181"/>
                  <a:ext cx="612310" cy="142166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01" name="Rectangle">
                  <a:extLst>
                    <a:ext uri="{FF2B5EF4-FFF2-40B4-BE49-F238E27FC236}">
                      <a16:creationId xmlns:a16="http://schemas.microsoft.com/office/drawing/2014/main" id="{CD21555C-BF04-F348-83C8-19BF6DEF3614}"/>
                    </a:ext>
                  </a:extLst>
                </p:cNvPr>
                <p:cNvSpPr/>
                <p:nvPr/>
              </p:nvSpPr>
              <p:spPr>
                <a:xfrm>
                  <a:off x="746909" y="3351059"/>
                  <a:ext cx="267790" cy="25356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02" name="Rectangle">
                  <a:extLst>
                    <a:ext uri="{FF2B5EF4-FFF2-40B4-BE49-F238E27FC236}">
                      <a16:creationId xmlns:a16="http://schemas.microsoft.com/office/drawing/2014/main" id="{0889FAB7-5930-4F4F-8AF3-15DAA7FF1049}"/>
                    </a:ext>
                  </a:extLst>
                </p:cNvPr>
                <p:cNvSpPr/>
                <p:nvPr/>
              </p:nvSpPr>
              <p:spPr>
                <a:xfrm>
                  <a:off x="1600381" y="3351059"/>
                  <a:ext cx="267790" cy="25356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03" name="Rectangle">
                  <a:extLst>
                    <a:ext uri="{FF2B5EF4-FFF2-40B4-BE49-F238E27FC236}">
                      <a16:creationId xmlns:a16="http://schemas.microsoft.com/office/drawing/2014/main" id="{C63E36BB-FC38-FB4A-89C5-38371A48A11B}"/>
                    </a:ext>
                  </a:extLst>
                </p:cNvPr>
                <p:cNvSpPr/>
                <p:nvPr/>
              </p:nvSpPr>
              <p:spPr>
                <a:xfrm>
                  <a:off x="2406711" y="3351059"/>
                  <a:ext cx="267790" cy="25356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04" name="Rectangle">
                  <a:extLst>
                    <a:ext uri="{FF2B5EF4-FFF2-40B4-BE49-F238E27FC236}">
                      <a16:creationId xmlns:a16="http://schemas.microsoft.com/office/drawing/2014/main" id="{7707E7EC-F388-C943-BE72-05FB3F7A517D}"/>
                    </a:ext>
                  </a:extLst>
                </p:cNvPr>
                <p:cNvSpPr/>
                <p:nvPr/>
              </p:nvSpPr>
              <p:spPr>
                <a:xfrm>
                  <a:off x="3213041" y="3351059"/>
                  <a:ext cx="267790" cy="25356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05" name="Rectangle">
                  <a:extLst>
                    <a:ext uri="{FF2B5EF4-FFF2-40B4-BE49-F238E27FC236}">
                      <a16:creationId xmlns:a16="http://schemas.microsoft.com/office/drawing/2014/main" id="{25241CC8-7D07-AF48-B850-F15E2278A0C9}"/>
                    </a:ext>
                  </a:extLst>
                </p:cNvPr>
                <p:cNvSpPr/>
                <p:nvPr/>
              </p:nvSpPr>
              <p:spPr>
                <a:xfrm>
                  <a:off x="4066513" y="3351059"/>
                  <a:ext cx="267790" cy="25356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118975" tIns="118975" rIns="118975" bIns="118975" numCol="1" anchor="ctr">
                  <a:noAutofit/>
                </a:bodyPr>
                <a:lstStyle/>
                <a:p>
                  <a:pPr defTabSz="2555875">
                    <a:defRPr sz="9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88" name="Group">
                <a:extLst>
                  <a:ext uri="{FF2B5EF4-FFF2-40B4-BE49-F238E27FC236}">
                    <a16:creationId xmlns:a16="http://schemas.microsoft.com/office/drawing/2014/main" id="{D05DFA56-CD45-1748-9B5C-D2A36BE30EA0}"/>
                  </a:ext>
                </a:extLst>
              </p:cNvPr>
              <p:cNvGrpSpPr/>
              <p:nvPr/>
            </p:nvGrpSpPr>
            <p:grpSpPr>
              <a:xfrm>
                <a:off x="1197048" y="3669877"/>
                <a:ext cx="2794570" cy="356512"/>
                <a:chOff x="0" y="0"/>
                <a:chExt cx="2794569" cy="356510"/>
              </a:xfrm>
            </p:grpSpPr>
            <p:sp>
              <p:nvSpPr>
                <p:cNvPr id="95" name="Rectangle">
                  <a:extLst>
                    <a:ext uri="{FF2B5EF4-FFF2-40B4-BE49-F238E27FC236}">
                      <a16:creationId xmlns:a16="http://schemas.microsoft.com/office/drawing/2014/main" id="{31E5EAF2-055D-D741-959B-9D78B66B9874}"/>
                    </a:ext>
                  </a:extLst>
                </p:cNvPr>
                <p:cNvSpPr/>
                <p:nvPr/>
              </p:nvSpPr>
              <p:spPr>
                <a:xfrm>
                  <a:off x="139428" y="0"/>
                  <a:ext cx="2515714" cy="35651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6" name="Relative Mean Size Difference">
                  <a:extLst>
                    <a:ext uri="{FF2B5EF4-FFF2-40B4-BE49-F238E27FC236}">
                      <a16:creationId xmlns:a16="http://schemas.microsoft.com/office/drawing/2014/main" id="{54DDA67A-C325-A941-BB38-610DF1BFFBE4}"/>
                    </a:ext>
                  </a:extLst>
                </p:cNvPr>
                <p:cNvSpPr txBox="1"/>
                <p:nvPr/>
              </p:nvSpPr>
              <p:spPr>
                <a:xfrm>
                  <a:off x="0" y="22321"/>
                  <a:ext cx="2794570" cy="31186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400"/>
                  </a:lvl1pPr>
                </a:lstStyle>
                <a:p>
                  <a:r>
                    <a:t>Relative Mean Size Difference</a:t>
                  </a:r>
                </a:p>
              </p:txBody>
            </p:sp>
          </p:grpSp>
          <p:sp>
            <p:nvSpPr>
              <p:cNvPr id="89" name="Rectangle">
                <a:extLst>
                  <a:ext uri="{FF2B5EF4-FFF2-40B4-BE49-F238E27FC236}">
                    <a16:creationId xmlns:a16="http://schemas.microsoft.com/office/drawing/2014/main" id="{C40437A5-F171-9741-9C0C-80E2118B0D4C}"/>
                  </a:ext>
                </a:extLst>
              </p:cNvPr>
              <p:cNvSpPr/>
              <p:nvPr/>
            </p:nvSpPr>
            <p:spPr>
              <a:xfrm>
                <a:off x="2934177" y="112492"/>
                <a:ext cx="2050529" cy="448156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/>
              </a:p>
            </p:txBody>
          </p:sp>
          <p:sp>
            <p:nvSpPr>
              <p:cNvPr id="90" name="Single Probe…">
                <a:extLst>
                  <a:ext uri="{FF2B5EF4-FFF2-40B4-BE49-F238E27FC236}">
                    <a16:creationId xmlns:a16="http://schemas.microsoft.com/office/drawing/2014/main" id="{777E1AE9-6F87-6541-B0F8-FD5951181F8F}"/>
                  </a:ext>
                </a:extLst>
              </p:cNvPr>
              <p:cNvSpPr txBox="1"/>
              <p:nvPr/>
            </p:nvSpPr>
            <p:spPr>
              <a:xfrm>
                <a:off x="3645497" y="118679"/>
                <a:ext cx="1099519" cy="6274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lnSpc>
                    <a:spcPct val="150000"/>
                  </a:lnSpc>
                  <a:defRPr sz="1100" b="0"/>
                </a:pPr>
                <a:r>
                  <a:t>Single Probe</a:t>
                </a:r>
              </a:p>
              <a:p>
                <a:pPr algn="l">
                  <a:lnSpc>
                    <a:spcPct val="150000"/>
                  </a:lnSpc>
                  <a:defRPr sz="1100" b="0"/>
                </a:pPr>
                <a:r>
                  <a:t>Set Probe</a:t>
                </a:r>
              </a:p>
            </p:txBody>
          </p:sp>
          <p:grpSp>
            <p:nvGrpSpPr>
              <p:cNvPr id="91" name="Group">
                <a:extLst>
                  <a:ext uri="{FF2B5EF4-FFF2-40B4-BE49-F238E27FC236}">
                    <a16:creationId xmlns:a16="http://schemas.microsoft.com/office/drawing/2014/main" id="{AB3DDD58-69B9-1A40-863A-2438F1197572}"/>
                  </a:ext>
                </a:extLst>
              </p:cNvPr>
              <p:cNvGrpSpPr/>
              <p:nvPr/>
            </p:nvGrpSpPr>
            <p:grpSpPr>
              <a:xfrm>
                <a:off x="1197048" y="3599408"/>
                <a:ext cx="2794570" cy="515881"/>
                <a:chOff x="0" y="-97903"/>
                <a:chExt cx="2794569" cy="515879"/>
              </a:xfrm>
            </p:grpSpPr>
            <p:sp>
              <p:nvSpPr>
                <p:cNvPr id="93" name="Rectangle">
                  <a:extLst>
                    <a:ext uri="{FF2B5EF4-FFF2-40B4-BE49-F238E27FC236}">
                      <a16:creationId xmlns:a16="http://schemas.microsoft.com/office/drawing/2014/main" id="{4867B0D9-DDF3-6A44-9817-8246E0BF82D6}"/>
                    </a:ext>
                  </a:extLst>
                </p:cNvPr>
                <p:cNvSpPr/>
                <p:nvPr/>
              </p:nvSpPr>
              <p:spPr>
                <a:xfrm>
                  <a:off x="139428" y="-97904"/>
                  <a:ext cx="2515714" cy="51588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4" name="Relative Mean Size Difference">
                  <a:extLst>
                    <a:ext uri="{FF2B5EF4-FFF2-40B4-BE49-F238E27FC236}">
                      <a16:creationId xmlns:a16="http://schemas.microsoft.com/office/drawing/2014/main" id="{9CD9452B-A096-2346-AB72-7855A84F3C7A}"/>
                    </a:ext>
                  </a:extLst>
                </p:cNvPr>
                <p:cNvSpPr txBox="1"/>
                <p:nvPr/>
              </p:nvSpPr>
              <p:spPr>
                <a:xfrm>
                  <a:off x="0" y="26170"/>
                  <a:ext cx="2794570" cy="3656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400"/>
                  </a:lvl1pPr>
                </a:lstStyle>
                <a:p>
                  <a:r>
                    <a:t>Relative Mean Size Difference</a:t>
                  </a:r>
                </a:p>
              </p:txBody>
            </p:sp>
          </p:grpSp>
          <p:sp>
            <p:nvSpPr>
              <p:cNvPr id="92" name="Density">
                <a:extLst>
                  <a:ext uri="{FF2B5EF4-FFF2-40B4-BE49-F238E27FC236}">
                    <a16:creationId xmlns:a16="http://schemas.microsoft.com/office/drawing/2014/main" id="{40F3538E-C184-794F-97F9-A9DC5272F3B2}"/>
                  </a:ext>
                </a:extLst>
              </p:cNvPr>
              <p:cNvSpPr txBox="1"/>
              <p:nvPr/>
            </p:nvSpPr>
            <p:spPr>
              <a:xfrm rot="16200000">
                <a:off x="-1241352" y="1583999"/>
                <a:ext cx="2794570" cy="3118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400"/>
                </a:lvl1pPr>
              </a:lstStyle>
              <a:p>
                <a:r>
                  <a:t>Density</a:t>
                </a:r>
              </a:p>
            </p:txBody>
          </p:sp>
        </p:grp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BE2C354-344D-7D44-9D4E-06F881EAAA53}"/>
                </a:ext>
              </a:extLst>
            </p:cNvPr>
            <p:cNvCxnSpPr/>
            <p:nvPr/>
          </p:nvCxnSpPr>
          <p:spPr>
            <a:xfrm>
              <a:off x="3952569" y="4613872"/>
              <a:ext cx="258185" cy="0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AC6EC39-C02E-EA4B-BC65-E87327CDA743}"/>
                </a:ext>
              </a:extLst>
            </p:cNvPr>
            <p:cNvCxnSpPr/>
            <p:nvPr/>
          </p:nvCxnSpPr>
          <p:spPr>
            <a:xfrm>
              <a:off x="3952569" y="4850938"/>
              <a:ext cx="258185" cy="0"/>
            </a:xfrm>
            <a:prstGeom prst="line">
              <a:avLst/>
            </a:prstGeom>
            <a:noFill/>
            <a:ln w="25400" cap="flat">
              <a:solidFill>
                <a:srgbClr val="0A09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4D7CC19-98BF-6244-A0E2-03CB574CDE82}"/>
              </a:ext>
            </a:extLst>
          </p:cNvPr>
          <p:cNvGrpSpPr/>
          <p:nvPr/>
        </p:nvGrpSpPr>
        <p:grpSpPr>
          <a:xfrm>
            <a:off x="6712797" y="5519945"/>
            <a:ext cx="3831968" cy="2083163"/>
            <a:chOff x="6712797" y="5519945"/>
            <a:chExt cx="3831968" cy="2083163"/>
          </a:xfrm>
        </p:grpSpPr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DC12C25-2D9F-994E-8BFA-3EDCBFEF8CAF}"/>
                </a:ext>
              </a:extLst>
            </p:cNvPr>
            <p:cNvCxnSpPr>
              <a:cxnSpLocks/>
            </p:cNvCxnSpPr>
            <p:nvPr/>
          </p:nvCxnSpPr>
          <p:spPr>
            <a:xfrm>
              <a:off x="7803893" y="5883824"/>
              <a:ext cx="638113" cy="0"/>
            </a:xfrm>
            <a:prstGeom prst="straightConnector1">
              <a:avLst/>
            </a:prstGeom>
            <a:noFill/>
            <a:ln w="63500" cap="flat">
              <a:solidFill>
                <a:srgbClr val="0432FF">
                  <a:alpha val="80000"/>
                </a:srgbClr>
              </a:solidFill>
              <a:prstDash val="solid"/>
              <a:miter lim="400000"/>
              <a:headEnd type="stealth"/>
              <a:tailEnd type="stealth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C3622B22-2BF9-1D4C-9A12-6BDF2470CC1A}"/>
                </a:ext>
              </a:extLst>
            </p:cNvPr>
            <p:cNvCxnSpPr>
              <a:cxnSpLocks/>
            </p:cNvCxnSpPr>
            <p:nvPr/>
          </p:nvCxnSpPr>
          <p:spPr>
            <a:xfrm>
              <a:off x="8336497" y="6983806"/>
              <a:ext cx="1232042" cy="0"/>
            </a:xfrm>
            <a:prstGeom prst="straightConnector1">
              <a:avLst/>
            </a:prstGeom>
            <a:noFill/>
            <a:ln w="63500" cap="flat">
              <a:solidFill>
                <a:srgbClr val="FF0000">
                  <a:alpha val="80000"/>
                </a:srgbClr>
              </a:solidFill>
              <a:prstDash val="solid"/>
              <a:miter lim="400000"/>
              <a:headEnd type="stealth"/>
              <a:tailEnd type="stealth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21" name="Single Probe">
              <a:extLst>
                <a:ext uri="{FF2B5EF4-FFF2-40B4-BE49-F238E27FC236}">
                  <a16:creationId xmlns:a16="http://schemas.microsoft.com/office/drawing/2014/main" id="{BC7201B8-F431-1D45-9AA7-6BA78ABAC82F}"/>
                </a:ext>
              </a:extLst>
            </p:cNvPr>
            <p:cNvSpPr txBox="1"/>
            <p:nvPr/>
          </p:nvSpPr>
          <p:spPr>
            <a:xfrm>
              <a:off x="6712797" y="5922829"/>
              <a:ext cx="2936868" cy="624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200"/>
              </a:lvl1pPr>
            </a:lstStyle>
            <a:p>
              <a:r>
                <a:rPr lang="en-US" sz="2400" dirty="0">
                  <a:solidFill>
                    <a:srgbClr val="0432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Medium" charset="0"/>
                </a:rPr>
                <a:t>Response Variance</a:t>
              </a:r>
              <a:endParaRPr sz="2400" dirty="0">
                <a:solidFill>
                  <a:srgbClr val="0432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Medium" charset="0"/>
              </a:endParaRPr>
            </a:p>
          </p:txBody>
        </p:sp>
        <p:sp>
          <p:nvSpPr>
            <p:cNvPr id="122" name="Single Probe">
              <a:extLst>
                <a:ext uri="{FF2B5EF4-FFF2-40B4-BE49-F238E27FC236}">
                  <a16:creationId xmlns:a16="http://schemas.microsoft.com/office/drawing/2014/main" id="{6AEE187E-2D62-4847-9B7A-D892ECBDA074}"/>
                </a:ext>
              </a:extLst>
            </p:cNvPr>
            <p:cNvSpPr txBox="1"/>
            <p:nvPr/>
          </p:nvSpPr>
          <p:spPr>
            <a:xfrm>
              <a:off x="7463146" y="6978572"/>
              <a:ext cx="3081619" cy="624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200"/>
              </a:lvl1pPr>
            </a:lstStyle>
            <a:p>
              <a:r>
                <a:rPr lang="en-US" sz="2400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Medium" charset="0"/>
                </a:rPr>
                <a:t>Response Variance</a:t>
              </a:r>
            </a:p>
          </p:txBody>
        </p:sp>
        <p:sp>
          <p:nvSpPr>
            <p:cNvPr id="123" name="Bauer (2017)">
              <a:extLst>
                <a:ext uri="{FF2B5EF4-FFF2-40B4-BE49-F238E27FC236}">
                  <a16:creationId xmlns:a16="http://schemas.microsoft.com/office/drawing/2014/main" id="{152BED37-3B62-8440-B86A-32921886D990}"/>
                </a:ext>
              </a:extLst>
            </p:cNvPr>
            <p:cNvSpPr txBox="1"/>
            <p:nvPr/>
          </p:nvSpPr>
          <p:spPr>
            <a:xfrm>
              <a:off x="7869350" y="5519945"/>
              <a:ext cx="540609" cy="2645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anchor="b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pPr algn="ctr"/>
              <a:r>
                <a:rPr lang="en-US" sz="1100" i="1" dirty="0" err="1">
                  <a:latin typeface="Roboto" charset="0"/>
                  <a:ea typeface="Roboto" charset="0"/>
                  <a:cs typeface="Roboto" charset="0"/>
                </a:rPr>
                <a:t>sd</a:t>
              </a:r>
              <a:endParaRPr lang="en-US" sz="1100" i="1" dirty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124" name="Bauer (2017)">
              <a:extLst>
                <a:ext uri="{FF2B5EF4-FFF2-40B4-BE49-F238E27FC236}">
                  <a16:creationId xmlns:a16="http://schemas.microsoft.com/office/drawing/2014/main" id="{A2E3FE7B-A422-C049-BAFA-9085FD8724E4}"/>
                </a:ext>
              </a:extLst>
            </p:cNvPr>
            <p:cNvSpPr txBox="1"/>
            <p:nvPr/>
          </p:nvSpPr>
          <p:spPr>
            <a:xfrm>
              <a:off x="8695826" y="6662945"/>
              <a:ext cx="540609" cy="2645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anchor="b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pPr algn="ctr"/>
              <a:r>
                <a:rPr lang="en-US" sz="1100" i="1" dirty="0" err="1">
                  <a:latin typeface="Roboto" charset="0"/>
                  <a:ea typeface="Roboto" charset="0"/>
                  <a:cs typeface="Roboto" charset="0"/>
                </a:rPr>
                <a:t>sd</a:t>
              </a:r>
              <a:endParaRPr lang="en-US" sz="1100" i="1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816EBAA-289B-7D4D-99E3-8E9C96E52EB8}"/>
              </a:ext>
            </a:extLst>
          </p:cNvPr>
          <p:cNvGrpSpPr/>
          <p:nvPr/>
        </p:nvGrpSpPr>
        <p:grpSpPr>
          <a:xfrm>
            <a:off x="1557700" y="4781391"/>
            <a:ext cx="2824386" cy="4280531"/>
            <a:chOff x="1557700" y="4781391"/>
            <a:chExt cx="2824386" cy="4280531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8C70396-05A2-1445-BC4A-D07A175F734E}"/>
                </a:ext>
              </a:extLst>
            </p:cNvPr>
            <p:cNvCxnSpPr/>
            <p:nvPr/>
          </p:nvCxnSpPr>
          <p:spPr>
            <a:xfrm>
              <a:off x="2497359" y="5222529"/>
              <a:ext cx="0" cy="3231186"/>
            </a:xfrm>
            <a:prstGeom prst="straightConnector1">
              <a:avLst/>
            </a:prstGeom>
            <a:noFill/>
            <a:ln w="63500" cap="flat">
              <a:solidFill>
                <a:srgbClr val="0432FF">
                  <a:alpha val="80000"/>
                </a:srgbClr>
              </a:solidFill>
              <a:prstDash val="solid"/>
              <a:miter lim="400000"/>
              <a:headEnd type="oval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9FD628D-C4E3-8C41-B18F-AC958FBE8ABF}"/>
                </a:ext>
              </a:extLst>
            </p:cNvPr>
            <p:cNvCxnSpPr>
              <a:cxnSpLocks/>
            </p:cNvCxnSpPr>
            <p:nvPr/>
          </p:nvCxnSpPr>
          <p:spPr>
            <a:xfrm>
              <a:off x="3341421" y="6383215"/>
              <a:ext cx="0" cy="2070500"/>
            </a:xfrm>
            <a:prstGeom prst="straightConnector1">
              <a:avLst/>
            </a:prstGeom>
            <a:noFill/>
            <a:ln w="63500" cap="flat">
              <a:solidFill>
                <a:srgbClr val="FF0000">
                  <a:alpha val="80000"/>
                </a:srgbClr>
              </a:solidFill>
              <a:prstDash val="solid"/>
              <a:miter lim="400000"/>
              <a:headEnd type="oval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9" name="Single Probe">
              <a:extLst>
                <a:ext uri="{FF2B5EF4-FFF2-40B4-BE49-F238E27FC236}">
                  <a16:creationId xmlns:a16="http://schemas.microsoft.com/office/drawing/2014/main" id="{9736B5E2-F4C3-0A42-9223-009F99BDC2C0}"/>
                </a:ext>
              </a:extLst>
            </p:cNvPr>
            <p:cNvSpPr txBox="1"/>
            <p:nvPr/>
          </p:nvSpPr>
          <p:spPr>
            <a:xfrm>
              <a:off x="1557700" y="8403949"/>
              <a:ext cx="1906966" cy="624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200"/>
              </a:lvl1pPr>
            </a:lstStyle>
            <a:p>
              <a:r>
                <a:rPr lang="en-US" sz="2400" dirty="0">
                  <a:solidFill>
                    <a:srgbClr val="0432FF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Medium" charset="0"/>
                </a:rPr>
                <a:t>BIAS</a:t>
              </a:r>
              <a:endParaRPr sz="2400" dirty="0">
                <a:solidFill>
                  <a:srgbClr val="0432FF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Medium" charset="0"/>
              </a:endParaRPr>
            </a:p>
          </p:txBody>
        </p:sp>
        <p:sp>
          <p:nvSpPr>
            <p:cNvPr id="120" name="Single Probe">
              <a:extLst>
                <a:ext uri="{FF2B5EF4-FFF2-40B4-BE49-F238E27FC236}">
                  <a16:creationId xmlns:a16="http://schemas.microsoft.com/office/drawing/2014/main" id="{132DC273-ED4A-E144-A77D-B08DB8EE32D3}"/>
                </a:ext>
              </a:extLst>
            </p:cNvPr>
            <p:cNvSpPr txBox="1"/>
            <p:nvPr/>
          </p:nvSpPr>
          <p:spPr>
            <a:xfrm>
              <a:off x="2475120" y="8437386"/>
              <a:ext cx="1906966" cy="624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200"/>
              </a:lvl1pPr>
            </a:lstStyle>
            <a:p>
              <a:r>
                <a:rPr lang="en-US" sz="2400" dirty="0">
                  <a:solidFill>
                    <a:srgbClr val="FF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Medium" charset="0"/>
                </a:rPr>
                <a:t>BIAS</a:t>
              </a:r>
              <a:endParaRPr sz="2400" dirty="0">
                <a:solidFill>
                  <a:srgbClr val="FF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Medium" charset="0"/>
              </a:endParaRPr>
            </a:p>
          </p:txBody>
        </p:sp>
        <p:sp>
          <p:nvSpPr>
            <p:cNvPr id="125" name="Bauer (2017)">
              <a:extLst>
                <a:ext uri="{FF2B5EF4-FFF2-40B4-BE49-F238E27FC236}">
                  <a16:creationId xmlns:a16="http://schemas.microsoft.com/office/drawing/2014/main" id="{91E63493-BC78-8141-9258-D2D360584844}"/>
                </a:ext>
              </a:extLst>
            </p:cNvPr>
            <p:cNvSpPr txBox="1"/>
            <p:nvPr/>
          </p:nvSpPr>
          <p:spPr>
            <a:xfrm>
              <a:off x="2259858" y="4781391"/>
              <a:ext cx="540609" cy="2645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anchor="b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pPr algn="ctr"/>
              <a:r>
                <a:rPr lang="en-US" sz="1100" i="1" dirty="0">
                  <a:latin typeface="Roboto" charset="0"/>
                  <a:ea typeface="Roboto" charset="0"/>
                  <a:cs typeface="Roboto" charset="0"/>
                </a:rPr>
                <a:t>M</a:t>
              </a:r>
            </a:p>
          </p:txBody>
        </p:sp>
        <p:sp>
          <p:nvSpPr>
            <p:cNvPr id="126" name="Bauer (2017)">
              <a:extLst>
                <a:ext uri="{FF2B5EF4-FFF2-40B4-BE49-F238E27FC236}">
                  <a16:creationId xmlns:a16="http://schemas.microsoft.com/office/drawing/2014/main" id="{896E10CD-4440-8B46-BC62-E9A471479B34}"/>
                </a:ext>
              </a:extLst>
            </p:cNvPr>
            <p:cNvSpPr txBox="1"/>
            <p:nvPr/>
          </p:nvSpPr>
          <p:spPr>
            <a:xfrm>
              <a:off x="3086334" y="5924391"/>
              <a:ext cx="540609" cy="2645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anchor="b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pPr algn="ctr"/>
              <a:r>
                <a:rPr lang="en-US" sz="1100" i="1" dirty="0">
                  <a:latin typeface="Roboto" charset="0"/>
                  <a:ea typeface="Roboto" charset="0"/>
                  <a:cs typeface="Roboto" charset="0"/>
                </a:rPr>
                <a:t>M</a:t>
              </a:r>
            </a:p>
          </p:txBody>
        </p:sp>
      </p:grpSp>
      <p:sp>
        <p:nvSpPr>
          <p:cNvPr id="109" name="Rectangle">
            <a:extLst>
              <a:ext uri="{FF2B5EF4-FFF2-40B4-BE49-F238E27FC236}">
                <a16:creationId xmlns:a16="http://schemas.microsoft.com/office/drawing/2014/main" id="{27BC5F13-C688-194C-8571-30A033B46151}"/>
              </a:ext>
            </a:extLst>
          </p:cNvPr>
          <p:cNvSpPr/>
          <p:nvPr/>
        </p:nvSpPr>
        <p:spPr>
          <a:xfrm>
            <a:off x="930886" y="982317"/>
            <a:ext cx="11143028" cy="2253252"/>
          </a:xfrm>
          <a:prstGeom prst="rect">
            <a:avLst/>
          </a:prstGeom>
          <a:solidFill>
            <a:srgbClr val="EBEBEB"/>
          </a:solidFill>
          <a:ln w="12700" cap="flat">
            <a:noFill/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10" name="Actual Mean Size - Final Probe Size">
            <a:extLst>
              <a:ext uri="{FF2B5EF4-FFF2-40B4-BE49-F238E27FC236}">
                <a16:creationId xmlns:a16="http://schemas.microsoft.com/office/drawing/2014/main" id="{BB6D3FC3-5B0A-0E45-BC58-6B5BCDBB80DE}"/>
              </a:ext>
            </a:extLst>
          </p:cNvPr>
          <p:cNvSpPr txBox="1"/>
          <p:nvPr/>
        </p:nvSpPr>
        <p:spPr>
          <a:xfrm>
            <a:off x="6713416" y="1463329"/>
            <a:ext cx="2588846" cy="509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defTabSz="2555875">
              <a:lnSpc>
                <a:spcPct val="130000"/>
              </a:lnSpc>
              <a:defRPr sz="1300" b="0" i="1"/>
            </a:lvl1pPr>
          </a:lstStyle>
          <a:p>
            <a:pPr algn="l"/>
            <a:r>
              <a:rPr sz="2400" dirty="0">
                <a:latin typeface="Roboto" charset="0"/>
                <a:ea typeface="Roboto" charset="0"/>
                <a:cs typeface="Roboto" charset="0"/>
              </a:rPr>
              <a:t>Actual Mean Size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2B18A4D-BA0E-2D4B-B17F-5277D74C7CF0}"/>
              </a:ext>
            </a:extLst>
          </p:cNvPr>
          <p:cNvGrpSpPr/>
          <p:nvPr/>
        </p:nvGrpSpPr>
        <p:grpSpPr>
          <a:xfrm>
            <a:off x="6585561" y="2121457"/>
            <a:ext cx="4923727" cy="624060"/>
            <a:chOff x="6585561" y="2121457"/>
            <a:chExt cx="4923727" cy="624060"/>
          </a:xfrm>
        </p:grpSpPr>
        <p:sp>
          <p:nvSpPr>
            <p:cNvPr id="112" name="Line">
              <a:extLst>
                <a:ext uri="{FF2B5EF4-FFF2-40B4-BE49-F238E27FC236}">
                  <a16:creationId xmlns:a16="http://schemas.microsoft.com/office/drawing/2014/main" id="{3C35AE9C-E1BD-BB48-9044-64EB482B7B7E}"/>
                </a:ext>
              </a:extLst>
            </p:cNvPr>
            <p:cNvSpPr/>
            <p:nvPr/>
          </p:nvSpPr>
          <p:spPr>
            <a:xfrm>
              <a:off x="6585561" y="2121457"/>
              <a:ext cx="4923727" cy="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3" name="Actual Mean Size">
              <a:extLst>
                <a:ext uri="{FF2B5EF4-FFF2-40B4-BE49-F238E27FC236}">
                  <a16:creationId xmlns:a16="http://schemas.microsoft.com/office/drawing/2014/main" id="{3684D6FC-B0A6-7B4E-AB12-35B733BC2C7F}"/>
                </a:ext>
              </a:extLst>
            </p:cNvPr>
            <p:cNvSpPr txBox="1"/>
            <p:nvPr/>
          </p:nvSpPr>
          <p:spPr>
            <a:xfrm>
              <a:off x="7368322" y="2236509"/>
              <a:ext cx="3271268" cy="5090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2555875">
                <a:lnSpc>
                  <a:spcPct val="130000"/>
                </a:lnSpc>
                <a:defRPr sz="1300" b="0" i="1"/>
              </a:lvl1pPr>
            </a:lstStyle>
            <a:p>
              <a:r>
                <a:rPr sz="2400" dirty="0">
                  <a:latin typeface="Roboto" charset="0"/>
                  <a:ea typeface="Roboto" charset="0"/>
                  <a:cs typeface="Roboto" charset="0"/>
                </a:rPr>
                <a:t>Actual Mean Size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3F3370A1-7EE1-DC44-A17C-8741CACE7F17}"/>
              </a:ext>
            </a:extLst>
          </p:cNvPr>
          <p:cNvSpPr txBox="1"/>
          <p:nvPr/>
        </p:nvSpPr>
        <p:spPr>
          <a:xfrm>
            <a:off x="1495512" y="1868461"/>
            <a:ext cx="517960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Relative Mean Size Difference   = </a:t>
            </a:r>
          </a:p>
        </p:txBody>
      </p:sp>
      <p:sp>
        <p:nvSpPr>
          <p:cNvPr id="115" name="Actual Mean Size - Final Probe Size">
            <a:extLst>
              <a:ext uri="{FF2B5EF4-FFF2-40B4-BE49-F238E27FC236}">
                <a16:creationId xmlns:a16="http://schemas.microsoft.com/office/drawing/2014/main" id="{B8C08F2D-FDA1-614A-9BEA-E754168DE306}"/>
              </a:ext>
            </a:extLst>
          </p:cNvPr>
          <p:cNvSpPr txBox="1"/>
          <p:nvPr/>
        </p:nvSpPr>
        <p:spPr>
          <a:xfrm>
            <a:off x="9100727" y="1463329"/>
            <a:ext cx="2900325" cy="509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 defTabSz="2555875">
              <a:lnSpc>
                <a:spcPct val="130000"/>
              </a:lnSpc>
              <a:defRPr sz="1300" b="0" i="1"/>
            </a:lvl1pPr>
          </a:lstStyle>
          <a:p>
            <a:pPr algn="l"/>
            <a:r>
              <a:rPr sz="2400" dirty="0">
                <a:latin typeface="Roboto" charset="0"/>
                <a:ea typeface="Roboto" charset="0"/>
                <a:cs typeface="Roboto" charset="0"/>
              </a:rPr>
              <a:t>- Final Probe Size</a:t>
            </a:r>
          </a:p>
        </p:txBody>
      </p:sp>
    </p:spTree>
    <p:extLst>
      <p:ext uri="{BB962C8B-B14F-4D97-AF65-F5344CB8AC3E}">
        <p14:creationId xmlns:p14="http://schemas.microsoft.com/office/powerpoint/2010/main" val="39343700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roup"/>
          <p:cNvGrpSpPr/>
          <p:nvPr/>
        </p:nvGrpSpPr>
        <p:grpSpPr>
          <a:xfrm>
            <a:off x="2331581" y="2225559"/>
            <a:ext cx="8617684" cy="6793118"/>
            <a:chOff x="0" y="0"/>
            <a:chExt cx="8617682" cy="6793116"/>
          </a:xfrm>
        </p:grpSpPr>
        <p:sp>
          <p:nvSpPr>
            <p:cNvPr id="814" name="Rectangle"/>
            <p:cNvSpPr txBox="1"/>
            <p:nvPr/>
          </p:nvSpPr>
          <p:spPr>
            <a:xfrm>
              <a:off x="7233265" y="941718"/>
              <a:ext cx="1384417" cy="652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5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 </a:t>
              </a:r>
            </a:p>
          </p:txBody>
        </p:sp>
        <p:sp>
          <p:nvSpPr>
            <p:cNvPr id="815" name="16 : 4"/>
            <p:cNvSpPr txBox="1"/>
            <p:nvPr/>
          </p:nvSpPr>
          <p:spPr>
            <a:xfrm>
              <a:off x="7074769" y="2547077"/>
              <a:ext cx="1384417" cy="652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500">
                  <a:solidFill>
                    <a:srgbClr val="4471C3"/>
                  </a:solidFill>
                </a:defRPr>
              </a:lvl1pPr>
            </a:lstStyle>
            <a:p>
              <a:r>
                <a:rPr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16 : 4</a:t>
              </a:r>
            </a:p>
          </p:txBody>
        </p:sp>
        <p:sp>
          <p:nvSpPr>
            <p:cNvPr id="816" name="Stimulus Display…"/>
            <p:cNvSpPr txBox="1"/>
            <p:nvPr/>
          </p:nvSpPr>
          <p:spPr>
            <a:xfrm>
              <a:off x="1626122" y="0"/>
              <a:ext cx="1483422" cy="456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 algn="r">
                <a:defRPr sz="1200"/>
              </a:pPr>
              <a:r>
                <a:rPr lang="en-US" b="0" dirty="0">
                  <a:latin typeface="Roboto Medium" charset="0"/>
                  <a:ea typeface="Roboto Medium" charset="0"/>
                  <a:cs typeface="Roboto Medium" charset="0"/>
                </a:rPr>
                <a:t>Standard</a:t>
              </a: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 Display</a:t>
              </a:r>
            </a:p>
            <a:p>
              <a:pPr algn="r">
                <a:defRPr sz="1200"/>
              </a:pP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(100 </a:t>
              </a:r>
              <a:r>
                <a:rPr b="0" dirty="0" err="1">
                  <a:latin typeface="Roboto Medium" charset="0"/>
                  <a:ea typeface="Roboto Medium" charset="0"/>
                  <a:cs typeface="Roboto Medium" charset="0"/>
                </a:rPr>
                <a:t>ms</a:t>
              </a: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)</a:t>
              </a:r>
            </a:p>
          </p:txBody>
        </p:sp>
        <p:sp>
          <p:nvSpPr>
            <p:cNvPr id="817" name="Test Display…"/>
            <p:cNvSpPr txBox="1"/>
            <p:nvPr/>
          </p:nvSpPr>
          <p:spPr>
            <a:xfrm>
              <a:off x="5485145" y="0"/>
              <a:ext cx="1483422" cy="456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 algn="r">
                <a:defRPr sz="1200"/>
              </a:pPr>
              <a:r>
                <a:rPr lang="en-US" b="0" dirty="0">
                  <a:latin typeface="Roboto Medium" charset="0"/>
                  <a:ea typeface="Roboto Medium" charset="0"/>
                  <a:cs typeface="Roboto Medium" charset="0"/>
                </a:rPr>
                <a:t>Probe</a:t>
              </a: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 Display</a:t>
              </a:r>
            </a:p>
            <a:p>
              <a:pPr algn="r">
                <a:defRPr sz="1200"/>
              </a:pP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(Until response)</a:t>
              </a:r>
            </a:p>
          </p:txBody>
        </p:sp>
        <p:sp>
          <p:nvSpPr>
            <p:cNvPr id="818" name="Fixation…"/>
            <p:cNvSpPr txBox="1"/>
            <p:nvPr/>
          </p:nvSpPr>
          <p:spPr>
            <a:xfrm>
              <a:off x="44425" y="0"/>
              <a:ext cx="1483422" cy="456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 algn="r">
                <a:defRPr sz="1200"/>
              </a:pP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Fixation</a:t>
              </a:r>
            </a:p>
            <a:p>
              <a:pPr algn="r">
                <a:defRPr sz="1200"/>
              </a:pP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(500-1000</a:t>
              </a:r>
              <a:r>
                <a:rPr lang="en-US" b="0" dirty="0">
                  <a:latin typeface="Roboto Medium" charset="0"/>
                  <a:ea typeface="Roboto Medium" charset="0"/>
                  <a:cs typeface="Roboto Medium" charset="0"/>
                </a:rPr>
                <a:t> </a:t>
              </a:r>
              <a:r>
                <a:rPr b="0" dirty="0" err="1">
                  <a:latin typeface="Roboto Medium" charset="0"/>
                  <a:ea typeface="Roboto Medium" charset="0"/>
                  <a:cs typeface="Roboto Medium" charset="0"/>
                </a:rPr>
                <a:t>ms</a:t>
              </a: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)</a:t>
              </a:r>
            </a:p>
          </p:txBody>
        </p:sp>
        <p:sp>
          <p:nvSpPr>
            <p:cNvPr id="819" name="Blank…"/>
            <p:cNvSpPr txBox="1"/>
            <p:nvPr/>
          </p:nvSpPr>
          <p:spPr>
            <a:xfrm>
              <a:off x="3207819" y="0"/>
              <a:ext cx="1483422" cy="456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 algn="r">
                <a:defRPr sz="1200"/>
              </a:pPr>
              <a:r>
                <a:rPr b="0">
                  <a:latin typeface="Roboto Medium" charset="0"/>
                  <a:ea typeface="Roboto Medium" charset="0"/>
                  <a:cs typeface="Roboto Medium" charset="0"/>
                </a:rPr>
                <a:t>Blank</a:t>
              </a:r>
            </a:p>
            <a:p>
              <a:pPr algn="r">
                <a:defRPr sz="1200"/>
              </a:pPr>
              <a:r>
                <a:rPr b="0">
                  <a:latin typeface="Roboto Medium" charset="0"/>
                  <a:ea typeface="Roboto Medium" charset="0"/>
                  <a:cs typeface="Roboto Medium" charset="0"/>
                </a:rPr>
                <a:t>(500 ms)</a:t>
              </a:r>
            </a:p>
          </p:txBody>
        </p:sp>
        <p:grpSp>
          <p:nvGrpSpPr>
            <p:cNvPr id="822" name="Group"/>
            <p:cNvGrpSpPr/>
            <p:nvPr/>
          </p:nvGrpSpPr>
          <p:grpSpPr>
            <a:xfrm>
              <a:off x="0" y="504142"/>
              <a:ext cx="1527847" cy="1527848"/>
              <a:chOff x="0" y="0"/>
              <a:chExt cx="1527846" cy="1527846"/>
            </a:xfrm>
          </p:grpSpPr>
          <p:sp>
            <p:nvSpPr>
              <p:cNvPr id="820" name="Group"/>
              <p:cNvSpPr/>
              <p:nvPr/>
            </p:nvSpPr>
            <p:spPr>
              <a:xfrm>
                <a:off x="0" y="0"/>
                <a:ext cx="1527847" cy="1527847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21" name="+"/>
              <p:cNvSpPr txBox="1"/>
              <p:nvPr/>
            </p:nvSpPr>
            <p:spPr>
              <a:xfrm>
                <a:off x="659497" y="631002"/>
                <a:ext cx="191820" cy="3062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200"/>
                </a:lvl1pPr>
              </a:lstStyle>
              <a:p>
                <a:r>
                  <a:t>+</a:t>
                </a:r>
              </a:p>
            </p:txBody>
          </p:sp>
        </p:grpSp>
        <p:sp>
          <p:nvSpPr>
            <p:cNvPr id="823" name="Group"/>
            <p:cNvSpPr/>
            <p:nvPr/>
          </p:nvSpPr>
          <p:spPr>
            <a:xfrm>
              <a:off x="3152286" y="504142"/>
              <a:ext cx="1527847" cy="1527848"/>
            </a:xfrm>
            <a:prstGeom prst="rect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24" name="Line"/>
            <p:cNvSpPr/>
            <p:nvPr/>
          </p:nvSpPr>
          <p:spPr>
            <a:xfrm>
              <a:off x="4710455" y="1268065"/>
              <a:ext cx="7215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843" name="Group"/>
            <p:cNvGrpSpPr/>
            <p:nvPr/>
          </p:nvGrpSpPr>
          <p:grpSpPr>
            <a:xfrm>
              <a:off x="1575534" y="504142"/>
              <a:ext cx="1529065" cy="1529065"/>
              <a:chOff x="0" y="0"/>
              <a:chExt cx="1529064" cy="1529064"/>
            </a:xfrm>
          </p:grpSpPr>
          <p:sp>
            <p:nvSpPr>
              <p:cNvPr id="825" name="Group"/>
              <p:cNvSpPr/>
              <p:nvPr/>
            </p:nvSpPr>
            <p:spPr>
              <a:xfrm>
                <a:off x="0" y="0"/>
                <a:ext cx="1529065" cy="1529065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842" name="Group"/>
              <p:cNvGrpSpPr/>
              <p:nvPr/>
            </p:nvGrpSpPr>
            <p:grpSpPr>
              <a:xfrm>
                <a:off x="388942" y="359716"/>
                <a:ext cx="751181" cy="809633"/>
                <a:chOff x="-200077" y="0"/>
                <a:chExt cx="751180" cy="809632"/>
              </a:xfrm>
            </p:grpSpPr>
            <p:sp>
              <p:nvSpPr>
                <p:cNvPr id="826" name="Circle"/>
                <p:cNvSpPr/>
                <p:nvPr/>
              </p:nvSpPr>
              <p:spPr>
                <a:xfrm>
                  <a:off x="22322" y="0"/>
                  <a:ext cx="150948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27" name="Circle"/>
                <p:cNvSpPr/>
                <p:nvPr/>
              </p:nvSpPr>
              <p:spPr>
                <a:xfrm>
                  <a:off x="0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28" name="Circle"/>
                <p:cNvSpPr/>
                <p:nvPr/>
              </p:nvSpPr>
              <p:spPr>
                <a:xfrm>
                  <a:off x="7440" y="463200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29" name="Circle"/>
                <p:cNvSpPr/>
                <p:nvPr/>
              </p:nvSpPr>
              <p:spPr>
                <a:xfrm>
                  <a:off x="37203" y="672478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22399" y="29763"/>
                  <a:ext cx="121186" cy="12118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1" name="Circle"/>
                <p:cNvSpPr/>
                <p:nvPr/>
              </p:nvSpPr>
              <p:spPr>
                <a:xfrm>
                  <a:off x="207518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2" name="Circle"/>
                <p:cNvSpPr/>
                <p:nvPr/>
              </p:nvSpPr>
              <p:spPr>
                <a:xfrm>
                  <a:off x="207518" y="448319"/>
                  <a:ext cx="113744" cy="11374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3" name="Circle"/>
                <p:cNvSpPr/>
                <p:nvPr/>
              </p:nvSpPr>
              <p:spPr>
                <a:xfrm>
                  <a:off x="207518" y="695888"/>
                  <a:ext cx="113744" cy="11374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4" name="Circle"/>
                <p:cNvSpPr/>
                <p:nvPr/>
              </p:nvSpPr>
              <p:spPr>
                <a:xfrm>
                  <a:off x="415036" y="0"/>
                  <a:ext cx="136067" cy="136066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5" name="Circle"/>
                <p:cNvSpPr/>
                <p:nvPr/>
              </p:nvSpPr>
              <p:spPr>
                <a:xfrm>
                  <a:off x="415036" y="246481"/>
                  <a:ext cx="113745" cy="11374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6" name="Circle"/>
                <p:cNvSpPr/>
                <p:nvPr/>
              </p:nvSpPr>
              <p:spPr>
                <a:xfrm>
                  <a:off x="407595" y="470641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415036" y="650156"/>
                  <a:ext cx="121185" cy="12118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8" name="Circle"/>
                <p:cNvSpPr/>
                <p:nvPr/>
              </p:nvSpPr>
              <p:spPr>
                <a:xfrm>
                  <a:off x="-177756" y="0"/>
                  <a:ext cx="150949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9" name="Circle"/>
                <p:cNvSpPr/>
                <p:nvPr/>
              </p:nvSpPr>
              <p:spPr>
                <a:xfrm>
                  <a:off x="-200078" y="231600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40" name="Circle"/>
                <p:cNvSpPr/>
                <p:nvPr/>
              </p:nvSpPr>
              <p:spPr>
                <a:xfrm>
                  <a:off x="-192637" y="463200"/>
                  <a:ext cx="106303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41" name="Circle"/>
                <p:cNvSpPr/>
                <p:nvPr/>
              </p:nvSpPr>
              <p:spPr>
                <a:xfrm>
                  <a:off x="-162874" y="672478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846" name="Group"/>
            <p:cNvGrpSpPr/>
            <p:nvPr/>
          </p:nvGrpSpPr>
          <p:grpSpPr>
            <a:xfrm>
              <a:off x="5462323" y="518887"/>
              <a:ext cx="1529065" cy="1529066"/>
              <a:chOff x="0" y="0"/>
              <a:chExt cx="1529064" cy="1529064"/>
            </a:xfrm>
          </p:grpSpPr>
          <p:sp>
            <p:nvSpPr>
              <p:cNvPr id="844" name="Group"/>
              <p:cNvSpPr/>
              <p:nvPr/>
            </p:nvSpPr>
            <p:spPr>
              <a:xfrm>
                <a:off x="0" y="0"/>
                <a:ext cx="1529065" cy="1529065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45" name="Circle"/>
              <p:cNvSpPr/>
              <p:nvPr/>
            </p:nvSpPr>
            <p:spPr>
              <a:xfrm>
                <a:off x="696499" y="744529"/>
                <a:ext cx="136067" cy="136066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853" name="Group"/>
            <p:cNvGrpSpPr/>
            <p:nvPr/>
          </p:nvGrpSpPr>
          <p:grpSpPr>
            <a:xfrm>
              <a:off x="5462323" y="2100608"/>
              <a:ext cx="1529065" cy="1529065"/>
              <a:chOff x="0" y="0"/>
              <a:chExt cx="1529064" cy="1529064"/>
            </a:xfrm>
          </p:grpSpPr>
          <p:sp>
            <p:nvSpPr>
              <p:cNvPr id="847" name="Group"/>
              <p:cNvSpPr/>
              <p:nvPr/>
            </p:nvSpPr>
            <p:spPr>
              <a:xfrm>
                <a:off x="0" y="0"/>
                <a:ext cx="1529065" cy="1529065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852" name="Group"/>
              <p:cNvGrpSpPr/>
              <p:nvPr/>
            </p:nvGrpSpPr>
            <p:grpSpPr>
              <a:xfrm>
                <a:off x="388942" y="359716"/>
                <a:ext cx="373348" cy="375107"/>
                <a:chOff x="-200077" y="0"/>
                <a:chExt cx="373347" cy="375106"/>
              </a:xfrm>
            </p:grpSpPr>
            <p:sp>
              <p:nvSpPr>
                <p:cNvPr id="848" name="Circle"/>
                <p:cNvSpPr/>
                <p:nvPr/>
              </p:nvSpPr>
              <p:spPr>
                <a:xfrm>
                  <a:off x="22322" y="0"/>
                  <a:ext cx="150948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49" name="Circle"/>
                <p:cNvSpPr/>
                <p:nvPr/>
              </p:nvSpPr>
              <p:spPr>
                <a:xfrm>
                  <a:off x="0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0" name="Circle"/>
                <p:cNvSpPr/>
                <p:nvPr/>
              </p:nvSpPr>
              <p:spPr>
                <a:xfrm>
                  <a:off x="-177756" y="0"/>
                  <a:ext cx="150949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1" name="Circle"/>
                <p:cNvSpPr/>
                <p:nvPr/>
              </p:nvSpPr>
              <p:spPr>
                <a:xfrm>
                  <a:off x="-200078" y="231600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865" name="Group"/>
            <p:cNvGrpSpPr/>
            <p:nvPr/>
          </p:nvGrpSpPr>
          <p:grpSpPr>
            <a:xfrm>
              <a:off x="5462323" y="3682330"/>
              <a:ext cx="1529065" cy="1529065"/>
              <a:chOff x="0" y="0"/>
              <a:chExt cx="1529064" cy="1529064"/>
            </a:xfrm>
          </p:grpSpPr>
          <p:sp>
            <p:nvSpPr>
              <p:cNvPr id="854" name="Group"/>
              <p:cNvSpPr/>
              <p:nvPr/>
            </p:nvSpPr>
            <p:spPr>
              <a:xfrm>
                <a:off x="0" y="0"/>
                <a:ext cx="1529065" cy="1529065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864" name="Group"/>
              <p:cNvGrpSpPr/>
              <p:nvPr/>
            </p:nvGrpSpPr>
            <p:grpSpPr>
              <a:xfrm>
                <a:off x="388942" y="359716"/>
                <a:ext cx="551103" cy="569504"/>
                <a:chOff x="-200077" y="0"/>
                <a:chExt cx="551102" cy="569503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22322" y="0"/>
                  <a:ext cx="150948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6" name="Circle"/>
                <p:cNvSpPr/>
                <p:nvPr/>
              </p:nvSpPr>
              <p:spPr>
                <a:xfrm>
                  <a:off x="0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7" name="Circle"/>
                <p:cNvSpPr/>
                <p:nvPr/>
              </p:nvSpPr>
              <p:spPr>
                <a:xfrm>
                  <a:off x="7440" y="463200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8" name="Circle"/>
                <p:cNvSpPr/>
                <p:nvPr/>
              </p:nvSpPr>
              <p:spPr>
                <a:xfrm>
                  <a:off x="222399" y="29763"/>
                  <a:ext cx="121186" cy="12118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9" name="Circle"/>
                <p:cNvSpPr/>
                <p:nvPr/>
              </p:nvSpPr>
              <p:spPr>
                <a:xfrm>
                  <a:off x="207518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7518" y="448319"/>
                  <a:ext cx="113744" cy="11374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1" name="Circle"/>
                <p:cNvSpPr/>
                <p:nvPr/>
              </p:nvSpPr>
              <p:spPr>
                <a:xfrm>
                  <a:off x="-177756" y="0"/>
                  <a:ext cx="150949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2" name="Circle"/>
                <p:cNvSpPr/>
                <p:nvPr/>
              </p:nvSpPr>
              <p:spPr>
                <a:xfrm>
                  <a:off x="-200078" y="231600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3" name="Circle"/>
                <p:cNvSpPr/>
                <p:nvPr/>
              </p:nvSpPr>
              <p:spPr>
                <a:xfrm>
                  <a:off x="-192637" y="463200"/>
                  <a:ext cx="106303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5462323" y="5264051"/>
              <a:ext cx="1529065" cy="1529065"/>
              <a:chOff x="0" y="0"/>
              <a:chExt cx="1529064" cy="1529064"/>
            </a:xfrm>
          </p:grpSpPr>
          <p:sp>
            <p:nvSpPr>
              <p:cNvPr id="866" name="Group"/>
              <p:cNvSpPr/>
              <p:nvPr/>
            </p:nvSpPr>
            <p:spPr>
              <a:xfrm>
                <a:off x="0" y="0"/>
                <a:ext cx="1529065" cy="1529065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883" name="Group"/>
              <p:cNvGrpSpPr/>
              <p:nvPr/>
            </p:nvGrpSpPr>
            <p:grpSpPr>
              <a:xfrm>
                <a:off x="388942" y="359716"/>
                <a:ext cx="751181" cy="809633"/>
                <a:chOff x="-200077" y="0"/>
                <a:chExt cx="751180" cy="809632"/>
              </a:xfrm>
            </p:grpSpPr>
            <p:sp>
              <p:nvSpPr>
                <p:cNvPr id="867" name="Circle"/>
                <p:cNvSpPr/>
                <p:nvPr/>
              </p:nvSpPr>
              <p:spPr>
                <a:xfrm>
                  <a:off x="22322" y="0"/>
                  <a:ext cx="150948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8" name="Circle"/>
                <p:cNvSpPr/>
                <p:nvPr/>
              </p:nvSpPr>
              <p:spPr>
                <a:xfrm>
                  <a:off x="0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9" name="Circle"/>
                <p:cNvSpPr/>
                <p:nvPr/>
              </p:nvSpPr>
              <p:spPr>
                <a:xfrm>
                  <a:off x="7440" y="463200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0" name="Circle"/>
                <p:cNvSpPr/>
                <p:nvPr/>
              </p:nvSpPr>
              <p:spPr>
                <a:xfrm>
                  <a:off x="37203" y="672478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1" name="Circle"/>
                <p:cNvSpPr/>
                <p:nvPr/>
              </p:nvSpPr>
              <p:spPr>
                <a:xfrm>
                  <a:off x="222399" y="29763"/>
                  <a:ext cx="121186" cy="12118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2" name="Circle"/>
                <p:cNvSpPr/>
                <p:nvPr/>
              </p:nvSpPr>
              <p:spPr>
                <a:xfrm>
                  <a:off x="207518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3" name="Circle"/>
                <p:cNvSpPr/>
                <p:nvPr/>
              </p:nvSpPr>
              <p:spPr>
                <a:xfrm>
                  <a:off x="207518" y="448319"/>
                  <a:ext cx="113744" cy="11374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4" name="Circle"/>
                <p:cNvSpPr/>
                <p:nvPr/>
              </p:nvSpPr>
              <p:spPr>
                <a:xfrm>
                  <a:off x="207518" y="695888"/>
                  <a:ext cx="113744" cy="11374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415036" y="0"/>
                  <a:ext cx="136067" cy="136066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6" name="Circle"/>
                <p:cNvSpPr/>
                <p:nvPr/>
              </p:nvSpPr>
              <p:spPr>
                <a:xfrm>
                  <a:off x="415036" y="246481"/>
                  <a:ext cx="113745" cy="11374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7" name="Circle"/>
                <p:cNvSpPr/>
                <p:nvPr/>
              </p:nvSpPr>
              <p:spPr>
                <a:xfrm>
                  <a:off x="407595" y="470641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8" name="Circle"/>
                <p:cNvSpPr/>
                <p:nvPr/>
              </p:nvSpPr>
              <p:spPr>
                <a:xfrm>
                  <a:off x="415036" y="650156"/>
                  <a:ext cx="121185" cy="12118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9" name="Circle"/>
                <p:cNvSpPr/>
                <p:nvPr/>
              </p:nvSpPr>
              <p:spPr>
                <a:xfrm>
                  <a:off x="-177756" y="0"/>
                  <a:ext cx="150949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80" name="Circle"/>
                <p:cNvSpPr/>
                <p:nvPr/>
              </p:nvSpPr>
              <p:spPr>
                <a:xfrm>
                  <a:off x="-200078" y="231600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81" name="Circle"/>
                <p:cNvSpPr/>
                <p:nvPr/>
              </p:nvSpPr>
              <p:spPr>
                <a:xfrm>
                  <a:off x="-192637" y="463200"/>
                  <a:ext cx="106303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-162874" y="672478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sp>
          <p:nvSpPr>
            <p:cNvPr id="976" name="Connection Line"/>
            <p:cNvSpPr/>
            <p:nvPr/>
          </p:nvSpPr>
          <p:spPr>
            <a:xfrm>
              <a:off x="5005070" y="1276350"/>
              <a:ext cx="444500" cy="1588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977" name="Connection Line"/>
            <p:cNvSpPr/>
            <p:nvPr/>
          </p:nvSpPr>
          <p:spPr>
            <a:xfrm>
              <a:off x="5006340" y="2849879"/>
              <a:ext cx="443231" cy="1596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978" name="Connection Line"/>
            <p:cNvSpPr/>
            <p:nvPr/>
          </p:nvSpPr>
          <p:spPr>
            <a:xfrm>
              <a:off x="5005070" y="4425950"/>
              <a:ext cx="444500" cy="1601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88" name="16 : 9"/>
            <p:cNvSpPr txBox="1"/>
            <p:nvPr/>
          </p:nvSpPr>
          <p:spPr>
            <a:xfrm>
              <a:off x="7074769" y="4128798"/>
              <a:ext cx="1384417" cy="652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500">
                  <a:solidFill>
                    <a:srgbClr val="4471C3"/>
                  </a:solidFill>
                </a:defRPr>
              </a:lvl1pPr>
            </a:lstStyle>
            <a:p>
              <a:r>
                <a:rPr sz="18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16 : 9</a:t>
              </a:r>
            </a:p>
          </p:txBody>
        </p:sp>
        <p:sp>
          <p:nvSpPr>
            <p:cNvPr id="889" name="16 : 16"/>
            <p:cNvSpPr txBox="1"/>
            <p:nvPr/>
          </p:nvSpPr>
          <p:spPr>
            <a:xfrm>
              <a:off x="7074769" y="5710520"/>
              <a:ext cx="1384417" cy="65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500">
                  <a:solidFill>
                    <a:srgbClr val="4471C3"/>
                  </a:solidFill>
                </a:defRPr>
              </a:lvl1pPr>
            </a:lstStyle>
            <a:p>
              <a:r>
                <a:rPr sz="18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16 : 16</a:t>
              </a:r>
            </a:p>
          </p:txBody>
        </p:sp>
        <p:sp>
          <p:nvSpPr>
            <p:cNvPr id="890" name="16 : 1"/>
            <p:cNvSpPr txBox="1"/>
            <p:nvPr/>
          </p:nvSpPr>
          <p:spPr>
            <a:xfrm>
              <a:off x="7074769" y="950002"/>
              <a:ext cx="1384417" cy="65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500">
                  <a:solidFill>
                    <a:srgbClr val="4471C3"/>
                  </a:solidFill>
                </a:defRPr>
              </a:lvl1pPr>
            </a:lstStyle>
            <a:p>
              <a:r>
                <a:rPr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16</a:t>
              </a:r>
              <a:r>
                <a:rPr lang="en-US"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 </a:t>
              </a:r>
              <a:r>
                <a:rPr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:</a:t>
              </a:r>
              <a:r>
                <a:rPr lang="en-US"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 </a:t>
              </a:r>
              <a:r>
                <a:rPr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1</a:t>
              </a:r>
            </a:p>
          </p:txBody>
        </p:sp>
      </p:grpSp>
      <p:grpSp>
        <p:nvGrpSpPr>
          <p:cNvPr id="168" name="Group"/>
          <p:cNvGrpSpPr/>
          <p:nvPr/>
        </p:nvGrpSpPr>
        <p:grpSpPr>
          <a:xfrm>
            <a:off x="423180" y="-269838"/>
            <a:ext cx="2515715" cy="1004761"/>
            <a:chOff x="0" y="107765"/>
            <a:chExt cx="2515713" cy="1004760"/>
          </a:xfrm>
        </p:grpSpPr>
        <p:sp>
          <p:nvSpPr>
            <p:cNvPr id="169" name="Rectangle"/>
            <p:cNvSpPr/>
            <p:nvPr/>
          </p:nvSpPr>
          <p:spPr>
            <a:xfrm>
              <a:off x="0" y="107765"/>
              <a:ext cx="2515713" cy="1004760"/>
            </a:xfrm>
            <a:prstGeom prst="roundRect">
              <a:avLst>
                <a:gd name="adj" fmla="val 0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EXPERIMENT  1"/>
            <p:cNvSpPr txBox="1"/>
            <p:nvPr/>
          </p:nvSpPr>
          <p:spPr>
            <a:xfrm>
              <a:off x="386623" y="648949"/>
              <a:ext cx="1742464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Roboto" charset="0"/>
                  <a:ea typeface="Roboto" charset="0"/>
                  <a:cs typeface="Roboto" charset="0"/>
                </a:rPr>
                <a:t>EXPERIMENT  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2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166" name="Overestimation systematically reduces as set size disparity decreases.">
            <a:extLst>
              <a:ext uri="{FF2B5EF4-FFF2-40B4-BE49-F238E27FC236}">
                <a16:creationId xmlns:a16="http://schemas.microsoft.com/office/drawing/2014/main" id="{9A625A6D-2102-D449-A7CF-325DB1F6709D}"/>
              </a:ext>
            </a:extLst>
          </p:cNvPr>
          <p:cNvSpPr txBox="1">
            <a:spLocks/>
          </p:cNvSpPr>
          <p:nvPr/>
        </p:nvSpPr>
        <p:spPr>
          <a:xfrm>
            <a:off x="423180" y="734923"/>
            <a:ext cx="13091624" cy="122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24363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charset="0"/>
              </a:rPr>
              <a:t>Set Size Disparity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charset="0"/>
              </a:rPr>
              <a:t>(16:1, 16:4, 16:9, 16:16)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  <a:cs typeface="Roboto Medium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F23C8F8F-F822-324A-8BF9-44E36E6E14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20900"/>
              </p:ext>
            </p:extLst>
          </p:nvPr>
        </p:nvGraphicFramePr>
        <p:xfrm>
          <a:off x="6407227" y="3223906"/>
          <a:ext cx="5580000" cy="5713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80" name="Overestimation systematically reduces as set size disparity decreases."/>
          <p:cNvSpPr txBox="1">
            <a:spLocks noGrp="1"/>
          </p:cNvSpPr>
          <p:nvPr>
            <p:ph type="title" idx="4294967295"/>
          </p:nvPr>
        </p:nvSpPr>
        <p:spPr>
          <a:xfrm>
            <a:off x="423180" y="734923"/>
            <a:ext cx="13091624" cy="1228530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624363">
              <a:lnSpc>
                <a:spcPct val="120000"/>
              </a:lnSpc>
              <a:defRPr sz="3192"/>
            </a:lvl1pPr>
          </a:lstStyle>
          <a:p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charset="0"/>
              </a:rPr>
              <a:t>Bias reduces with </a:t>
            </a:r>
            <a:r>
              <a:rPr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charset="0"/>
              </a:rPr>
              <a:t>set size</a:t>
            </a:r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charset="0"/>
              </a:rPr>
              <a:t>. Response variance is smaller for set probes.</a:t>
            </a:r>
            <a:endParaRPr sz="2800" dirty="0">
              <a:latin typeface="Roboto Medium" panose="02000000000000000000" pitchFamily="2" charset="0"/>
              <a:ea typeface="Roboto Medium" panose="02000000000000000000" pitchFamily="2" charset="0"/>
              <a:cs typeface="Roboto Medium" charset="0"/>
            </a:endParaRPr>
          </a:p>
        </p:txBody>
      </p:sp>
      <p:sp>
        <p:nvSpPr>
          <p:cNvPr id="990" name="Rectangle"/>
          <p:cNvSpPr/>
          <p:nvPr/>
        </p:nvSpPr>
        <p:spPr>
          <a:xfrm>
            <a:off x="5876616" y="8432177"/>
            <a:ext cx="2035598" cy="127000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3" name="Group"/>
          <p:cNvGrpSpPr/>
          <p:nvPr/>
        </p:nvGrpSpPr>
        <p:grpSpPr>
          <a:xfrm>
            <a:off x="423180" y="-269838"/>
            <a:ext cx="2515715" cy="1004761"/>
            <a:chOff x="0" y="107765"/>
            <a:chExt cx="2515713" cy="1004760"/>
          </a:xfrm>
        </p:grpSpPr>
        <p:sp>
          <p:nvSpPr>
            <p:cNvPr id="14" name="Rectangle"/>
            <p:cNvSpPr/>
            <p:nvPr/>
          </p:nvSpPr>
          <p:spPr>
            <a:xfrm>
              <a:off x="0" y="107765"/>
              <a:ext cx="2515713" cy="1004760"/>
            </a:xfrm>
            <a:prstGeom prst="roundRect">
              <a:avLst>
                <a:gd name="adj" fmla="val 0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EXPERIMENT  1"/>
            <p:cNvSpPr txBox="1"/>
            <p:nvPr/>
          </p:nvSpPr>
          <p:spPr>
            <a:xfrm>
              <a:off x="386623" y="648949"/>
              <a:ext cx="1742464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rPr>
                  <a:latin typeface="Roboto" charset="0"/>
                  <a:ea typeface="Roboto" charset="0"/>
                  <a:cs typeface="Roboto" charset="0"/>
                </a:rPr>
                <a:t>EXPERIMENT  </a:t>
              </a:r>
              <a:r>
                <a:rPr lang="en-US">
                  <a:latin typeface="Roboto" charset="0"/>
                  <a:ea typeface="Roboto" charset="0"/>
                  <a:cs typeface="Roboto" charset="0"/>
                </a:rPr>
                <a:t>2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00000000-0008-0000-0100-00001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5654821"/>
              </p:ext>
            </p:extLst>
          </p:nvPr>
        </p:nvGraphicFramePr>
        <p:xfrm>
          <a:off x="503505" y="2461141"/>
          <a:ext cx="5400000" cy="64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88" name="Group"/>
          <p:cNvGrpSpPr/>
          <p:nvPr/>
        </p:nvGrpSpPr>
        <p:grpSpPr>
          <a:xfrm>
            <a:off x="2080097" y="3260459"/>
            <a:ext cx="3233775" cy="545420"/>
            <a:chOff x="0" y="0"/>
            <a:chExt cx="4074128" cy="545419"/>
          </a:xfrm>
        </p:grpSpPr>
        <p:sp>
          <p:nvSpPr>
            <p:cNvPr id="986" name="Line"/>
            <p:cNvSpPr/>
            <p:nvPr/>
          </p:nvSpPr>
          <p:spPr>
            <a:xfrm>
              <a:off x="0" y="508867"/>
              <a:ext cx="407412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800" b="0">
                <a:latin typeface="Roboto" charset="0"/>
                <a:ea typeface="Roboto" charset="0"/>
                <a:cs typeface="Roboto" charset="0"/>
              </a:endParaRPr>
            </a:p>
          </p:txBody>
        </p:sp>
        <p:sp>
          <p:nvSpPr>
            <p:cNvPr id="987" name="***"/>
            <p:cNvSpPr txBox="1"/>
            <p:nvPr/>
          </p:nvSpPr>
          <p:spPr>
            <a:xfrm>
              <a:off x="1730646" y="0"/>
              <a:ext cx="612837" cy="545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/>
              </a:lvl1pPr>
            </a:lstStyle>
            <a:p>
              <a:r>
                <a:rPr sz="2000">
                  <a:latin typeface="Roboto" charset="0"/>
                  <a:ea typeface="Roboto" charset="0"/>
                  <a:cs typeface="Roboto" charset="0"/>
                </a:rPr>
                <a:t>***</a:t>
              </a:r>
            </a:p>
          </p:txBody>
        </p:sp>
      </p:grpSp>
      <p:sp>
        <p:nvSpPr>
          <p:cNvPr id="18" name="( n = 8 )">
            <a:extLst>
              <a:ext uri="{FF2B5EF4-FFF2-40B4-BE49-F238E27FC236}">
                <a16:creationId xmlns:a16="http://schemas.microsoft.com/office/drawing/2014/main" id="{D52D6342-D035-FB4E-B321-2E8242A406D9}"/>
              </a:ext>
            </a:extLst>
          </p:cNvPr>
          <p:cNvSpPr txBox="1"/>
          <p:nvPr/>
        </p:nvSpPr>
        <p:spPr>
          <a:xfrm>
            <a:off x="5219246" y="2765036"/>
            <a:ext cx="815751" cy="45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18975" tIns="118975" rIns="118975" bIns="118975" anchor="ctr">
            <a:spAutoFit/>
          </a:bodyPr>
          <a:lstStyle/>
          <a:p>
            <a:pPr defTabSz="2555875">
              <a:defRPr sz="2000" b="0"/>
            </a:pPr>
            <a:r>
              <a:rPr sz="1400" b="0" dirty="0">
                <a:latin typeface="Roboto Thin" panose="02000000000000000000" pitchFamily="2" charset="0"/>
                <a:ea typeface="Roboto Thin" panose="02000000000000000000" pitchFamily="2" charset="0"/>
                <a:cs typeface="Roboto" charset="0"/>
              </a:rPr>
              <a:t>( n = 8 )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EEE38DFE-682C-364C-925E-D93A5A578B57}"/>
              </a:ext>
            </a:extLst>
          </p:cNvPr>
          <p:cNvGrpSpPr/>
          <p:nvPr/>
        </p:nvGrpSpPr>
        <p:grpSpPr>
          <a:xfrm>
            <a:off x="8207082" y="3223906"/>
            <a:ext cx="3179787" cy="545421"/>
            <a:chOff x="0" y="0"/>
            <a:chExt cx="4074128" cy="545419"/>
          </a:xfrm>
        </p:grpSpPr>
        <p:sp>
          <p:nvSpPr>
            <p:cNvPr id="16" name="Line">
              <a:extLst>
                <a:ext uri="{FF2B5EF4-FFF2-40B4-BE49-F238E27FC236}">
                  <a16:creationId xmlns:a16="http://schemas.microsoft.com/office/drawing/2014/main" id="{27894150-3ADB-3F4F-96CF-52395EC85F65}"/>
                </a:ext>
              </a:extLst>
            </p:cNvPr>
            <p:cNvSpPr/>
            <p:nvPr/>
          </p:nvSpPr>
          <p:spPr>
            <a:xfrm>
              <a:off x="0" y="508867"/>
              <a:ext cx="407412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**">
              <a:extLst>
                <a:ext uri="{FF2B5EF4-FFF2-40B4-BE49-F238E27FC236}">
                  <a16:creationId xmlns:a16="http://schemas.microsoft.com/office/drawing/2014/main" id="{2D8FFF82-B738-034D-9B4C-850209F1ADDB}"/>
                </a:ext>
              </a:extLst>
            </p:cNvPr>
            <p:cNvSpPr txBox="1"/>
            <p:nvPr/>
          </p:nvSpPr>
          <p:spPr>
            <a:xfrm>
              <a:off x="1730646" y="0"/>
              <a:ext cx="612837" cy="5454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/>
              </a:lvl1pPr>
            </a:lstStyle>
            <a:p>
              <a:r>
                <a:rPr sz="2000" dirty="0">
                  <a:latin typeface="Roboto" charset="0"/>
                  <a:ea typeface="Roboto" charset="0"/>
                  <a:cs typeface="Roboto" charset="0"/>
                </a:rPr>
                <a:t>**</a:t>
              </a:r>
            </a:p>
          </p:txBody>
        </p:sp>
      </p:grpSp>
      <p:sp>
        <p:nvSpPr>
          <p:cNvPr id="21" name="( n = 8 )">
            <a:extLst>
              <a:ext uri="{FF2B5EF4-FFF2-40B4-BE49-F238E27FC236}">
                <a16:creationId xmlns:a16="http://schemas.microsoft.com/office/drawing/2014/main" id="{714A84CC-E7EC-E749-AE59-7F9B5FE6C4EC}"/>
              </a:ext>
            </a:extLst>
          </p:cNvPr>
          <p:cNvSpPr txBox="1"/>
          <p:nvPr/>
        </p:nvSpPr>
        <p:spPr>
          <a:xfrm>
            <a:off x="11072891" y="2765036"/>
            <a:ext cx="815751" cy="45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18975" tIns="118975" rIns="118975" bIns="118975" anchor="ctr">
            <a:spAutoFit/>
          </a:bodyPr>
          <a:lstStyle/>
          <a:p>
            <a:pPr defTabSz="2555875">
              <a:defRPr sz="2000" b="0"/>
            </a:pPr>
            <a:r>
              <a:rPr sz="1400" b="0" dirty="0">
                <a:latin typeface="Roboto Thin" panose="02000000000000000000" pitchFamily="2" charset="0"/>
                <a:ea typeface="Roboto Thin" panose="02000000000000000000" pitchFamily="2" charset="0"/>
                <a:cs typeface="Roboto" charset="0"/>
              </a:rPr>
              <a:t>( n = 8 )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roup"/>
          <p:cNvGrpSpPr/>
          <p:nvPr/>
        </p:nvGrpSpPr>
        <p:grpSpPr>
          <a:xfrm>
            <a:off x="809803" y="1663972"/>
            <a:ext cx="8617684" cy="6793118"/>
            <a:chOff x="0" y="0"/>
            <a:chExt cx="8617682" cy="6793116"/>
          </a:xfrm>
        </p:grpSpPr>
        <p:sp>
          <p:nvSpPr>
            <p:cNvPr id="814" name="Rectangle"/>
            <p:cNvSpPr txBox="1"/>
            <p:nvPr/>
          </p:nvSpPr>
          <p:spPr>
            <a:xfrm>
              <a:off x="7233265" y="941718"/>
              <a:ext cx="1384417" cy="652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5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t> </a:t>
              </a:r>
            </a:p>
          </p:txBody>
        </p:sp>
        <p:sp>
          <p:nvSpPr>
            <p:cNvPr id="815" name="16 : 4"/>
            <p:cNvSpPr txBox="1"/>
            <p:nvPr/>
          </p:nvSpPr>
          <p:spPr>
            <a:xfrm>
              <a:off x="7074769" y="2547077"/>
              <a:ext cx="1384417" cy="652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500">
                  <a:solidFill>
                    <a:srgbClr val="4471C3"/>
                  </a:solidFill>
                </a:defRPr>
              </a:lvl1pPr>
            </a:lstStyle>
            <a:p>
              <a:r>
                <a:rPr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16 : 4</a:t>
              </a:r>
            </a:p>
          </p:txBody>
        </p:sp>
        <p:sp>
          <p:nvSpPr>
            <p:cNvPr id="816" name="Stimulus Display…"/>
            <p:cNvSpPr txBox="1"/>
            <p:nvPr/>
          </p:nvSpPr>
          <p:spPr>
            <a:xfrm>
              <a:off x="1626122" y="0"/>
              <a:ext cx="1483422" cy="456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 algn="r">
                <a:defRPr sz="1200"/>
              </a:pPr>
              <a:r>
                <a:rPr lang="en-US" b="0" dirty="0">
                  <a:latin typeface="Roboto Medium" charset="0"/>
                  <a:ea typeface="Roboto Medium" charset="0"/>
                  <a:cs typeface="Roboto Medium" charset="0"/>
                </a:rPr>
                <a:t>Standard</a:t>
              </a: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 Display</a:t>
              </a:r>
            </a:p>
            <a:p>
              <a:pPr algn="r">
                <a:defRPr sz="1200"/>
              </a:pP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(100 </a:t>
              </a:r>
              <a:r>
                <a:rPr b="0" dirty="0" err="1">
                  <a:latin typeface="Roboto Medium" charset="0"/>
                  <a:ea typeface="Roboto Medium" charset="0"/>
                  <a:cs typeface="Roboto Medium" charset="0"/>
                </a:rPr>
                <a:t>ms</a:t>
              </a: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)</a:t>
              </a:r>
            </a:p>
          </p:txBody>
        </p:sp>
        <p:sp>
          <p:nvSpPr>
            <p:cNvPr id="817" name="Test Display…"/>
            <p:cNvSpPr txBox="1"/>
            <p:nvPr/>
          </p:nvSpPr>
          <p:spPr>
            <a:xfrm>
              <a:off x="5485145" y="0"/>
              <a:ext cx="1483422" cy="456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 algn="r">
                <a:defRPr sz="1200"/>
              </a:pPr>
              <a:r>
                <a:rPr lang="en-US" b="0" dirty="0">
                  <a:latin typeface="Roboto Medium" charset="0"/>
                  <a:ea typeface="Roboto Medium" charset="0"/>
                  <a:cs typeface="Roboto Medium" charset="0"/>
                </a:rPr>
                <a:t>Probe</a:t>
              </a: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 Display</a:t>
              </a:r>
            </a:p>
            <a:p>
              <a:pPr algn="r">
                <a:defRPr sz="1200"/>
              </a:pP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(Until response)</a:t>
              </a:r>
            </a:p>
          </p:txBody>
        </p:sp>
        <p:sp>
          <p:nvSpPr>
            <p:cNvPr id="818" name="Fixation…"/>
            <p:cNvSpPr txBox="1"/>
            <p:nvPr/>
          </p:nvSpPr>
          <p:spPr>
            <a:xfrm>
              <a:off x="44425" y="0"/>
              <a:ext cx="1483422" cy="456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 algn="r">
                <a:defRPr sz="1200"/>
              </a:pP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Fixation</a:t>
              </a:r>
            </a:p>
            <a:p>
              <a:pPr algn="r">
                <a:defRPr sz="1200"/>
              </a:pP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(500-1000</a:t>
              </a:r>
              <a:r>
                <a:rPr lang="en-US" b="0" dirty="0">
                  <a:latin typeface="Roboto Medium" charset="0"/>
                  <a:ea typeface="Roboto Medium" charset="0"/>
                  <a:cs typeface="Roboto Medium" charset="0"/>
                </a:rPr>
                <a:t> </a:t>
              </a:r>
              <a:r>
                <a:rPr b="0" dirty="0" err="1">
                  <a:latin typeface="Roboto Medium" charset="0"/>
                  <a:ea typeface="Roboto Medium" charset="0"/>
                  <a:cs typeface="Roboto Medium" charset="0"/>
                </a:rPr>
                <a:t>ms</a:t>
              </a: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)</a:t>
              </a:r>
            </a:p>
          </p:txBody>
        </p:sp>
        <p:sp>
          <p:nvSpPr>
            <p:cNvPr id="819" name="Blank…"/>
            <p:cNvSpPr txBox="1"/>
            <p:nvPr/>
          </p:nvSpPr>
          <p:spPr>
            <a:xfrm>
              <a:off x="3207819" y="0"/>
              <a:ext cx="1483422" cy="456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b">
              <a:noAutofit/>
            </a:bodyPr>
            <a:lstStyle/>
            <a:p>
              <a:pPr algn="r">
                <a:defRPr sz="1200"/>
              </a:pPr>
              <a:r>
                <a:rPr b="0">
                  <a:latin typeface="Roboto Medium" charset="0"/>
                  <a:ea typeface="Roboto Medium" charset="0"/>
                  <a:cs typeface="Roboto Medium" charset="0"/>
                </a:rPr>
                <a:t>Blank</a:t>
              </a:r>
            </a:p>
            <a:p>
              <a:pPr algn="r">
                <a:defRPr sz="1200"/>
              </a:pPr>
              <a:r>
                <a:rPr b="0">
                  <a:latin typeface="Roboto Medium" charset="0"/>
                  <a:ea typeface="Roboto Medium" charset="0"/>
                  <a:cs typeface="Roboto Medium" charset="0"/>
                </a:rPr>
                <a:t>(500 ms)</a:t>
              </a:r>
            </a:p>
          </p:txBody>
        </p:sp>
        <p:grpSp>
          <p:nvGrpSpPr>
            <p:cNvPr id="822" name="Group"/>
            <p:cNvGrpSpPr/>
            <p:nvPr/>
          </p:nvGrpSpPr>
          <p:grpSpPr>
            <a:xfrm>
              <a:off x="0" y="504142"/>
              <a:ext cx="1527847" cy="1527848"/>
              <a:chOff x="0" y="0"/>
              <a:chExt cx="1527846" cy="1527846"/>
            </a:xfrm>
          </p:grpSpPr>
          <p:sp>
            <p:nvSpPr>
              <p:cNvPr id="820" name="Group"/>
              <p:cNvSpPr/>
              <p:nvPr/>
            </p:nvSpPr>
            <p:spPr>
              <a:xfrm>
                <a:off x="0" y="0"/>
                <a:ext cx="1527847" cy="1527847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21" name="+"/>
              <p:cNvSpPr txBox="1"/>
              <p:nvPr/>
            </p:nvSpPr>
            <p:spPr>
              <a:xfrm>
                <a:off x="659497" y="631002"/>
                <a:ext cx="191820" cy="3062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200"/>
                </a:lvl1pPr>
              </a:lstStyle>
              <a:p>
                <a:r>
                  <a:t>+</a:t>
                </a:r>
              </a:p>
            </p:txBody>
          </p:sp>
        </p:grpSp>
        <p:sp>
          <p:nvSpPr>
            <p:cNvPr id="823" name="Group"/>
            <p:cNvSpPr/>
            <p:nvPr/>
          </p:nvSpPr>
          <p:spPr>
            <a:xfrm>
              <a:off x="3152286" y="504142"/>
              <a:ext cx="1527847" cy="1527848"/>
            </a:xfrm>
            <a:prstGeom prst="rect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24" name="Line"/>
            <p:cNvSpPr/>
            <p:nvPr/>
          </p:nvSpPr>
          <p:spPr>
            <a:xfrm>
              <a:off x="4710455" y="1268065"/>
              <a:ext cx="72154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843" name="Group"/>
            <p:cNvGrpSpPr/>
            <p:nvPr/>
          </p:nvGrpSpPr>
          <p:grpSpPr>
            <a:xfrm>
              <a:off x="1575534" y="504142"/>
              <a:ext cx="1529065" cy="1529065"/>
              <a:chOff x="0" y="0"/>
              <a:chExt cx="1529064" cy="1529064"/>
            </a:xfrm>
          </p:grpSpPr>
          <p:sp>
            <p:nvSpPr>
              <p:cNvPr id="825" name="Group"/>
              <p:cNvSpPr/>
              <p:nvPr/>
            </p:nvSpPr>
            <p:spPr>
              <a:xfrm>
                <a:off x="0" y="0"/>
                <a:ext cx="1529065" cy="1529065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842" name="Group"/>
              <p:cNvGrpSpPr/>
              <p:nvPr/>
            </p:nvGrpSpPr>
            <p:grpSpPr>
              <a:xfrm>
                <a:off x="388942" y="359716"/>
                <a:ext cx="751181" cy="809633"/>
                <a:chOff x="-200077" y="0"/>
                <a:chExt cx="751180" cy="809632"/>
              </a:xfrm>
            </p:grpSpPr>
            <p:sp>
              <p:nvSpPr>
                <p:cNvPr id="826" name="Circle"/>
                <p:cNvSpPr/>
                <p:nvPr/>
              </p:nvSpPr>
              <p:spPr>
                <a:xfrm>
                  <a:off x="22322" y="0"/>
                  <a:ext cx="150948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27" name="Circle"/>
                <p:cNvSpPr/>
                <p:nvPr/>
              </p:nvSpPr>
              <p:spPr>
                <a:xfrm>
                  <a:off x="0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28" name="Circle"/>
                <p:cNvSpPr/>
                <p:nvPr/>
              </p:nvSpPr>
              <p:spPr>
                <a:xfrm>
                  <a:off x="7440" y="463200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29" name="Circle"/>
                <p:cNvSpPr/>
                <p:nvPr/>
              </p:nvSpPr>
              <p:spPr>
                <a:xfrm>
                  <a:off x="37203" y="672478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0" name="Circle"/>
                <p:cNvSpPr/>
                <p:nvPr/>
              </p:nvSpPr>
              <p:spPr>
                <a:xfrm>
                  <a:off x="222399" y="29763"/>
                  <a:ext cx="121186" cy="12118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1" name="Circle"/>
                <p:cNvSpPr/>
                <p:nvPr/>
              </p:nvSpPr>
              <p:spPr>
                <a:xfrm>
                  <a:off x="207518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2" name="Circle"/>
                <p:cNvSpPr/>
                <p:nvPr/>
              </p:nvSpPr>
              <p:spPr>
                <a:xfrm>
                  <a:off x="207518" y="448319"/>
                  <a:ext cx="113744" cy="11374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3" name="Circle"/>
                <p:cNvSpPr/>
                <p:nvPr/>
              </p:nvSpPr>
              <p:spPr>
                <a:xfrm>
                  <a:off x="207518" y="695888"/>
                  <a:ext cx="113744" cy="11374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4" name="Circle"/>
                <p:cNvSpPr/>
                <p:nvPr/>
              </p:nvSpPr>
              <p:spPr>
                <a:xfrm>
                  <a:off x="415036" y="0"/>
                  <a:ext cx="136067" cy="136066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5" name="Circle"/>
                <p:cNvSpPr/>
                <p:nvPr/>
              </p:nvSpPr>
              <p:spPr>
                <a:xfrm>
                  <a:off x="415036" y="246481"/>
                  <a:ext cx="113745" cy="11374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6" name="Circle"/>
                <p:cNvSpPr/>
                <p:nvPr/>
              </p:nvSpPr>
              <p:spPr>
                <a:xfrm>
                  <a:off x="407595" y="470641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7" name="Circle"/>
                <p:cNvSpPr/>
                <p:nvPr/>
              </p:nvSpPr>
              <p:spPr>
                <a:xfrm>
                  <a:off x="415036" y="650156"/>
                  <a:ext cx="121185" cy="12118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8" name="Circle"/>
                <p:cNvSpPr/>
                <p:nvPr/>
              </p:nvSpPr>
              <p:spPr>
                <a:xfrm>
                  <a:off x="-177756" y="0"/>
                  <a:ext cx="150949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39" name="Circle"/>
                <p:cNvSpPr/>
                <p:nvPr/>
              </p:nvSpPr>
              <p:spPr>
                <a:xfrm>
                  <a:off x="-200078" y="231600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40" name="Circle"/>
                <p:cNvSpPr/>
                <p:nvPr/>
              </p:nvSpPr>
              <p:spPr>
                <a:xfrm>
                  <a:off x="-192637" y="463200"/>
                  <a:ext cx="106303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41" name="Circle"/>
                <p:cNvSpPr/>
                <p:nvPr/>
              </p:nvSpPr>
              <p:spPr>
                <a:xfrm>
                  <a:off x="-162874" y="672478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846" name="Group"/>
            <p:cNvGrpSpPr/>
            <p:nvPr/>
          </p:nvGrpSpPr>
          <p:grpSpPr>
            <a:xfrm>
              <a:off x="5462323" y="518887"/>
              <a:ext cx="1529065" cy="1529066"/>
              <a:chOff x="0" y="0"/>
              <a:chExt cx="1529064" cy="1529064"/>
            </a:xfrm>
          </p:grpSpPr>
          <p:sp>
            <p:nvSpPr>
              <p:cNvPr id="844" name="Group"/>
              <p:cNvSpPr/>
              <p:nvPr/>
            </p:nvSpPr>
            <p:spPr>
              <a:xfrm>
                <a:off x="0" y="0"/>
                <a:ext cx="1529065" cy="1529065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845" name="Circle"/>
              <p:cNvSpPr/>
              <p:nvPr/>
            </p:nvSpPr>
            <p:spPr>
              <a:xfrm>
                <a:off x="696499" y="744529"/>
                <a:ext cx="136067" cy="136066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853" name="Group"/>
            <p:cNvGrpSpPr/>
            <p:nvPr/>
          </p:nvGrpSpPr>
          <p:grpSpPr>
            <a:xfrm>
              <a:off x="5462323" y="2100608"/>
              <a:ext cx="1529065" cy="1529065"/>
              <a:chOff x="0" y="0"/>
              <a:chExt cx="1529064" cy="1529064"/>
            </a:xfrm>
          </p:grpSpPr>
          <p:sp>
            <p:nvSpPr>
              <p:cNvPr id="847" name="Group"/>
              <p:cNvSpPr/>
              <p:nvPr/>
            </p:nvSpPr>
            <p:spPr>
              <a:xfrm>
                <a:off x="0" y="0"/>
                <a:ext cx="1529065" cy="1529065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852" name="Group"/>
              <p:cNvGrpSpPr/>
              <p:nvPr/>
            </p:nvGrpSpPr>
            <p:grpSpPr>
              <a:xfrm>
                <a:off x="388942" y="359716"/>
                <a:ext cx="373348" cy="375107"/>
                <a:chOff x="-200077" y="0"/>
                <a:chExt cx="373347" cy="375106"/>
              </a:xfrm>
            </p:grpSpPr>
            <p:sp>
              <p:nvSpPr>
                <p:cNvPr id="848" name="Circle"/>
                <p:cNvSpPr/>
                <p:nvPr/>
              </p:nvSpPr>
              <p:spPr>
                <a:xfrm>
                  <a:off x="22322" y="0"/>
                  <a:ext cx="150948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49" name="Circle"/>
                <p:cNvSpPr/>
                <p:nvPr/>
              </p:nvSpPr>
              <p:spPr>
                <a:xfrm>
                  <a:off x="0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0" name="Circle"/>
                <p:cNvSpPr/>
                <p:nvPr/>
              </p:nvSpPr>
              <p:spPr>
                <a:xfrm>
                  <a:off x="-177756" y="0"/>
                  <a:ext cx="150949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1" name="Circle"/>
                <p:cNvSpPr/>
                <p:nvPr/>
              </p:nvSpPr>
              <p:spPr>
                <a:xfrm>
                  <a:off x="-200078" y="231600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865" name="Group"/>
            <p:cNvGrpSpPr/>
            <p:nvPr/>
          </p:nvGrpSpPr>
          <p:grpSpPr>
            <a:xfrm>
              <a:off x="5462323" y="3682330"/>
              <a:ext cx="1529065" cy="1529065"/>
              <a:chOff x="0" y="0"/>
              <a:chExt cx="1529064" cy="1529064"/>
            </a:xfrm>
          </p:grpSpPr>
          <p:sp>
            <p:nvSpPr>
              <p:cNvPr id="854" name="Group"/>
              <p:cNvSpPr/>
              <p:nvPr/>
            </p:nvSpPr>
            <p:spPr>
              <a:xfrm>
                <a:off x="0" y="0"/>
                <a:ext cx="1529065" cy="1529065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864" name="Group"/>
              <p:cNvGrpSpPr/>
              <p:nvPr/>
            </p:nvGrpSpPr>
            <p:grpSpPr>
              <a:xfrm>
                <a:off x="388942" y="359716"/>
                <a:ext cx="551103" cy="569504"/>
                <a:chOff x="-200077" y="0"/>
                <a:chExt cx="551102" cy="569503"/>
              </a:xfrm>
            </p:grpSpPr>
            <p:sp>
              <p:nvSpPr>
                <p:cNvPr id="855" name="Circle"/>
                <p:cNvSpPr/>
                <p:nvPr/>
              </p:nvSpPr>
              <p:spPr>
                <a:xfrm>
                  <a:off x="22322" y="0"/>
                  <a:ext cx="150948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6" name="Circle"/>
                <p:cNvSpPr/>
                <p:nvPr/>
              </p:nvSpPr>
              <p:spPr>
                <a:xfrm>
                  <a:off x="0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7" name="Circle"/>
                <p:cNvSpPr/>
                <p:nvPr/>
              </p:nvSpPr>
              <p:spPr>
                <a:xfrm>
                  <a:off x="7440" y="463200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8" name="Circle"/>
                <p:cNvSpPr/>
                <p:nvPr/>
              </p:nvSpPr>
              <p:spPr>
                <a:xfrm>
                  <a:off x="222399" y="29763"/>
                  <a:ext cx="121186" cy="12118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59" name="Circle"/>
                <p:cNvSpPr/>
                <p:nvPr/>
              </p:nvSpPr>
              <p:spPr>
                <a:xfrm>
                  <a:off x="207518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0" name="Circle"/>
                <p:cNvSpPr/>
                <p:nvPr/>
              </p:nvSpPr>
              <p:spPr>
                <a:xfrm>
                  <a:off x="207518" y="448319"/>
                  <a:ext cx="113744" cy="11374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1" name="Circle"/>
                <p:cNvSpPr/>
                <p:nvPr/>
              </p:nvSpPr>
              <p:spPr>
                <a:xfrm>
                  <a:off x="-177756" y="0"/>
                  <a:ext cx="150949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2" name="Circle"/>
                <p:cNvSpPr/>
                <p:nvPr/>
              </p:nvSpPr>
              <p:spPr>
                <a:xfrm>
                  <a:off x="-200078" y="231600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3" name="Circle"/>
                <p:cNvSpPr/>
                <p:nvPr/>
              </p:nvSpPr>
              <p:spPr>
                <a:xfrm>
                  <a:off x="-192637" y="463200"/>
                  <a:ext cx="106303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884" name="Group"/>
            <p:cNvGrpSpPr/>
            <p:nvPr/>
          </p:nvGrpSpPr>
          <p:grpSpPr>
            <a:xfrm>
              <a:off x="5462323" y="5264051"/>
              <a:ext cx="1529065" cy="1529065"/>
              <a:chOff x="0" y="0"/>
              <a:chExt cx="1529064" cy="1529064"/>
            </a:xfrm>
          </p:grpSpPr>
          <p:sp>
            <p:nvSpPr>
              <p:cNvPr id="866" name="Group"/>
              <p:cNvSpPr/>
              <p:nvPr/>
            </p:nvSpPr>
            <p:spPr>
              <a:xfrm>
                <a:off x="0" y="0"/>
                <a:ext cx="1529065" cy="1529065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883" name="Group"/>
              <p:cNvGrpSpPr/>
              <p:nvPr/>
            </p:nvGrpSpPr>
            <p:grpSpPr>
              <a:xfrm>
                <a:off x="388942" y="359716"/>
                <a:ext cx="751181" cy="809633"/>
                <a:chOff x="-200077" y="0"/>
                <a:chExt cx="751180" cy="809632"/>
              </a:xfrm>
            </p:grpSpPr>
            <p:sp>
              <p:nvSpPr>
                <p:cNvPr id="867" name="Circle"/>
                <p:cNvSpPr/>
                <p:nvPr/>
              </p:nvSpPr>
              <p:spPr>
                <a:xfrm>
                  <a:off x="22322" y="0"/>
                  <a:ext cx="150948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8" name="Circle"/>
                <p:cNvSpPr/>
                <p:nvPr/>
              </p:nvSpPr>
              <p:spPr>
                <a:xfrm>
                  <a:off x="0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69" name="Circle"/>
                <p:cNvSpPr/>
                <p:nvPr/>
              </p:nvSpPr>
              <p:spPr>
                <a:xfrm>
                  <a:off x="7440" y="463200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0" name="Circle"/>
                <p:cNvSpPr/>
                <p:nvPr/>
              </p:nvSpPr>
              <p:spPr>
                <a:xfrm>
                  <a:off x="37203" y="672478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1" name="Circle"/>
                <p:cNvSpPr/>
                <p:nvPr/>
              </p:nvSpPr>
              <p:spPr>
                <a:xfrm>
                  <a:off x="222399" y="29763"/>
                  <a:ext cx="121186" cy="12118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2" name="Circle"/>
                <p:cNvSpPr/>
                <p:nvPr/>
              </p:nvSpPr>
              <p:spPr>
                <a:xfrm>
                  <a:off x="207518" y="231600"/>
                  <a:ext cx="143507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3" name="Circle"/>
                <p:cNvSpPr/>
                <p:nvPr/>
              </p:nvSpPr>
              <p:spPr>
                <a:xfrm>
                  <a:off x="207518" y="448319"/>
                  <a:ext cx="113744" cy="11374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4" name="Circle"/>
                <p:cNvSpPr/>
                <p:nvPr/>
              </p:nvSpPr>
              <p:spPr>
                <a:xfrm>
                  <a:off x="207518" y="695888"/>
                  <a:ext cx="113744" cy="11374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5" name="Circle"/>
                <p:cNvSpPr/>
                <p:nvPr/>
              </p:nvSpPr>
              <p:spPr>
                <a:xfrm>
                  <a:off x="415036" y="0"/>
                  <a:ext cx="136067" cy="136066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6" name="Circle"/>
                <p:cNvSpPr/>
                <p:nvPr/>
              </p:nvSpPr>
              <p:spPr>
                <a:xfrm>
                  <a:off x="415036" y="246481"/>
                  <a:ext cx="113745" cy="11374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7" name="Circle"/>
                <p:cNvSpPr/>
                <p:nvPr/>
              </p:nvSpPr>
              <p:spPr>
                <a:xfrm>
                  <a:off x="407595" y="470641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8" name="Circle"/>
                <p:cNvSpPr/>
                <p:nvPr/>
              </p:nvSpPr>
              <p:spPr>
                <a:xfrm>
                  <a:off x="415036" y="650156"/>
                  <a:ext cx="121185" cy="121185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79" name="Circle"/>
                <p:cNvSpPr/>
                <p:nvPr/>
              </p:nvSpPr>
              <p:spPr>
                <a:xfrm>
                  <a:off x="-177756" y="0"/>
                  <a:ext cx="150949" cy="150948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80" name="Circle"/>
                <p:cNvSpPr/>
                <p:nvPr/>
              </p:nvSpPr>
              <p:spPr>
                <a:xfrm>
                  <a:off x="-200078" y="231600"/>
                  <a:ext cx="143508" cy="143507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81" name="Circle"/>
                <p:cNvSpPr/>
                <p:nvPr/>
              </p:nvSpPr>
              <p:spPr>
                <a:xfrm>
                  <a:off x="-192637" y="463200"/>
                  <a:ext cx="106303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82" name="Circle"/>
                <p:cNvSpPr/>
                <p:nvPr/>
              </p:nvSpPr>
              <p:spPr>
                <a:xfrm>
                  <a:off x="-162874" y="672478"/>
                  <a:ext cx="106304" cy="106304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sp>
          <p:nvSpPr>
            <p:cNvPr id="976" name="Connection Line"/>
            <p:cNvSpPr/>
            <p:nvPr/>
          </p:nvSpPr>
          <p:spPr>
            <a:xfrm>
              <a:off x="5005070" y="1276350"/>
              <a:ext cx="444500" cy="1588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977" name="Connection Line"/>
            <p:cNvSpPr/>
            <p:nvPr/>
          </p:nvSpPr>
          <p:spPr>
            <a:xfrm>
              <a:off x="5006340" y="2849879"/>
              <a:ext cx="443231" cy="1596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978" name="Connection Line"/>
            <p:cNvSpPr/>
            <p:nvPr/>
          </p:nvSpPr>
          <p:spPr>
            <a:xfrm>
              <a:off x="5005070" y="4425950"/>
              <a:ext cx="444500" cy="1601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endParaRPr/>
            </a:p>
          </p:txBody>
        </p:sp>
        <p:sp>
          <p:nvSpPr>
            <p:cNvPr id="888" name="16 : 9"/>
            <p:cNvSpPr txBox="1"/>
            <p:nvPr/>
          </p:nvSpPr>
          <p:spPr>
            <a:xfrm>
              <a:off x="7074769" y="4128798"/>
              <a:ext cx="1384417" cy="652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500">
                  <a:solidFill>
                    <a:srgbClr val="4471C3"/>
                  </a:solidFill>
                </a:defRPr>
              </a:lvl1pPr>
            </a:lstStyle>
            <a:p>
              <a:r>
                <a:rPr sz="18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16 : 9</a:t>
              </a:r>
            </a:p>
          </p:txBody>
        </p:sp>
        <p:sp>
          <p:nvSpPr>
            <p:cNvPr id="889" name="16 : 16"/>
            <p:cNvSpPr txBox="1"/>
            <p:nvPr/>
          </p:nvSpPr>
          <p:spPr>
            <a:xfrm>
              <a:off x="7074769" y="5710520"/>
              <a:ext cx="1384417" cy="65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500">
                  <a:solidFill>
                    <a:srgbClr val="4471C3"/>
                  </a:solidFill>
                </a:defRPr>
              </a:lvl1pPr>
            </a:lstStyle>
            <a:p>
              <a:r>
                <a:rPr sz="180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16 : 16</a:t>
              </a:r>
            </a:p>
          </p:txBody>
        </p:sp>
        <p:sp>
          <p:nvSpPr>
            <p:cNvPr id="890" name="16 : 1"/>
            <p:cNvSpPr txBox="1"/>
            <p:nvPr/>
          </p:nvSpPr>
          <p:spPr>
            <a:xfrm>
              <a:off x="7074769" y="950002"/>
              <a:ext cx="1384417" cy="652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500">
                  <a:solidFill>
                    <a:srgbClr val="4471C3"/>
                  </a:solidFill>
                </a:defRPr>
              </a:lvl1pPr>
            </a:lstStyle>
            <a:p>
              <a:r>
                <a:rPr sz="18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Medium" charset="0"/>
                </a:rPr>
                <a:t>16 : 1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951742" y="2169018"/>
            <a:ext cx="1558223" cy="6218439"/>
            <a:chOff x="9655334" y="3131392"/>
            <a:chExt cx="1558223" cy="6218439"/>
          </a:xfrm>
        </p:grpSpPr>
        <p:grpSp>
          <p:nvGrpSpPr>
            <p:cNvPr id="906" name="Group"/>
            <p:cNvGrpSpPr/>
            <p:nvPr/>
          </p:nvGrpSpPr>
          <p:grpSpPr>
            <a:xfrm>
              <a:off x="9655334" y="3131392"/>
              <a:ext cx="1558223" cy="1454396"/>
              <a:chOff x="0" y="0"/>
              <a:chExt cx="1558221" cy="1454395"/>
            </a:xfrm>
          </p:grpSpPr>
          <p:grpSp>
            <p:nvGrpSpPr>
              <p:cNvPr id="904" name="Group"/>
              <p:cNvGrpSpPr/>
              <p:nvPr/>
            </p:nvGrpSpPr>
            <p:grpSpPr>
              <a:xfrm>
                <a:off x="0" y="0"/>
                <a:ext cx="1558222" cy="1454396"/>
                <a:chOff x="-37649" y="0"/>
                <a:chExt cx="1558221" cy="1454395"/>
              </a:xfrm>
            </p:grpSpPr>
            <p:sp>
              <p:nvSpPr>
                <p:cNvPr id="894" name="Line"/>
                <p:cNvSpPr/>
                <p:nvPr/>
              </p:nvSpPr>
              <p:spPr>
                <a:xfrm flipV="1">
                  <a:off x="-33189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95" name="Line"/>
                <p:cNvSpPr/>
                <p:nvPr/>
              </p:nvSpPr>
              <p:spPr>
                <a:xfrm flipV="1">
                  <a:off x="354561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96" name="Line"/>
                <p:cNvSpPr/>
                <p:nvPr/>
              </p:nvSpPr>
              <p:spPr>
                <a:xfrm flipH="1" flipV="1">
                  <a:off x="-37650" y="1091834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97" name="Line"/>
                <p:cNvSpPr/>
                <p:nvPr/>
              </p:nvSpPr>
              <p:spPr>
                <a:xfrm flipH="1" flipV="1">
                  <a:off x="-37650" y="729273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98" name="Line"/>
                <p:cNvSpPr/>
                <p:nvPr/>
              </p:nvSpPr>
              <p:spPr>
                <a:xfrm flipH="1" flipV="1">
                  <a:off x="-37650" y="366711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899" name="Line"/>
                <p:cNvSpPr/>
                <p:nvPr/>
              </p:nvSpPr>
              <p:spPr>
                <a:xfrm flipH="1" flipV="1">
                  <a:off x="-36408" y="4150"/>
                  <a:ext cx="1556981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00" name="Line"/>
                <p:cNvSpPr/>
                <p:nvPr/>
              </p:nvSpPr>
              <p:spPr>
                <a:xfrm flipV="1">
                  <a:off x="742310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01" name="Line"/>
                <p:cNvSpPr/>
                <p:nvPr/>
              </p:nvSpPr>
              <p:spPr>
                <a:xfrm flipV="1">
                  <a:off x="1130060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02" name="Line"/>
                <p:cNvSpPr/>
                <p:nvPr/>
              </p:nvSpPr>
              <p:spPr>
                <a:xfrm flipV="1">
                  <a:off x="1517809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03" name="Line"/>
                <p:cNvSpPr/>
                <p:nvPr/>
              </p:nvSpPr>
              <p:spPr>
                <a:xfrm flipH="1" flipV="1">
                  <a:off x="-36408" y="1454395"/>
                  <a:ext cx="1556981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905" name="Circle"/>
              <p:cNvSpPr/>
              <p:nvPr/>
            </p:nvSpPr>
            <p:spPr>
              <a:xfrm>
                <a:off x="109679" y="80788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922" name="Group"/>
            <p:cNvGrpSpPr/>
            <p:nvPr/>
          </p:nvGrpSpPr>
          <p:grpSpPr>
            <a:xfrm>
              <a:off x="9655334" y="4719406"/>
              <a:ext cx="1558223" cy="1454396"/>
              <a:chOff x="0" y="0"/>
              <a:chExt cx="1558221" cy="1454395"/>
            </a:xfrm>
          </p:grpSpPr>
          <p:grpSp>
            <p:nvGrpSpPr>
              <p:cNvPr id="917" name="Group"/>
              <p:cNvGrpSpPr/>
              <p:nvPr/>
            </p:nvGrpSpPr>
            <p:grpSpPr>
              <a:xfrm>
                <a:off x="0" y="0"/>
                <a:ext cx="1558222" cy="1454396"/>
                <a:chOff x="-37649" y="0"/>
                <a:chExt cx="1558221" cy="1454395"/>
              </a:xfrm>
            </p:grpSpPr>
            <p:sp>
              <p:nvSpPr>
                <p:cNvPr id="907" name="Line"/>
                <p:cNvSpPr/>
                <p:nvPr/>
              </p:nvSpPr>
              <p:spPr>
                <a:xfrm flipV="1">
                  <a:off x="-33189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08" name="Line"/>
                <p:cNvSpPr/>
                <p:nvPr/>
              </p:nvSpPr>
              <p:spPr>
                <a:xfrm flipV="1">
                  <a:off x="354561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09" name="Line"/>
                <p:cNvSpPr/>
                <p:nvPr/>
              </p:nvSpPr>
              <p:spPr>
                <a:xfrm flipH="1" flipV="1">
                  <a:off x="-37650" y="1091834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0" name="Line"/>
                <p:cNvSpPr/>
                <p:nvPr/>
              </p:nvSpPr>
              <p:spPr>
                <a:xfrm flipH="1" flipV="1">
                  <a:off x="-37650" y="729273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1" name="Line"/>
                <p:cNvSpPr/>
                <p:nvPr/>
              </p:nvSpPr>
              <p:spPr>
                <a:xfrm flipH="1" flipV="1">
                  <a:off x="-37650" y="366711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2" name="Line"/>
                <p:cNvSpPr/>
                <p:nvPr/>
              </p:nvSpPr>
              <p:spPr>
                <a:xfrm flipH="1" flipV="1">
                  <a:off x="-36408" y="4150"/>
                  <a:ext cx="1556981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3" name="Line"/>
                <p:cNvSpPr/>
                <p:nvPr/>
              </p:nvSpPr>
              <p:spPr>
                <a:xfrm flipV="1">
                  <a:off x="742310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4" name="Line"/>
                <p:cNvSpPr/>
                <p:nvPr/>
              </p:nvSpPr>
              <p:spPr>
                <a:xfrm flipV="1">
                  <a:off x="1130060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5" name="Line"/>
                <p:cNvSpPr/>
                <p:nvPr/>
              </p:nvSpPr>
              <p:spPr>
                <a:xfrm flipV="1">
                  <a:off x="1517809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16" name="Line"/>
                <p:cNvSpPr/>
                <p:nvPr/>
              </p:nvSpPr>
              <p:spPr>
                <a:xfrm flipH="1" flipV="1">
                  <a:off x="-36408" y="1454395"/>
                  <a:ext cx="1556981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918" name="Circle"/>
              <p:cNvSpPr/>
              <p:nvPr/>
            </p:nvSpPr>
            <p:spPr>
              <a:xfrm>
                <a:off x="109679" y="80788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19" name="Circle"/>
              <p:cNvSpPr/>
              <p:nvPr/>
            </p:nvSpPr>
            <p:spPr>
              <a:xfrm>
                <a:off x="490003" y="80788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20" name="Circle"/>
              <p:cNvSpPr/>
              <p:nvPr/>
            </p:nvSpPr>
            <p:spPr>
              <a:xfrm>
                <a:off x="109679" y="425706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21" name="Circle"/>
              <p:cNvSpPr/>
              <p:nvPr/>
            </p:nvSpPr>
            <p:spPr>
              <a:xfrm>
                <a:off x="490003" y="425706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943" name="Group"/>
            <p:cNvGrpSpPr/>
            <p:nvPr/>
          </p:nvGrpSpPr>
          <p:grpSpPr>
            <a:xfrm>
              <a:off x="9655334" y="6307420"/>
              <a:ext cx="1558223" cy="1454396"/>
              <a:chOff x="0" y="0"/>
              <a:chExt cx="1558221" cy="1454395"/>
            </a:xfrm>
          </p:grpSpPr>
          <p:grpSp>
            <p:nvGrpSpPr>
              <p:cNvPr id="933" name="Group"/>
              <p:cNvGrpSpPr/>
              <p:nvPr/>
            </p:nvGrpSpPr>
            <p:grpSpPr>
              <a:xfrm>
                <a:off x="0" y="0"/>
                <a:ext cx="1558222" cy="1454396"/>
                <a:chOff x="-37649" y="0"/>
                <a:chExt cx="1558221" cy="1454395"/>
              </a:xfrm>
            </p:grpSpPr>
            <p:sp>
              <p:nvSpPr>
                <p:cNvPr id="923" name="Line"/>
                <p:cNvSpPr/>
                <p:nvPr/>
              </p:nvSpPr>
              <p:spPr>
                <a:xfrm flipV="1">
                  <a:off x="-33189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24" name="Line"/>
                <p:cNvSpPr/>
                <p:nvPr/>
              </p:nvSpPr>
              <p:spPr>
                <a:xfrm flipV="1">
                  <a:off x="354561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25" name="Line"/>
                <p:cNvSpPr/>
                <p:nvPr/>
              </p:nvSpPr>
              <p:spPr>
                <a:xfrm flipH="1" flipV="1">
                  <a:off x="-37650" y="1091834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26" name="Line"/>
                <p:cNvSpPr/>
                <p:nvPr/>
              </p:nvSpPr>
              <p:spPr>
                <a:xfrm flipH="1" flipV="1">
                  <a:off x="-37650" y="729273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27" name="Line"/>
                <p:cNvSpPr/>
                <p:nvPr/>
              </p:nvSpPr>
              <p:spPr>
                <a:xfrm flipH="1" flipV="1">
                  <a:off x="-37650" y="366711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28" name="Line"/>
                <p:cNvSpPr/>
                <p:nvPr/>
              </p:nvSpPr>
              <p:spPr>
                <a:xfrm flipH="1" flipV="1">
                  <a:off x="-36408" y="4150"/>
                  <a:ext cx="1556981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29" name="Line"/>
                <p:cNvSpPr/>
                <p:nvPr/>
              </p:nvSpPr>
              <p:spPr>
                <a:xfrm flipV="1">
                  <a:off x="742310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0" name="Line"/>
                <p:cNvSpPr/>
                <p:nvPr/>
              </p:nvSpPr>
              <p:spPr>
                <a:xfrm flipV="1">
                  <a:off x="1130060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1" name="Line"/>
                <p:cNvSpPr/>
                <p:nvPr/>
              </p:nvSpPr>
              <p:spPr>
                <a:xfrm flipV="1">
                  <a:off x="1517809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32" name="Line"/>
                <p:cNvSpPr/>
                <p:nvPr/>
              </p:nvSpPr>
              <p:spPr>
                <a:xfrm flipH="1" flipV="1">
                  <a:off x="-36408" y="1454395"/>
                  <a:ext cx="1556981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934" name="Circle"/>
              <p:cNvSpPr/>
              <p:nvPr/>
            </p:nvSpPr>
            <p:spPr>
              <a:xfrm>
                <a:off x="109679" y="80788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35" name="Circle"/>
              <p:cNvSpPr/>
              <p:nvPr/>
            </p:nvSpPr>
            <p:spPr>
              <a:xfrm>
                <a:off x="490003" y="80788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36" name="Circle"/>
              <p:cNvSpPr/>
              <p:nvPr/>
            </p:nvSpPr>
            <p:spPr>
              <a:xfrm>
                <a:off x="883803" y="80788"/>
                <a:ext cx="187947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37" name="Circle"/>
              <p:cNvSpPr/>
              <p:nvPr/>
            </p:nvSpPr>
            <p:spPr>
              <a:xfrm>
                <a:off x="109679" y="425706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38" name="Circle"/>
              <p:cNvSpPr/>
              <p:nvPr/>
            </p:nvSpPr>
            <p:spPr>
              <a:xfrm>
                <a:off x="490003" y="425706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39" name="Circle"/>
              <p:cNvSpPr/>
              <p:nvPr/>
            </p:nvSpPr>
            <p:spPr>
              <a:xfrm>
                <a:off x="883803" y="425706"/>
                <a:ext cx="187947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40" name="Circle"/>
              <p:cNvSpPr/>
              <p:nvPr/>
            </p:nvSpPr>
            <p:spPr>
              <a:xfrm>
                <a:off x="109679" y="789187"/>
                <a:ext cx="187946" cy="187947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41" name="Circle"/>
              <p:cNvSpPr/>
              <p:nvPr/>
            </p:nvSpPr>
            <p:spPr>
              <a:xfrm>
                <a:off x="490003" y="792735"/>
                <a:ext cx="187946" cy="187947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42" name="Circle"/>
              <p:cNvSpPr/>
              <p:nvPr/>
            </p:nvSpPr>
            <p:spPr>
              <a:xfrm>
                <a:off x="883803" y="792735"/>
                <a:ext cx="187947" cy="187947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971" name="Group"/>
            <p:cNvGrpSpPr/>
            <p:nvPr/>
          </p:nvGrpSpPr>
          <p:grpSpPr>
            <a:xfrm>
              <a:off x="9655334" y="7895434"/>
              <a:ext cx="1558223" cy="1454397"/>
              <a:chOff x="0" y="0"/>
              <a:chExt cx="1558221" cy="1454395"/>
            </a:xfrm>
          </p:grpSpPr>
          <p:grpSp>
            <p:nvGrpSpPr>
              <p:cNvPr id="954" name="Group"/>
              <p:cNvGrpSpPr/>
              <p:nvPr/>
            </p:nvGrpSpPr>
            <p:grpSpPr>
              <a:xfrm>
                <a:off x="0" y="0"/>
                <a:ext cx="1558222" cy="1454396"/>
                <a:chOff x="-37649" y="0"/>
                <a:chExt cx="1558221" cy="1454395"/>
              </a:xfrm>
            </p:grpSpPr>
            <p:sp>
              <p:nvSpPr>
                <p:cNvPr id="944" name="Line"/>
                <p:cNvSpPr/>
                <p:nvPr/>
              </p:nvSpPr>
              <p:spPr>
                <a:xfrm flipV="1">
                  <a:off x="-33189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45" name="Line"/>
                <p:cNvSpPr/>
                <p:nvPr/>
              </p:nvSpPr>
              <p:spPr>
                <a:xfrm flipV="1">
                  <a:off x="354561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46" name="Line"/>
                <p:cNvSpPr/>
                <p:nvPr/>
              </p:nvSpPr>
              <p:spPr>
                <a:xfrm flipH="1" flipV="1">
                  <a:off x="-37650" y="1091834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47" name="Line"/>
                <p:cNvSpPr/>
                <p:nvPr/>
              </p:nvSpPr>
              <p:spPr>
                <a:xfrm flipH="1" flipV="1">
                  <a:off x="-37650" y="729273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48" name="Line"/>
                <p:cNvSpPr/>
                <p:nvPr/>
              </p:nvSpPr>
              <p:spPr>
                <a:xfrm flipH="1" flipV="1">
                  <a:off x="-37650" y="366711"/>
                  <a:ext cx="1558223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49" name="Line"/>
                <p:cNvSpPr/>
                <p:nvPr/>
              </p:nvSpPr>
              <p:spPr>
                <a:xfrm flipH="1" flipV="1">
                  <a:off x="-36408" y="4150"/>
                  <a:ext cx="1556981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50" name="Line"/>
                <p:cNvSpPr/>
                <p:nvPr/>
              </p:nvSpPr>
              <p:spPr>
                <a:xfrm flipV="1">
                  <a:off x="742310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51" name="Line"/>
                <p:cNvSpPr/>
                <p:nvPr/>
              </p:nvSpPr>
              <p:spPr>
                <a:xfrm flipV="1">
                  <a:off x="1130060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52" name="Line"/>
                <p:cNvSpPr/>
                <p:nvPr/>
              </p:nvSpPr>
              <p:spPr>
                <a:xfrm flipV="1">
                  <a:off x="1517809" y="0"/>
                  <a:ext cx="1" cy="1448130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953" name="Line"/>
                <p:cNvSpPr/>
                <p:nvPr/>
              </p:nvSpPr>
              <p:spPr>
                <a:xfrm flipH="1" flipV="1">
                  <a:off x="-36408" y="1454395"/>
                  <a:ext cx="1556981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955" name="Circle"/>
              <p:cNvSpPr/>
              <p:nvPr/>
            </p:nvSpPr>
            <p:spPr>
              <a:xfrm>
                <a:off x="109679" y="80788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56" name="Circle"/>
              <p:cNvSpPr/>
              <p:nvPr/>
            </p:nvSpPr>
            <p:spPr>
              <a:xfrm>
                <a:off x="490003" y="80788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57" name="Circle"/>
              <p:cNvSpPr/>
              <p:nvPr/>
            </p:nvSpPr>
            <p:spPr>
              <a:xfrm>
                <a:off x="883803" y="80788"/>
                <a:ext cx="187947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58" name="Circle"/>
              <p:cNvSpPr/>
              <p:nvPr/>
            </p:nvSpPr>
            <p:spPr>
              <a:xfrm>
                <a:off x="109679" y="425706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59" name="Circle"/>
              <p:cNvSpPr/>
              <p:nvPr/>
            </p:nvSpPr>
            <p:spPr>
              <a:xfrm>
                <a:off x="490003" y="425706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60" name="Circle"/>
              <p:cNvSpPr/>
              <p:nvPr/>
            </p:nvSpPr>
            <p:spPr>
              <a:xfrm>
                <a:off x="883803" y="425706"/>
                <a:ext cx="187947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61" name="Circle"/>
              <p:cNvSpPr/>
              <p:nvPr/>
            </p:nvSpPr>
            <p:spPr>
              <a:xfrm>
                <a:off x="109679" y="789187"/>
                <a:ext cx="187946" cy="187947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62" name="Circle"/>
              <p:cNvSpPr/>
              <p:nvPr/>
            </p:nvSpPr>
            <p:spPr>
              <a:xfrm>
                <a:off x="490003" y="792735"/>
                <a:ext cx="187946" cy="187947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63" name="Circle"/>
              <p:cNvSpPr/>
              <p:nvPr/>
            </p:nvSpPr>
            <p:spPr>
              <a:xfrm>
                <a:off x="883803" y="792735"/>
                <a:ext cx="187947" cy="187947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64" name="Circle"/>
              <p:cNvSpPr/>
              <p:nvPr/>
            </p:nvSpPr>
            <p:spPr>
              <a:xfrm>
                <a:off x="109679" y="1162304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65" name="Circle"/>
              <p:cNvSpPr/>
              <p:nvPr/>
            </p:nvSpPr>
            <p:spPr>
              <a:xfrm>
                <a:off x="490003" y="1161453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66" name="Circle"/>
              <p:cNvSpPr/>
              <p:nvPr/>
            </p:nvSpPr>
            <p:spPr>
              <a:xfrm>
                <a:off x="883803" y="1150634"/>
                <a:ext cx="187947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67" name="Circle"/>
              <p:cNvSpPr/>
              <p:nvPr/>
            </p:nvSpPr>
            <p:spPr>
              <a:xfrm>
                <a:off x="1277604" y="80788"/>
                <a:ext cx="187946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68" name="Circle"/>
              <p:cNvSpPr/>
              <p:nvPr/>
            </p:nvSpPr>
            <p:spPr>
              <a:xfrm>
                <a:off x="1271128" y="425706"/>
                <a:ext cx="187947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69" name="Circle"/>
              <p:cNvSpPr/>
              <p:nvPr/>
            </p:nvSpPr>
            <p:spPr>
              <a:xfrm>
                <a:off x="1271128" y="792735"/>
                <a:ext cx="187947" cy="187947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970" name="Circle"/>
              <p:cNvSpPr/>
              <p:nvPr/>
            </p:nvSpPr>
            <p:spPr>
              <a:xfrm>
                <a:off x="1271128" y="1162304"/>
                <a:ext cx="187947" cy="187946"/>
              </a:xfrm>
              <a:prstGeom prst="ellips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168" name="Group"/>
          <p:cNvGrpSpPr/>
          <p:nvPr/>
        </p:nvGrpSpPr>
        <p:grpSpPr>
          <a:xfrm>
            <a:off x="423180" y="-269838"/>
            <a:ext cx="2515715" cy="1004761"/>
            <a:chOff x="0" y="107765"/>
            <a:chExt cx="2515713" cy="1004760"/>
          </a:xfrm>
        </p:grpSpPr>
        <p:sp>
          <p:nvSpPr>
            <p:cNvPr id="169" name="Rectangle"/>
            <p:cNvSpPr/>
            <p:nvPr/>
          </p:nvSpPr>
          <p:spPr>
            <a:xfrm>
              <a:off x="0" y="107765"/>
              <a:ext cx="2515713" cy="1004760"/>
            </a:xfrm>
            <a:prstGeom prst="roundRect">
              <a:avLst>
                <a:gd name="adj" fmla="val 0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EXPERIMENT  1"/>
            <p:cNvSpPr txBox="1"/>
            <p:nvPr/>
          </p:nvSpPr>
          <p:spPr>
            <a:xfrm>
              <a:off x="386623" y="648949"/>
              <a:ext cx="1742464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Roboto" charset="0"/>
                  <a:ea typeface="Roboto" charset="0"/>
                  <a:cs typeface="Roboto" charset="0"/>
                </a:rPr>
                <a:t>EXPERIMENT  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2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00883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"/>
          <p:cNvGrpSpPr/>
          <p:nvPr/>
        </p:nvGrpSpPr>
        <p:grpSpPr>
          <a:xfrm>
            <a:off x="423180" y="-269838"/>
            <a:ext cx="2515715" cy="1004761"/>
            <a:chOff x="0" y="107765"/>
            <a:chExt cx="2515713" cy="1004760"/>
          </a:xfrm>
        </p:grpSpPr>
        <p:sp>
          <p:nvSpPr>
            <p:cNvPr id="109" name="Rectangle"/>
            <p:cNvSpPr/>
            <p:nvPr/>
          </p:nvSpPr>
          <p:spPr>
            <a:xfrm>
              <a:off x="0" y="107765"/>
              <a:ext cx="2515713" cy="1004760"/>
            </a:xfrm>
            <a:prstGeom prst="roundRect">
              <a:avLst>
                <a:gd name="adj" fmla="val 0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0" name="EXPERIMENT  1"/>
            <p:cNvSpPr txBox="1"/>
            <p:nvPr/>
          </p:nvSpPr>
          <p:spPr>
            <a:xfrm>
              <a:off x="328114" y="648949"/>
              <a:ext cx="185948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Roboto" charset="0"/>
                  <a:ea typeface="Roboto" charset="0"/>
                  <a:cs typeface="Roboto" charset="0"/>
                </a:rPr>
                <a:t>EXPERIMENT  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3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FAEC001-116D-814D-A729-A53483CB192A}"/>
              </a:ext>
            </a:extLst>
          </p:cNvPr>
          <p:cNvGrpSpPr/>
          <p:nvPr/>
        </p:nvGrpSpPr>
        <p:grpSpPr>
          <a:xfrm>
            <a:off x="1489981" y="2497968"/>
            <a:ext cx="8109751" cy="5741930"/>
            <a:chOff x="2136674" y="2972752"/>
            <a:chExt cx="8109751" cy="5741930"/>
          </a:xfrm>
        </p:grpSpPr>
        <p:grpSp>
          <p:nvGrpSpPr>
            <p:cNvPr id="113" name="Group">
              <a:extLst>
                <a:ext uri="{FF2B5EF4-FFF2-40B4-BE49-F238E27FC236}">
                  <a16:creationId xmlns:a16="http://schemas.microsoft.com/office/drawing/2014/main" id="{501AC661-531F-B247-95CB-85D456B0ECBB}"/>
                </a:ext>
              </a:extLst>
            </p:cNvPr>
            <p:cNvGrpSpPr/>
            <p:nvPr/>
          </p:nvGrpSpPr>
          <p:grpSpPr>
            <a:xfrm>
              <a:off x="4789027" y="3593060"/>
              <a:ext cx="2338816" cy="2338817"/>
              <a:chOff x="0" y="0"/>
              <a:chExt cx="2338814" cy="2338814"/>
            </a:xfrm>
          </p:grpSpPr>
          <p:grpSp>
            <p:nvGrpSpPr>
              <p:cNvPr id="165" name="Group">
                <a:extLst>
                  <a:ext uri="{FF2B5EF4-FFF2-40B4-BE49-F238E27FC236}">
                    <a16:creationId xmlns:a16="http://schemas.microsoft.com/office/drawing/2014/main" id="{F4FCBDBB-5410-9343-B560-5FD45C1A5370}"/>
                  </a:ext>
                </a:extLst>
              </p:cNvPr>
              <p:cNvGrpSpPr/>
              <p:nvPr/>
            </p:nvGrpSpPr>
            <p:grpSpPr>
              <a:xfrm>
                <a:off x="0" y="0"/>
                <a:ext cx="2338814" cy="2338814"/>
                <a:chOff x="0" y="0"/>
                <a:chExt cx="2338813" cy="2338813"/>
              </a:xfrm>
            </p:grpSpPr>
            <p:sp>
              <p:nvSpPr>
                <p:cNvPr id="177" name="Group">
                  <a:extLst>
                    <a:ext uri="{FF2B5EF4-FFF2-40B4-BE49-F238E27FC236}">
                      <a16:creationId xmlns:a16="http://schemas.microsoft.com/office/drawing/2014/main" id="{4B422B80-B472-DD48-95CB-C0053F3BAC1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38814" cy="2338814"/>
                </a:xfrm>
                <a:prstGeom prst="rect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78" name="+">
                  <a:extLst>
                    <a:ext uri="{FF2B5EF4-FFF2-40B4-BE49-F238E27FC236}">
                      <a16:creationId xmlns:a16="http://schemas.microsoft.com/office/drawing/2014/main" id="{7D98D9A1-9E7D-C343-A543-CC2B9A51FACB}"/>
                    </a:ext>
                  </a:extLst>
                </p:cNvPr>
                <p:cNvSpPr txBox="1"/>
                <p:nvPr/>
              </p:nvSpPr>
              <p:spPr>
                <a:xfrm>
                  <a:off x="1007976" y="959335"/>
                  <a:ext cx="322861" cy="4201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900"/>
                  </a:lvl1pPr>
                </a:lstStyle>
                <a:p>
                  <a:r>
                    <a:t>+</a:t>
                  </a:r>
                </a:p>
              </p:txBody>
            </p:sp>
          </p:grpSp>
          <p:grpSp>
            <p:nvGrpSpPr>
              <p:cNvPr id="166" name="Group">
                <a:extLst>
                  <a:ext uri="{FF2B5EF4-FFF2-40B4-BE49-F238E27FC236}">
                    <a16:creationId xmlns:a16="http://schemas.microsoft.com/office/drawing/2014/main" id="{D95DEAF6-BB89-A74C-B135-1DE27F9D53D1}"/>
                  </a:ext>
                </a:extLst>
              </p:cNvPr>
              <p:cNvGrpSpPr/>
              <p:nvPr/>
            </p:nvGrpSpPr>
            <p:grpSpPr>
              <a:xfrm>
                <a:off x="356147" y="938938"/>
                <a:ext cx="431939" cy="460939"/>
                <a:chOff x="-156815" y="0"/>
                <a:chExt cx="431937" cy="460938"/>
              </a:xfrm>
            </p:grpSpPr>
            <p:sp>
              <p:nvSpPr>
                <p:cNvPr id="167" name="Circle">
                  <a:extLst>
                    <a:ext uri="{FF2B5EF4-FFF2-40B4-BE49-F238E27FC236}">
                      <a16:creationId xmlns:a16="http://schemas.microsoft.com/office/drawing/2014/main" id="{B6B95DA2-8F1E-7348-8DC7-D9934F4C3603}"/>
                    </a:ext>
                  </a:extLst>
                </p:cNvPr>
                <p:cNvSpPr/>
                <p:nvPr/>
              </p:nvSpPr>
              <p:spPr>
                <a:xfrm>
                  <a:off x="17495" y="0"/>
                  <a:ext cx="118309" cy="118308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8" name="Circle">
                  <a:extLst>
                    <a:ext uri="{FF2B5EF4-FFF2-40B4-BE49-F238E27FC236}">
                      <a16:creationId xmlns:a16="http://schemas.microsoft.com/office/drawing/2014/main" id="{E31AF12A-C548-6A47-B8C0-DB42C0AB764E}"/>
                    </a:ext>
                  </a:extLst>
                </p:cNvPr>
                <p:cNvSpPr/>
                <p:nvPr/>
              </p:nvSpPr>
              <p:spPr>
                <a:xfrm>
                  <a:off x="0" y="181520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9" name="Circle">
                  <a:extLst>
                    <a:ext uri="{FF2B5EF4-FFF2-40B4-BE49-F238E27FC236}">
                      <a16:creationId xmlns:a16="http://schemas.microsoft.com/office/drawing/2014/main" id="{95500D5F-DD4E-DD48-B91E-6ADB4E503904}"/>
                    </a:ext>
                  </a:extLst>
                </p:cNvPr>
                <p:cNvSpPr/>
                <p:nvPr/>
              </p:nvSpPr>
              <p:spPr>
                <a:xfrm>
                  <a:off x="-139319" y="0"/>
                  <a:ext cx="118308" cy="118308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70" name="Circle">
                  <a:extLst>
                    <a:ext uri="{FF2B5EF4-FFF2-40B4-BE49-F238E27FC236}">
                      <a16:creationId xmlns:a16="http://schemas.microsoft.com/office/drawing/2014/main" id="{379EE22B-BE18-954D-AF08-F12809FC69C0}"/>
                    </a:ext>
                  </a:extLst>
                </p:cNvPr>
                <p:cNvSpPr/>
                <p:nvPr/>
              </p:nvSpPr>
              <p:spPr>
                <a:xfrm>
                  <a:off x="-156815" y="181520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71" name="Circle">
                  <a:extLst>
                    <a:ext uri="{FF2B5EF4-FFF2-40B4-BE49-F238E27FC236}">
                      <a16:creationId xmlns:a16="http://schemas.microsoft.com/office/drawing/2014/main" id="{524F713B-0DC7-3B48-AD80-BF5FFA82A2BA}"/>
                    </a:ext>
                  </a:extLst>
                </p:cNvPr>
                <p:cNvSpPr/>
                <p:nvPr/>
              </p:nvSpPr>
              <p:spPr>
                <a:xfrm>
                  <a:off x="162646" y="5831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74" name="Circle">
                  <a:extLst>
                    <a:ext uri="{FF2B5EF4-FFF2-40B4-BE49-F238E27FC236}">
                      <a16:creationId xmlns:a16="http://schemas.microsoft.com/office/drawing/2014/main" id="{044D6774-AF55-8F4E-8769-428D2AFCCD18}"/>
                    </a:ext>
                  </a:extLst>
                </p:cNvPr>
                <p:cNvSpPr/>
                <p:nvPr/>
              </p:nvSpPr>
              <p:spPr>
                <a:xfrm>
                  <a:off x="150982" y="348461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75" name="Circle">
                  <a:extLst>
                    <a:ext uri="{FF2B5EF4-FFF2-40B4-BE49-F238E27FC236}">
                      <a16:creationId xmlns:a16="http://schemas.microsoft.com/office/drawing/2014/main" id="{B927E123-6179-3E49-BF5B-6163AC60363E}"/>
                    </a:ext>
                  </a:extLst>
                </p:cNvPr>
                <p:cNvSpPr/>
                <p:nvPr/>
              </p:nvSpPr>
              <p:spPr>
                <a:xfrm>
                  <a:off x="-13374" y="345545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76" name="Circle">
                  <a:extLst>
                    <a:ext uri="{FF2B5EF4-FFF2-40B4-BE49-F238E27FC236}">
                      <a16:creationId xmlns:a16="http://schemas.microsoft.com/office/drawing/2014/main" id="{D1A03B71-0279-344E-84DC-A7993B79E5F7}"/>
                    </a:ext>
                  </a:extLst>
                </p:cNvPr>
                <p:cNvSpPr/>
                <p:nvPr/>
              </p:nvSpPr>
              <p:spPr>
                <a:xfrm>
                  <a:off x="-156815" y="348461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48" name="Circle">
                  <a:extLst>
                    <a:ext uri="{FF2B5EF4-FFF2-40B4-BE49-F238E27FC236}">
                      <a16:creationId xmlns:a16="http://schemas.microsoft.com/office/drawing/2014/main" id="{B8C4F50F-7343-0743-8B75-14D48328967A}"/>
                    </a:ext>
                  </a:extLst>
                </p:cNvPr>
                <p:cNvSpPr/>
                <p:nvPr/>
              </p:nvSpPr>
              <p:spPr>
                <a:xfrm>
                  <a:off x="156229" y="181520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sp>
          <p:nvSpPr>
            <p:cNvPr id="114" name="Same…">
              <a:extLst>
                <a:ext uri="{FF2B5EF4-FFF2-40B4-BE49-F238E27FC236}">
                  <a16:creationId xmlns:a16="http://schemas.microsoft.com/office/drawing/2014/main" id="{5BAA54A1-700C-424B-A732-E5703B8ABABD}"/>
                </a:ext>
              </a:extLst>
            </p:cNvPr>
            <p:cNvSpPr txBox="1"/>
            <p:nvPr/>
          </p:nvSpPr>
          <p:spPr>
            <a:xfrm>
              <a:off x="2136674" y="4333748"/>
              <a:ext cx="2655445" cy="9292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300"/>
              </a:pPr>
              <a:r>
                <a:rPr dirty="0">
                  <a:latin typeface="Roboto" panose="02000000000000000000" pitchFamily="2" charset="0"/>
                  <a:ea typeface="Roboto" panose="02000000000000000000" pitchFamily="2" charset="0"/>
                </a:rPr>
                <a:t>Same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Side</a:t>
              </a:r>
              <a:endParaRPr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5" name="Different…">
              <a:extLst>
                <a:ext uri="{FF2B5EF4-FFF2-40B4-BE49-F238E27FC236}">
                  <a16:creationId xmlns:a16="http://schemas.microsoft.com/office/drawing/2014/main" id="{C83DD5A6-9A7B-454D-8708-6F6D1A12F538}"/>
                </a:ext>
              </a:extLst>
            </p:cNvPr>
            <p:cNvSpPr txBox="1"/>
            <p:nvPr/>
          </p:nvSpPr>
          <p:spPr>
            <a:xfrm>
              <a:off x="2154414" y="7092916"/>
              <a:ext cx="2619964" cy="904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300"/>
              </a:pPr>
              <a:r>
                <a:rPr dirty="0">
                  <a:latin typeface="Roboto" panose="02000000000000000000" pitchFamily="2" charset="0"/>
                  <a:ea typeface="Roboto" panose="02000000000000000000" pitchFamily="2" charset="0"/>
                </a:rPr>
                <a:t>Different </a:t>
              </a:r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</a:rPr>
                <a:t>Side</a:t>
              </a:r>
              <a:endParaRPr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6" name="Line">
              <a:extLst>
                <a:ext uri="{FF2B5EF4-FFF2-40B4-BE49-F238E27FC236}">
                  <a16:creationId xmlns:a16="http://schemas.microsoft.com/office/drawing/2014/main" id="{8E4493C4-3308-F143-B792-1737DC47ADC3}"/>
                </a:ext>
              </a:extLst>
            </p:cNvPr>
            <p:cNvSpPr/>
            <p:nvPr/>
          </p:nvSpPr>
          <p:spPr>
            <a:xfrm>
              <a:off x="7132130" y="4798389"/>
              <a:ext cx="73263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17" name="Group">
              <a:extLst>
                <a:ext uri="{FF2B5EF4-FFF2-40B4-BE49-F238E27FC236}">
                  <a16:creationId xmlns:a16="http://schemas.microsoft.com/office/drawing/2014/main" id="{3960F7AB-2E32-AA45-91E4-3EC14797B610}"/>
                </a:ext>
              </a:extLst>
            </p:cNvPr>
            <p:cNvGrpSpPr/>
            <p:nvPr/>
          </p:nvGrpSpPr>
          <p:grpSpPr>
            <a:xfrm>
              <a:off x="4789027" y="6375866"/>
              <a:ext cx="2338816" cy="2338816"/>
              <a:chOff x="0" y="0"/>
              <a:chExt cx="2338814" cy="2338814"/>
            </a:xfrm>
          </p:grpSpPr>
          <p:grpSp>
            <p:nvGrpSpPr>
              <p:cNvPr id="151" name="Group">
                <a:extLst>
                  <a:ext uri="{FF2B5EF4-FFF2-40B4-BE49-F238E27FC236}">
                    <a16:creationId xmlns:a16="http://schemas.microsoft.com/office/drawing/2014/main" id="{B52A0AE5-CA52-D149-ABC9-EDA708D95E7B}"/>
                  </a:ext>
                </a:extLst>
              </p:cNvPr>
              <p:cNvGrpSpPr/>
              <p:nvPr/>
            </p:nvGrpSpPr>
            <p:grpSpPr>
              <a:xfrm>
                <a:off x="0" y="0"/>
                <a:ext cx="2338814" cy="2338814"/>
                <a:chOff x="0" y="0"/>
                <a:chExt cx="2338813" cy="2338813"/>
              </a:xfrm>
            </p:grpSpPr>
            <p:sp>
              <p:nvSpPr>
                <p:cNvPr id="163" name="Group">
                  <a:extLst>
                    <a:ext uri="{FF2B5EF4-FFF2-40B4-BE49-F238E27FC236}">
                      <a16:creationId xmlns:a16="http://schemas.microsoft.com/office/drawing/2014/main" id="{1E3378DE-6383-0A49-8646-7251BCEA7E6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38814" cy="2338814"/>
                </a:xfrm>
                <a:prstGeom prst="rect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4" name="+">
                  <a:extLst>
                    <a:ext uri="{FF2B5EF4-FFF2-40B4-BE49-F238E27FC236}">
                      <a16:creationId xmlns:a16="http://schemas.microsoft.com/office/drawing/2014/main" id="{E7B03D20-9535-D241-85E4-416CD553AA65}"/>
                    </a:ext>
                  </a:extLst>
                </p:cNvPr>
                <p:cNvSpPr txBox="1"/>
                <p:nvPr/>
              </p:nvSpPr>
              <p:spPr>
                <a:xfrm>
                  <a:off x="1007976" y="959335"/>
                  <a:ext cx="322861" cy="4201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900"/>
                  </a:lvl1pPr>
                </a:lstStyle>
                <a:p>
                  <a:r>
                    <a:t>+</a:t>
                  </a:r>
                </a:p>
              </p:txBody>
            </p:sp>
          </p:grpSp>
          <p:grpSp>
            <p:nvGrpSpPr>
              <p:cNvPr id="152" name="Group">
                <a:extLst>
                  <a:ext uri="{FF2B5EF4-FFF2-40B4-BE49-F238E27FC236}">
                    <a16:creationId xmlns:a16="http://schemas.microsoft.com/office/drawing/2014/main" id="{DA4366F4-58E7-154F-AD95-24876C4BC16B}"/>
                  </a:ext>
                </a:extLst>
              </p:cNvPr>
              <p:cNvGrpSpPr/>
              <p:nvPr/>
            </p:nvGrpSpPr>
            <p:grpSpPr>
              <a:xfrm>
                <a:off x="371482" y="938938"/>
                <a:ext cx="431939" cy="460939"/>
                <a:chOff x="-156815" y="0"/>
                <a:chExt cx="431937" cy="460938"/>
              </a:xfrm>
            </p:grpSpPr>
            <p:sp>
              <p:nvSpPr>
                <p:cNvPr id="153" name="Circle">
                  <a:extLst>
                    <a:ext uri="{FF2B5EF4-FFF2-40B4-BE49-F238E27FC236}">
                      <a16:creationId xmlns:a16="http://schemas.microsoft.com/office/drawing/2014/main" id="{99C00969-0B6B-334D-82D3-953B419EE18A}"/>
                    </a:ext>
                  </a:extLst>
                </p:cNvPr>
                <p:cNvSpPr/>
                <p:nvPr/>
              </p:nvSpPr>
              <p:spPr>
                <a:xfrm>
                  <a:off x="17495" y="0"/>
                  <a:ext cx="118309" cy="118308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54" name="Circle">
                  <a:extLst>
                    <a:ext uri="{FF2B5EF4-FFF2-40B4-BE49-F238E27FC236}">
                      <a16:creationId xmlns:a16="http://schemas.microsoft.com/office/drawing/2014/main" id="{3B69ADF1-3869-1F4C-A01F-CA4A728F336A}"/>
                    </a:ext>
                  </a:extLst>
                </p:cNvPr>
                <p:cNvSpPr/>
                <p:nvPr/>
              </p:nvSpPr>
              <p:spPr>
                <a:xfrm>
                  <a:off x="0" y="181520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55" name="Circle">
                  <a:extLst>
                    <a:ext uri="{FF2B5EF4-FFF2-40B4-BE49-F238E27FC236}">
                      <a16:creationId xmlns:a16="http://schemas.microsoft.com/office/drawing/2014/main" id="{41AA230D-4814-DA4C-AF57-57B95F08067F}"/>
                    </a:ext>
                  </a:extLst>
                </p:cNvPr>
                <p:cNvSpPr/>
                <p:nvPr/>
              </p:nvSpPr>
              <p:spPr>
                <a:xfrm>
                  <a:off x="-139319" y="0"/>
                  <a:ext cx="118308" cy="118308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56" name="Circle">
                  <a:extLst>
                    <a:ext uri="{FF2B5EF4-FFF2-40B4-BE49-F238E27FC236}">
                      <a16:creationId xmlns:a16="http://schemas.microsoft.com/office/drawing/2014/main" id="{31D1D839-7676-0B42-AC43-32066009F018}"/>
                    </a:ext>
                  </a:extLst>
                </p:cNvPr>
                <p:cNvSpPr/>
                <p:nvPr/>
              </p:nvSpPr>
              <p:spPr>
                <a:xfrm>
                  <a:off x="-156815" y="181520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57" name="Circle">
                  <a:extLst>
                    <a:ext uri="{FF2B5EF4-FFF2-40B4-BE49-F238E27FC236}">
                      <a16:creationId xmlns:a16="http://schemas.microsoft.com/office/drawing/2014/main" id="{CA322D95-BDB9-294A-8908-8F9016DF8DC0}"/>
                    </a:ext>
                  </a:extLst>
                </p:cNvPr>
                <p:cNvSpPr/>
                <p:nvPr/>
              </p:nvSpPr>
              <p:spPr>
                <a:xfrm>
                  <a:off x="162646" y="5831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0" name="Circle">
                  <a:extLst>
                    <a:ext uri="{FF2B5EF4-FFF2-40B4-BE49-F238E27FC236}">
                      <a16:creationId xmlns:a16="http://schemas.microsoft.com/office/drawing/2014/main" id="{AEB78B08-0C28-884A-BD41-D4808D7D7F7A}"/>
                    </a:ext>
                  </a:extLst>
                </p:cNvPr>
                <p:cNvSpPr/>
                <p:nvPr/>
              </p:nvSpPr>
              <p:spPr>
                <a:xfrm>
                  <a:off x="150982" y="348461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1" name="Circle">
                  <a:extLst>
                    <a:ext uri="{FF2B5EF4-FFF2-40B4-BE49-F238E27FC236}">
                      <a16:creationId xmlns:a16="http://schemas.microsoft.com/office/drawing/2014/main" id="{F6CAE89D-C5C1-D94F-9F23-52066AEFC6D8}"/>
                    </a:ext>
                  </a:extLst>
                </p:cNvPr>
                <p:cNvSpPr/>
                <p:nvPr/>
              </p:nvSpPr>
              <p:spPr>
                <a:xfrm>
                  <a:off x="-13374" y="345545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" name="Circle">
                  <a:extLst>
                    <a:ext uri="{FF2B5EF4-FFF2-40B4-BE49-F238E27FC236}">
                      <a16:creationId xmlns:a16="http://schemas.microsoft.com/office/drawing/2014/main" id="{93112B94-720E-4743-9957-75B625FFD6D5}"/>
                    </a:ext>
                  </a:extLst>
                </p:cNvPr>
                <p:cNvSpPr/>
                <p:nvPr/>
              </p:nvSpPr>
              <p:spPr>
                <a:xfrm>
                  <a:off x="-156815" y="348461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50" name="Circle">
                  <a:extLst>
                    <a:ext uri="{FF2B5EF4-FFF2-40B4-BE49-F238E27FC236}">
                      <a16:creationId xmlns:a16="http://schemas.microsoft.com/office/drawing/2014/main" id="{5875E5C5-07A8-944A-9D10-2119AC241619}"/>
                    </a:ext>
                  </a:extLst>
                </p:cNvPr>
                <p:cNvSpPr/>
                <p:nvPr/>
              </p:nvSpPr>
              <p:spPr>
                <a:xfrm>
                  <a:off x="162646" y="171251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sp>
          <p:nvSpPr>
            <p:cNvPr id="118" name="Line">
              <a:extLst>
                <a:ext uri="{FF2B5EF4-FFF2-40B4-BE49-F238E27FC236}">
                  <a16:creationId xmlns:a16="http://schemas.microsoft.com/office/drawing/2014/main" id="{5E8B3614-8DE0-E648-ADE7-B0C34521EC95}"/>
                </a:ext>
              </a:extLst>
            </p:cNvPr>
            <p:cNvSpPr/>
            <p:nvPr/>
          </p:nvSpPr>
          <p:spPr>
            <a:xfrm>
              <a:off x="7132130" y="7581194"/>
              <a:ext cx="73263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9" name="Stimulus Display">
              <a:extLst>
                <a:ext uri="{FF2B5EF4-FFF2-40B4-BE49-F238E27FC236}">
                  <a16:creationId xmlns:a16="http://schemas.microsoft.com/office/drawing/2014/main" id="{C592959D-565B-FC49-B47C-0019BB419767}"/>
                </a:ext>
              </a:extLst>
            </p:cNvPr>
            <p:cNvSpPr txBox="1"/>
            <p:nvPr/>
          </p:nvSpPr>
          <p:spPr>
            <a:xfrm>
              <a:off x="5150433" y="2972752"/>
              <a:ext cx="1800000" cy="636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 b="0" cap="all">
                  <a:solidFill>
                    <a:srgbClr val="5E5E5E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lang="en-US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standard</a:t>
              </a:r>
              <a:r>
                <a:rPr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Display</a:t>
              </a:r>
            </a:p>
          </p:txBody>
        </p:sp>
        <p:sp>
          <p:nvSpPr>
            <p:cNvPr id="120" name="Test Display">
              <a:extLst>
                <a:ext uri="{FF2B5EF4-FFF2-40B4-BE49-F238E27FC236}">
                  <a16:creationId xmlns:a16="http://schemas.microsoft.com/office/drawing/2014/main" id="{E13BB7F8-A949-FF41-8467-42246F4CB69D}"/>
                </a:ext>
              </a:extLst>
            </p:cNvPr>
            <p:cNvSpPr txBox="1"/>
            <p:nvPr/>
          </p:nvSpPr>
          <p:spPr>
            <a:xfrm>
              <a:off x="8246058" y="2972752"/>
              <a:ext cx="1800000" cy="6365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 b="0" cap="all">
                  <a:solidFill>
                    <a:srgbClr val="5E5E5E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lang="en-US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probe</a:t>
              </a:r>
              <a:r>
                <a:rPr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Display</a:t>
              </a:r>
            </a:p>
          </p:txBody>
        </p:sp>
        <p:grpSp>
          <p:nvGrpSpPr>
            <p:cNvPr id="121" name="Group">
              <a:extLst>
                <a:ext uri="{FF2B5EF4-FFF2-40B4-BE49-F238E27FC236}">
                  <a16:creationId xmlns:a16="http://schemas.microsoft.com/office/drawing/2014/main" id="{CD06126C-B69B-E74B-BCC4-D8F6EF729CBE}"/>
                </a:ext>
              </a:extLst>
            </p:cNvPr>
            <p:cNvGrpSpPr/>
            <p:nvPr/>
          </p:nvGrpSpPr>
          <p:grpSpPr>
            <a:xfrm>
              <a:off x="7907609" y="3593060"/>
              <a:ext cx="2338816" cy="2338817"/>
              <a:chOff x="0" y="0"/>
              <a:chExt cx="2338814" cy="2338814"/>
            </a:xfrm>
          </p:grpSpPr>
          <p:grpSp>
            <p:nvGrpSpPr>
              <p:cNvPr id="137" name="Group">
                <a:extLst>
                  <a:ext uri="{FF2B5EF4-FFF2-40B4-BE49-F238E27FC236}">
                    <a16:creationId xmlns:a16="http://schemas.microsoft.com/office/drawing/2014/main" id="{CAC52FD3-C9F9-9B46-BA7A-0F38FA9152CD}"/>
                  </a:ext>
                </a:extLst>
              </p:cNvPr>
              <p:cNvGrpSpPr/>
              <p:nvPr/>
            </p:nvGrpSpPr>
            <p:grpSpPr>
              <a:xfrm>
                <a:off x="0" y="0"/>
                <a:ext cx="2338814" cy="2338814"/>
                <a:chOff x="0" y="0"/>
                <a:chExt cx="2338813" cy="2338813"/>
              </a:xfrm>
            </p:grpSpPr>
            <p:sp>
              <p:nvSpPr>
                <p:cNvPr id="149" name="Group">
                  <a:extLst>
                    <a:ext uri="{FF2B5EF4-FFF2-40B4-BE49-F238E27FC236}">
                      <a16:creationId xmlns:a16="http://schemas.microsoft.com/office/drawing/2014/main" id="{94A1809D-61AF-514F-9134-578164968DA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38814" cy="2338814"/>
                </a:xfrm>
                <a:prstGeom prst="rect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50" name="+">
                  <a:extLst>
                    <a:ext uri="{FF2B5EF4-FFF2-40B4-BE49-F238E27FC236}">
                      <a16:creationId xmlns:a16="http://schemas.microsoft.com/office/drawing/2014/main" id="{CF6CB741-FB4B-C04B-93B5-2281CCD6FBBF}"/>
                    </a:ext>
                  </a:extLst>
                </p:cNvPr>
                <p:cNvSpPr txBox="1"/>
                <p:nvPr/>
              </p:nvSpPr>
              <p:spPr>
                <a:xfrm>
                  <a:off x="1007976" y="959335"/>
                  <a:ext cx="322861" cy="4201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900"/>
                  </a:lvl1pPr>
                </a:lstStyle>
                <a:p>
                  <a:r>
                    <a:t>+</a:t>
                  </a:r>
                </a:p>
              </p:txBody>
            </p:sp>
          </p:grpSp>
          <p:grpSp>
            <p:nvGrpSpPr>
              <p:cNvPr id="138" name="Group">
                <a:extLst>
                  <a:ext uri="{FF2B5EF4-FFF2-40B4-BE49-F238E27FC236}">
                    <a16:creationId xmlns:a16="http://schemas.microsoft.com/office/drawing/2014/main" id="{3B874474-DAD3-CD44-A925-0DF70A790371}"/>
                  </a:ext>
                </a:extLst>
              </p:cNvPr>
              <p:cNvGrpSpPr/>
              <p:nvPr/>
            </p:nvGrpSpPr>
            <p:grpSpPr>
              <a:xfrm>
                <a:off x="356147" y="938938"/>
                <a:ext cx="431939" cy="460939"/>
                <a:chOff x="-156815" y="0"/>
                <a:chExt cx="431937" cy="460938"/>
              </a:xfrm>
            </p:grpSpPr>
            <p:sp>
              <p:nvSpPr>
                <p:cNvPr id="139" name="Circle">
                  <a:extLst>
                    <a:ext uri="{FF2B5EF4-FFF2-40B4-BE49-F238E27FC236}">
                      <a16:creationId xmlns:a16="http://schemas.microsoft.com/office/drawing/2014/main" id="{68B75CE8-95AD-E242-B4AA-982664D76AD1}"/>
                    </a:ext>
                  </a:extLst>
                </p:cNvPr>
                <p:cNvSpPr/>
                <p:nvPr/>
              </p:nvSpPr>
              <p:spPr>
                <a:xfrm>
                  <a:off x="17495" y="0"/>
                  <a:ext cx="118309" cy="118308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0" name="Circle">
                  <a:extLst>
                    <a:ext uri="{FF2B5EF4-FFF2-40B4-BE49-F238E27FC236}">
                      <a16:creationId xmlns:a16="http://schemas.microsoft.com/office/drawing/2014/main" id="{9F50267D-B36D-1143-9D0F-38598FDC0F5B}"/>
                    </a:ext>
                  </a:extLst>
                </p:cNvPr>
                <p:cNvSpPr/>
                <p:nvPr/>
              </p:nvSpPr>
              <p:spPr>
                <a:xfrm>
                  <a:off x="0" y="181520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1" name="Circle">
                  <a:extLst>
                    <a:ext uri="{FF2B5EF4-FFF2-40B4-BE49-F238E27FC236}">
                      <a16:creationId xmlns:a16="http://schemas.microsoft.com/office/drawing/2014/main" id="{22F0A5B5-7B00-9242-B9CB-E5D5883EE1E1}"/>
                    </a:ext>
                  </a:extLst>
                </p:cNvPr>
                <p:cNvSpPr/>
                <p:nvPr/>
              </p:nvSpPr>
              <p:spPr>
                <a:xfrm>
                  <a:off x="-139319" y="0"/>
                  <a:ext cx="118308" cy="118308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2" name="Circle">
                  <a:extLst>
                    <a:ext uri="{FF2B5EF4-FFF2-40B4-BE49-F238E27FC236}">
                      <a16:creationId xmlns:a16="http://schemas.microsoft.com/office/drawing/2014/main" id="{DEF7788B-8D29-AF48-8034-74474897C325}"/>
                    </a:ext>
                  </a:extLst>
                </p:cNvPr>
                <p:cNvSpPr/>
                <p:nvPr/>
              </p:nvSpPr>
              <p:spPr>
                <a:xfrm>
                  <a:off x="-156815" y="181520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3" name="Circle">
                  <a:extLst>
                    <a:ext uri="{FF2B5EF4-FFF2-40B4-BE49-F238E27FC236}">
                      <a16:creationId xmlns:a16="http://schemas.microsoft.com/office/drawing/2014/main" id="{AC3175C4-D1FA-A74B-882E-51FBE4B4EC0D}"/>
                    </a:ext>
                  </a:extLst>
                </p:cNvPr>
                <p:cNvSpPr/>
                <p:nvPr/>
              </p:nvSpPr>
              <p:spPr>
                <a:xfrm>
                  <a:off x="162646" y="5831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6" name="Circle">
                  <a:extLst>
                    <a:ext uri="{FF2B5EF4-FFF2-40B4-BE49-F238E27FC236}">
                      <a16:creationId xmlns:a16="http://schemas.microsoft.com/office/drawing/2014/main" id="{F4FC76BC-5DFC-C945-AE69-6E7E025B8471}"/>
                    </a:ext>
                  </a:extLst>
                </p:cNvPr>
                <p:cNvSpPr/>
                <p:nvPr/>
              </p:nvSpPr>
              <p:spPr>
                <a:xfrm>
                  <a:off x="150982" y="348461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7" name="Circle">
                  <a:extLst>
                    <a:ext uri="{FF2B5EF4-FFF2-40B4-BE49-F238E27FC236}">
                      <a16:creationId xmlns:a16="http://schemas.microsoft.com/office/drawing/2014/main" id="{BE8B36EC-BA92-104B-8621-F5DE6A5AEF71}"/>
                    </a:ext>
                  </a:extLst>
                </p:cNvPr>
                <p:cNvSpPr/>
                <p:nvPr/>
              </p:nvSpPr>
              <p:spPr>
                <a:xfrm>
                  <a:off x="-13374" y="345545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8" name="Circle">
                  <a:extLst>
                    <a:ext uri="{FF2B5EF4-FFF2-40B4-BE49-F238E27FC236}">
                      <a16:creationId xmlns:a16="http://schemas.microsoft.com/office/drawing/2014/main" id="{627D2512-2876-7A45-B255-0991F163EF76}"/>
                    </a:ext>
                  </a:extLst>
                </p:cNvPr>
                <p:cNvSpPr/>
                <p:nvPr/>
              </p:nvSpPr>
              <p:spPr>
                <a:xfrm>
                  <a:off x="-156815" y="348461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49" name="Circle">
                  <a:extLst>
                    <a:ext uri="{FF2B5EF4-FFF2-40B4-BE49-F238E27FC236}">
                      <a16:creationId xmlns:a16="http://schemas.microsoft.com/office/drawing/2014/main" id="{4FF02047-828A-0E49-A277-EAD678B277EC}"/>
                    </a:ext>
                  </a:extLst>
                </p:cNvPr>
                <p:cNvSpPr/>
                <p:nvPr/>
              </p:nvSpPr>
              <p:spPr>
                <a:xfrm>
                  <a:off x="151635" y="181520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122" name="Group">
              <a:extLst>
                <a:ext uri="{FF2B5EF4-FFF2-40B4-BE49-F238E27FC236}">
                  <a16:creationId xmlns:a16="http://schemas.microsoft.com/office/drawing/2014/main" id="{9280C2E5-A1CB-C349-BF2E-8DA637FA6E1B}"/>
                </a:ext>
              </a:extLst>
            </p:cNvPr>
            <p:cNvGrpSpPr/>
            <p:nvPr/>
          </p:nvGrpSpPr>
          <p:grpSpPr>
            <a:xfrm>
              <a:off x="7907609" y="6375866"/>
              <a:ext cx="2338816" cy="2338816"/>
              <a:chOff x="0" y="0"/>
              <a:chExt cx="2338814" cy="2338814"/>
            </a:xfrm>
          </p:grpSpPr>
          <p:grpSp>
            <p:nvGrpSpPr>
              <p:cNvPr id="123" name="Group">
                <a:extLst>
                  <a:ext uri="{FF2B5EF4-FFF2-40B4-BE49-F238E27FC236}">
                    <a16:creationId xmlns:a16="http://schemas.microsoft.com/office/drawing/2014/main" id="{A3B7A233-3A1F-544B-A87B-24F89AC84EC6}"/>
                  </a:ext>
                </a:extLst>
              </p:cNvPr>
              <p:cNvGrpSpPr/>
              <p:nvPr/>
            </p:nvGrpSpPr>
            <p:grpSpPr>
              <a:xfrm>
                <a:off x="0" y="0"/>
                <a:ext cx="2338814" cy="2338814"/>
                <a:chOff x="0" y="0"/>
                <a:chExt cx="2338813" cy="2338813"/>
              </a:xfrm>
            </p:grpSpPr>
            <p:sp>
              <p:nvSpPr>
                <p:cNvPr id="135" name="Group">
                  <a:extLst>
                    <a:ext uri="{FF2B5EF4-FFF2-40B4-BE49-F238E27FC236}">
                      <a16:creationId xmlns:a16="http://schemas.microsoft.com/office/drawing/2014/main" id="{5384C11F-B11C-6740-B14E-C82123C97ACE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338814" cy="2338814"/>
                </a:xfrm>
                <a:prstGeom prst="rect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36" name="+">
                  <a:extLst>
                    <a:ext uri="{FF2B5EF4-FFF2-40B4-BE49-F238E27FC236}">
                      <a16:creationId xmlns:a16="http://schemas.microsoft.com/office/drawing/2014/main" id="{4E168271-B7FB-CC45-BF57-34FC6436B0D0}"/>
                    </a:ext>
                  </a:extLst>
                </p:cNvPr>
                <p:cNvSpPr txBox="1"/>
                <p:nvPr/>
              </p:nvSpPr>
              <p:spPr>
                <a:xfrm>
                  <a:off x="1007976" y="959335"/>
                  <a:ext cx="322861" cy="42014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900"/>
                  </a:lvl1pPr>
                </a:lstStyle>
                <a:p>
                  <a:r>
                    <a:t>+</a:t>
                  </a:r>
                </a:p>
              </p:txBody>
            </p:sp>
          </p:grpSp>
          <p:grpSp>
            <p:nvGrpSpPr>
              <p:cNvPr id="124" name="Group">
                <a:extLst>
                  <a:ext uri="{FF2B5EF4-FFF2-40B4-BE49-F238E27FC236}">
                    <a16:creationId xmlns:a16="http://schemas.microsoft.com/office/drawing/2014/main" id="{20C98BCD-319E-5F4D-8BAE-B99C84E22CA7}"/>
                  </a:ext>
                </a:extLst>
              </p:cNvPr>
              <p:cNvGrpSpPr/>
              <p:nvPr/>
            </p:nvGrpSpPr>
            <p:grpSpPr>
              <a:xfrm>
                <a:off x="1545112" y="938938"/>
                <a:ext cx="431939" cy="460939"/>
                <a:chOff x="-156815" y="0"/>
                <a:chExt cx="431937" cy="460938"/>
              </a:xfrm>
            </p:grpSpPr>
            <p:sp>
              <p:nvSpPr>
                <p:cNvPr id="125" name="Circle">
                  <a:extLst>
                    <a:ext uri="{FF2B5EF4-FFF2-40B4-BE49-F238E27FC236}">
                      <a16:creationId xmlns:a16="http://schemas.microsoft.com/office/drawing/2014/main" id="{193C9A9F-DE8E-5D4E-A361-8FD6EF09230D}"/>
                    </a:ext>
                  </a:extLst>
                </p:cNvPr>
                <p:cNvSpPr/>
                <p:nvPr/>
              </p:nvSpPr>
              <p:spPr>
                <a:xfrm>
                  <a:off x="17495" y="0"/>
                  <a:ext cx="118309" cy="118308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26" name="Circle">
                  <a:extLst>
                    <a:ext uri="{FF2B5EF4-FFF2-40B4-BE49-F238E27FC236}">
                      <a16:creationId xmlns:a16="http://schemas.microsoft.com/office/drawing/2014/main" id="{F982B86F-0964-0F4A-8288-F2D88B08B82F}"/>
                    </a:ext>
                  </a:extLst>
                </p:cNvPr>
                <p:cNvSpPr/>
                <p:nvPr/>
              </p:nvSpPr>
              <p:spPr>
                <a:xfrm>
                  <a:off x="0" y="181520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27" name="Circle">
                  <a:extLst>
                    <a:ext uri="{FF2B5EF4-FFF2-40B4-BE49-F238E27FC236}">
                      <a16:creationId xmlns:a16="http://schemas.microsoft.com/office/drawing/2014/main" id="{BE397F65-14DE-C147-8ACC-ACAB2C9153DD}"/>
                    </a:ext>
                  </a:extLst>
                </p:cNvPr>
                <p:cNvSpPr/>
                <p:nvPr/>
              </p:nvSpPr>
              <p:spPr>
                <a:xfrm>
                  <a:off x="-139319" y="0"/>
                  <a:ext cx="118308" cy="118308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28" name="Circle">
                  <a:extLst>
                    <a:ext uri="{FF2B5EF4-FFF2-40B4-BE49-F238E27FC236}">
                      <a16:creationId xmlns:a16="http://schemas.microsoft.com/office/drawing/2014/main" id="{867FE7B7-F50A-1D43-A978-3F59D90F5B5E}"/>
                    </a:ext>
                  </a:extLst>
                </p:cNvPr>
                <p:cNvSpPr/>
                <p:nvPr/>
              </p:nvSpPr>
              <p:spPr>
                <a:xfrm>
                  <a:off x="-156815" y="181520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29" name="Circle">
                  <a:extLst>
                    <a:ext uri="{FF2B5EF4-FFF2-40B4-BE49-F238E27FC236}">
                      <a16:creationId xmlns:a16="http://schemas.microsoft.com/office/drawing/2014/main" id="{3F565D48-89B8-A24C-82F3-31C10DEDAEF1}"/>
                    </a:ext>
                  </a:extLst>
                </p:cNvPr>
                <p:cNvSpPr/>
                <p:nvPr/>
              </p:nvSpPr>
              <p:spPr>
                <a:xfrm>
                  <a:off x="162646" y="5831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32" name="Circle">
                  <a:extLst>
                    <a:ext uri="{FF2B5EF4-FFF2-40B4-BE49-F238E27FC236}">
                      <a16:creationId xmlns:a16="http://schemas.microsoft.com/office/drawing/2014/main" id="{DBD27AB9-9C56-1344-8A2B-1F9C8DBAB801}"/>
                    </a:ext>
                  </a:extLst>
                </p:cNvPr>
                <p:cNvSpPr/>
                <p:nvPr/>
              </p:nvSpPr>
              <p:spPr>
                <a:xfrm>
                  <a:off x="150982" y="348461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33" name="Circle">
                  <a:extLst>
                    <a:ext uri="{FF2B5EF4-FFF2-40B4-BE49-F238E27FC236}">
                      <a16:creationId xmlns:a16="http://schemas.microsoft.com/office/drawing/2014/main" id="{8C1C3490-7807-DD4A-8B17-028BA3495A65}"/>
                    </a:ext>
                  </a:extLst>
                </p:cNvPr>
                <p:cNvSpPr/>
                <p:nvPr/>
              </p:nvSpPr>
              <p:spPr>
                <a:xfrm>
                  <a:off x="-13374" y="345545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34" name="Circle">
                  <a:extLst>
                    <a:ext uri="{FF2B5EF4-FFF2-40B4-BE49-F238E27FC236}">
                      <a16:creationId xmlns:a16="http://schemas.microsoft.com/office/drawing/2014/main" id="{9A6B8414-6A44-584B-8D95-BDD984CD899B}"/>
                    </a:ext>
                  </a:extLst>
                </p:cNvPr>
                <p:cNvSpPr/>
                <p:nvPr/>
              </p:nvSpPr>
              <p:spPr>
                <a:xfrm>
                  <a:off x="-156815" y="348461"/>
                  <a:ext cx="112477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51" name="Circle">
                  <a:extLst>
                    <a:ext uri="{FF2B5EF4-FFF2-40B4-BE49-F238E27FC236}">
                      <a16:creationId xmlns:a16="http://schemas.microsoft.com/office/drawing/2014/main" id="{D397C2AE-7C31-8A45-B265-1C4A570F7CDE}"/>
                    </a:ext>
                  </a:extLst>
                </p:cNvPr>
                <p:cNvSpPr/>
                <p:nvPr/>
              </p:nvSpPr>
              <p:spPr>
                <a:xfrm>
                  <a:off x="156229" y="186115"/>
                  <a:ext cx="112476" cy="112477"/>
                </a:xfrm>
                <a:prstGeom prst="ellipse">
                  <a:avLst/>
                </a:prstGeom>
                <a:solidFill>
                  <a:srgbClr val="A9A9A9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sp>
        <p:nvSpPr>
          <p:cNvPr id="144" name="Overestimation systematically reduces as set size disparity decreases.">
            <a:extLst>
              <a:ext uri="{FF2B5EF4-FFF2-40B4-BE49-F238E27FC236}">
                <a16:creationId xmlns:a16="http://schemas.microsoft.com/office/drawing/2014/main" id="{245424A7-F91E-0049-9C62-4D4B30303930}"/>
              </a:ext>
            </a:extLst>
          </p:cNvPr>
          <p:cNvSpPr txBox="1">
            <a:spLocks/>
          </p:cNvSpPr>
          <p:nvPr/>
        </p:nvSpPr>
        <p:spPr>
          <a:xfrm>
            <a:off x="423180" y="734923"/>
            <a:ext cx="13091624" cy="122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24363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r>
              <a:rPr lang="en-US" sz="2800" dirty="0">
                <a:latin typeface="Roboto Medium" charset="0"/>
                <a:ea typeface="Roboto Medium" charset="0"/>
                <a:cs typeface="Roboto Medium" charset="0"/>
              </a:rPr>
              <a:t>Side Congruency </a:t>
            </a:r>
            <a:r>
              <a:rPr lang="en-US" sz="2400" dirty="0">
                <a:latin typeface="Roboto Medium" charset="0"/>
                <a:ea typeface="Roboto Medium" charset="0"/>
                <a:cs typeface="Roboto Medium" charset="0"/>
              </a:rPr>
              <a:t>(Same Side, Different Side)</a:t>
            </a:r>
            <a:r>
              <a:rPr lang="en-US" sz="2800" dirty="0">
                <a:latin typeface="Roboto Medium" charset="0"/>
                <a:ea typeface="Roboto Medium" charset="0"/>
                <a:cs typeface="Roboto Medium" charset="0"/>
              </a:rPr>
              <a:t> x Set Size Disparity </a:t>
            </a:r>
            <a:r>
              <a:rPr lang="en-US" sz="2400" dirty="0">
                <a:latin typeface="Roboto Medium" charset="0"/>
                <a:ea typeface="Roboto Medium" charset="0"/>
                <a:cs typeface="Roboto Medium" charset="0"/>
              </a:rPr>
              <a:t>(9:4, 9:9, 9:16)</a:t>
            </a:r>
            <a:endParaRPr lang="en-US" sz="3600" dirty="0">
              <a:latin typeface="Roboto Medium" charset="0"/>
              <a:ea typeface="Roboto Medium" charset="0"/>
              <a:cs typeface="Roboto Medium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"/>
          <p:cNvGrpSpPr/>
          <p:nvPr/>
        </p:nvGrpSpPr>
        <p:grpSpPr>
          <a:xfrm>
            <a:off x="423180" y="-269838"/>
            <a:ext cx="2515715" cy="1004761"/>
            <a:chOff x="0" y="107765"/>
            <a:chExt cx="2515713" cy="1004760"/>
          </a:xfrm>
        </p:grpSpPr>
        <p:sp>
          <p:nvSpPr>
            <p:cNvPr id="109" name="Rectangle"/>
            <p:cNvSpPr/>
            <p:nvPr/>
          </p:nvSpPr>
          <p:spPr>
            <a:xfrm>
              <a:off x="0" y="107765"/>
              <a:ext cx="2515713" cy="1004760"/>
            </a:xfrm>
            <a:prstGeom prst="roundRect">
              <a:avLst>
                <a:gd name="adj" fmla="val 0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0" name="EXPERIMENT  1"/>
            <p:cNvSpPr txBox="1"/>
            <p:nvPr/>
          </p:nvSpPr>
          <p:spPr>
            <a:xfrm>
              <a:off x="328114" y="648949"/>
              <a:ext cx="185948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Roboto" charset="0"/>
                  <a:ea typeface="Roboto" charset="0"/>
                  <a:cs typeface="Roboto" charset="0"/>
                </a:rPr>
                <a:t>EXPERIMENT  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3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577C3AF-9F6B-2F46-A6DC-FB02EB5FE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229371"/>
              </p:ext>
            </p:extLst>
          </p:nvPr>
        </p:nvGraphicFramePr>
        <p:xfrm>
          <a:off x="545014" y="3383534"/>
          <a:ext cx="5400000" cy="5560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***">
            <a:extLst>
              <a:ext uri="{FF2B5EF4-FFF2-40B4-BE49-F238E27FC236}">
                <a16:creationId xmlns:a16="http://schemas.microsoft.com/office/drawing/2014/main" id="{A2F7559B-2B1A-2F4D-A5BD-5D5FA807E070}"/>
              </a:ext>
            </a:extLst>
          </p:cNvPr>
          <p:cNvSpPr txBox="1"/>
          <p:nvPr/>
        </p:nvSpPr>
        <p:spPr>
          <a:xfrm>
            <a:off x="4464629" y="3742573"/>
            <a:ext cx="612837" cy="5480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2600" b="0"/>
            </a:lvl1pPr>
          </a:lstStyle>
          <a:p>
            <a:r>
              <a:rPr sz="1800" dirty="0">
                <a:latin typeface="Roboto" charset="0"/>
                <a:ea typeface="Roboto" charset="0"/>
                <a:cs typeface="Roboto" charset="0"/>
              </a:rPr>
              <a:t>**</a:t>
            </a:r>
          </a:p>
        </p:txBody>
      </p:sp>
      <p:sp>
        <p:nvSpPr>
          <p:cNvPr id="11" name="( n = 8 )">
            <a:extLst>
              <a:ext uri="{FF2B5EF4-FFF2-40B4-BE49-F238E27FC236}">
                <a16:creationId xmlns:a16="http://schemas.microsoft.com/office/drawing/2014/main" id="{0B5ADDCF-CE48-BE43-97EC-A9B7FAB1B37A}"/>
              </a:ext>
            </a:extLst>
          </p:cNvPr>
          <p:cNvSpPr txBox="1"/>
          <p:nvPr/>
        </p:nvSpPr>
        <p:spPr>
          <a:xfrm>
            <a:off x="5202917" y="3275033"/>
            <a:ext cx="815751" cy="45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18975" tIns="118975" rIns="118975" bIns="118975" anchor="ctr">
            <a:spAutoFit/>
          </a:bodyPr>
          <a:lstStyle/>
          <a:p>
            <a:pPr defTabSz="2555875">
              <a:defRPr sz="2000" b="0"/>
            </a:pPr>
            <a:r>
              <a:rPr sz="1400" b="0" dirty="0">
                <a:latin typeface="Roboto Thin" panose="02000000000000000000" pitchFamily="2" charset="0"/>
                <a:ea typeface="Roboto Thin" panose="02000000000000000000" pitchFamily="2" charset="0"/>
                <a:cs typeface="Roboto" charset="0"/>
              </a:rPr>
              <a:t>( n = 8 )</a:t>
            </a:r>
          </a:p>
        </p:txBody>
      </p:sp>
      <p:sp>
        <p:nvSpPr>
          <p:cNvPr id="12" name="***">
            <a:extLst>
              <a:ext uri="{FF2B5EF4-FFF2-40B4-BE49-F238E27FC236}">
                <a16:creationId xmlns:a16="http://schemas.microsoft.com/office/drawing/2014/main" id="{89E2D97F-FF97-6748-965D-11B1EE584519}"/>
              </a:ext>
            </a:extLst>
          </p:cNvPr>
          <p:cNvSpPr txBox="1"/>
          <p:nvPr/>
        </p:nvSpPr>
        <p:spPr>
          <a:xfrm>
            <a:off x="2491716" y="3742573"/>
            <a:ext cx="612837" cy="5480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2600" b="0"/>
            </a:lvl1pPr>
          </a:lstStyle>
          <a:p>
            <a:r>
              <a:rPr lang="en-US" sz="1800" dirty="0" err="1">
                <a:latin typeface="Roboto" charset="0"/>
                <a:ea typeface="Roboto" charset="0"/>
                <a:cs typeface="Roboto" charset="0"/>
              </a:rPr>
              <a:t>n.s</a:t>
            </a:r>
            <a:r>
              <a:rPr lang="en-US" sz="1800" dirty="0">
                <a:latin typeface="Roboto" charset="0"/>
                <a:ea typeface="Roboto" charset="0"/>
                <a:cs typeface="Roboto" charset="0"/>
              </a:rPr>
              <a:t>.</a:t>
            </a:r>
            <a:endParaRPr sz="1800" dirty="0"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1AB4212-0691-A648-AC4F-3257F8886E1E}"/>
              </a:ext>
            </a:extLst>
          </p:cNvPr>
          <p:cNvGrpSpPr/>
          <p:nvPr/>
        </p:nvGrpSpPr>
        <p:grpSpPr>
          <a:xfrm>
            <a:off x="5077466" y="2172227"/>
            <a:ext cx="3164333" cy="626474"/>
            <a:chOff x="4992867" y="2153230"/>
            <a:chExt cx="4132401" cy="8181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DC91EA-0E6B-9344-B3BB-7A081FB04739}"/>
                </a:ext>
              </a:extLst>
            </p:cNvPr>
            <p:cNvGrpSpPr/>
            <p:nvPr/>
          </p:nvGrpSpPr>
          <p:grpSpPr>
            <a:xfrm>
              <a:off x="4992867" y="2153230"/>
              <a:ext cx="1316790" cy="818132"/>
              <a:chOff x="-4225975" y="3354982"/>
              <a:chExt cx="1316790" cy="818132"/>
            </a:xfrm>
          </p:grpSpPr>
          <p:sp>
            <p:nvSpPr>
              <p:cNvPr id="14" name="9:4">
                <a:extLst>
                  <a:ext uri="{FF2B5EF4-FFF2-40B4-BE49-F238E27FC236}">
                    <a16:creationId xmlns:a16="http://schemas.microsoft.com/office/drawing/2014/main" id="{32EC717F-259C-B24A-B98E-EC71E80E0707}"/>
                  </a:ext>
                </a:extLst>
              </p:cNvPr>
              <p:cNvSpPr txBox="1"/>
              <p:nvPr/>
            </p:nvSpPr>
            <p:spPr>
              <a:xfrm>
                <a:off x="-3863275" y="3354982"/>
                <a:ext cx="954090" cy="818132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noAutofit/>
              </a:bodyPr>
              <a:lstStyle>
                <a:lvl1pPr algn="l" defTabSz="1754882">
                  <a:defRPr sz="5500" b="0"/>
                </a:lvl1pPr>
              </a:lstStyle>
              <a:p>
                <a:pPr algn="ctr"/>
                <a:r>
                  <a:rPr sz="1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9:4</a:t>
                </a:r>
                <a:endParaRPr sz="16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</p:txBody>
          </p:sp>
          <p:grpSp>
            <p:nvGrpSpPr>
              <p:cNvPr id="17" name="Group">
                <a:extLst>
                  <a:ext uri="{FF2B5EF4-FFF2-40B4-BE49-F238E27FC236}">
                    <a16:creationId xmlns:a16="http://schemas.microsoft.com/office/drawing/2014/main" id="{9B4A0F8A-2E4D-4B46-A155-E38D55D0F3FC}"/>
                  </a:ext>
                </a:extLst>
              </p:cNvPr>
              <p:cNvGrpSpPr/>
              <p:nvPr/>
            </p:nvGrpSpPr>
            <p:grpSpPr>
              <a:xfrm>
                <a:off x="-4225975" y="3674419"/>
                <a:ext cx="571502" cy="124846"/>
                <a:chOff x="0" y="57151"/>
                <a:chExt cx="1143001" cy="249689"/>
              </a:xfrm>
            </p:grpSpPr>
            <p:sp>
              <p:nvSpPr>
                <p:cNvPr id="24" name="Line">
                  <a:extLst>
                    <a:ext uri="{FF2B5EF4-FFF2-40B4-BE49-F238E27FC236}">
                      <a16:creationId xmlns:a16="http://schemas.microsoft.com/office/drawing/2014/main" id="{E661953E-2A61-DB4A-AC8B-603A28AF7ECF}"/>
                    </a:ext>
                  </a:extLst>
                </p:cNvPr>
                <p:cNvSpPr/>
                <p:nvPr/>
              </p:nvSpPr>
              <p:spPr>
                <a:xfrm>
                  <a:off x="0" y="214849"/>
                  <a:ext cx="1143001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14300" tIns="114300" rIns="114300" bIns="114300" numCol="1" anchor="ctr">
                  <a:noAutofit/>
                </a:bodyPr>
                <a:lstStyle/>
                <a:p>
                  <a:pPr>
                    <a:defRPr sz="8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5" name="Triangle">
                  <a:extLst>
                    <a:ext uri="{FF2B5EF4-FFF2-40B4-BE49-F238E27FC236}">
                      <a16:creationId xmlns:a16="http://schemas.microsoft.com/office/drawing/2014/main" id="{64ED8675-F342-FA41-BF60-A0F7EDB4B1B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0487" y="57151"/>
                  <a:ext cx="287999" cy="24968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14300" tIns="114300" rIns="114300" bIns="114300" numCol="1" anchor="ctr">
                  <a:noAutofit/>
                </a:bodyPr>
                <a:lstStyle/>
                <a:p>
                  <a:pPr>
                    <a:defRPr sz="8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BDA1F35-7E2A-494C-BB8F-2D882BDC3FF5}"/>
                </a:ext>
              </a:extLst>
            </p:cNvPr>
            <p:cNvGrpSpPr/>
            <p:nvPr/>
          </p:nvGrpSpPr>
          <p:grpSpPr>
            <a:xfrm>
              <a:off x="7767662" y="2153231"/>
              <a:ext cx="1357606" cy="818131"/>
              <a:chOff x="721721" y="2620607"/>
              <a:chExt cx="1357606" cy="818131"/>
            </a:xfrm>
          </p:grpSpPr>
          <p:sp>
            <p:nvSpPr>
              <p:cNvPr id="16" name="9:16">
                <a:extLst>
                  <a:ext uri="{FF2B5EF4-FFF2-40B4-BE49-F238E27FC236}">
                    <a16:creationId xmlns:a16="http://schemas.microsoft.com/office/drawing/2014/main" id="{542390CD-D442-0641-92C5-B00B8DC1EFA5}"/>
                  </a:ext>
                </a:extLst>
              </p:cNvPr>
              <p:cNvSpPr txBox="1"/>
              <p:nvPr/>
            </p:nvSpPr>
            <p:spPr>
              <a:xfrm>
                <a:off x="1189356" y="2620607"/>
                <a:ext cx="889971" cy="81813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noAutofit/>
              </a:bodyPr>
              <a:lstStyle>
                <a:lvl1pPr algn="l" defTabSz="1754882">
                  <a:defRPr sz="5500" b="0"/>
                </a:lvl1pPr>
              </a:lstStyle>
              <a:p>
                <a:pPr algn="ctr"/>
                <a:r>
                  <a:rPr sz="1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9:16</a:t>
                </a:r>
              </a:p>
            </p:txBody>
          </p:sp>
          <p:grpSp>
            <p:nvGrpSpPr>
              <p:cNvPr id="18" name="Group">
                <a:extLst>
                  <a:ext uri="{FF2B5EF4-FFF2-40B4-BE49-F238E27FC236}">
                    <a16:creationId xmlns:a16="http://schemas.microsoft.com/office/drawing/2014/main" id="{BDA25AEF-0F87-F645-9422-5B3294BF0C9A}"/>
                  </a:ext>
                </a:extLst>
              </p:cNvPr>
              <p:cNvGrpSpPr/>
              <p:nvPr/>
            </p:nvGrpSpPr>
            <p:grpSpPr>
              <a:xfrm>
                <a:off x="721721" y="2956428"/>
                <a:ext cx="571502" cy="144001"/>
                <a:chOff x="-1" y="-1317720"/>
                <a:chExt cx="1143003" cy="288001"/>
              </a:xfrm>
            </p:grpSpPr>
            <p:sp>
              <p:nvSpPr>
                <p:cNvPr id="22" name="Line">
                  <a:extLst>
                    <a:ext uri="{FF2B5EF4-FFF2-40B4-BE49-F238E27FC236}">
                      <a16:creationId xmlns:a16="http://schemas.microsoft.com/office/drawing/2014/main" id="{91302964-5CBF-1E4F-B67B-CB2C4720660B}"/>
                    </a:ext>
                  </a:extLst>
                </p:cNvPr>
                <p:cNvSpPr/>
                <p:nvPr/>
              </p:nvSpPr>
              <p:spPr>
                <a:xfrm>
                  <a:off x="-1" y="-1197570"/>
                  <a:ext cx="1143003" cy="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14300" tIns="114300" rIns="114300" bIns="114300" numCol="1" anchor="ctr">
                  <a:noAutofit/>
                </a:bodyPr>
                <a:lstStyle/>
                <a:p>
                  <a:pPr>
                    <a:defRPr sz="8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" name="Square">
                  <a:extLst>
                    <a:ext uri="{FF2B5EF4-FFF2-40B4-BE49-F238E27FC236}">
                      <a16:creationId xmlns:a16="http://schemas.microsoft.com/office/drawing/2014/main" id="{43B936B5-55B3-D548-94E8-F41B1FB305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55935" y="-1317720"/>
                  <a:ext cx="288000" cy="288001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14300" tIns="114300" rIns="114300" bIns="114300" numCol="1" anchor="ctr">
                  <a:noAutofit/>
                </a:bodyPr>
                <a:lstStyle/>
                <a:p>
                  <a:pPr>
                    <a:defRPr sz="8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FE9976B-6196-3F41-9D55-E506CB3BCFBE}"/>
                </a:ext>
              </a:extLst>
            </p:cNvPr>
            <p:cNvGrpSpPr/>
            <p:nvPr/>
          </p:nvGrpSpPr>
          <p:grpSpPr>
            <a:xfrm>
              <a:off x="6342402" y="2153231"/>
              <a:ext cx="1332629" cy="818131"/>
              <a:chOff x="5666710" y="2168341"/>
              <a:chExt cx="1332629" cy="818131"/>
            </a:xfrm>
          </p:grpSpPr>
          <p:sp>
            <p:nvSpPr>
              <p:cNvPr id="15" name="9:9">
                <a:extLst>
                  <a:ext uri="{FF2B5EF4-FFF2-40B4-BE49-F238E27FC236}">
                    <a16:creationId xmlns:a16="http://schemas.microsoft.com/office/drawing/2014/main" id="{8F73147C-F01C-494B-9571-20BF407AACED}"/>
                  </a:ext>
                </a:extLst>
              </p:cNvPr>
              <p:cNvSpPr txBox="1"/>
              <p:nvPr/>
            </p:nvSpPr>
            <p:spPr>
              <a:xfrm>
                <a:off x="6117090" y="2168341"/>
                <a:ext cx="882249" cy="81813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noAutofit/>
              </a:bodyPr>
              <a:lstStyle>
                <a:lvl1pPr algn="l" defTabSz="1754882">
                  <a:defRPr sz="5500" b="0"/>
                </a:lvl1pPr>
              </a:lstStyle>
              <a:p>
                <a:pPr algn="ctr"/>
                <a:r>
                  <a:rPr sz="1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9:9</a:t>
                </a:r>
              </a:p>
            </p:txBody>
          </p:sp>
          <p:grpSp>
            <p:nvGrpSpPr>
              <p:cNvPr id="19" name="Group">
                <a:extLst>
                  <a:ext uri="{FF2B5EF4-FFF2-40B4-BE49-F238E27FC236}">
                    <a16:creationId xmlns:a16="http://schemas.microsoft.com/office/drawing/2014/main" id="{9A22FE92-DA98-4E41-ABAF-DD9C13B40AE7}"/>
                  </a:ext>
                </a:extLst>
              </p:cNvPr>
              <p:cNvGrpSpPr/>
              <p:nvPr/>
            </p:nvGrpSpPr>
            <p:grpSpPr>
              <a:xfrm>
                <a:off x="5666710" y="2503933"/>
                <a:ext cx="571501" cy="144000"/>
                <a:chOff x="0" y="-630480"/>
                <a:chExt cx="1143001" cy="287999"/>
              </a:xfrm>
            </p:grpSpPr>
            <p:sp>
              <p:nvSpPr>
                <p:cNvPr id="20" name="Line">
                  <a:extLst>
                    <a:ext uri="{FF2B5EF4-FFF2-40B4-BE49-F238E27FC236}">
                      <a16:creationId xmlns:a16="http://schemas.microsoft.com/office/drawing/2014/main" id="{3B1B2177-4E65-8048-AAEC-C047C9B66271}"/>
                    </a:ext>
                  </a:extLst>
                </p:cNvPr>
                <p:cNvSpPr/>
                <p:nvPr/>
              </p:nvSpPr>
              <p:spPr>
                <a:xfrm>
                  <a:off x="0" y="-495008"/>
                  <a:ext cx="1143001" cy="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14300" tIns="114300" rIns="114300" bIns="114300" numCol="1" anchor="ctr">
                  <a:noAutofit/>
                </a:bodyPr>
                <a:lstStyle/>
                <a:p>
                  <a:pPr>
                    <a:defRPr sz="8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1" name="Circle">
                  <a:extLst>
                    <a:ext uri="{FF2B5EF4-FFF2-40B4-BE49-F238E27FC236}">
                      <a16:creationId xmlns:a16="http://schemas.microsoft.com/office/drawing/2014/main" id="{3CD4CD54-3FC5-944D-B9DC-63BC2F99C1B3}"/>
                    </a:ext>
                  </a:extLst>
                </p:cNvPr>
                <p:cNvSpPr/>
                <p:nvPr/>
              </p:nvSpPr>
              <p:spPr>
                <a:xfrm>
                  <a:off x="427498" y="-630480"/>
                  <a:ext cx="288000" cy="287999"/>
                </a:xfrm>
                <a:prstGeom prst="ellipse">
                  <a:avLst/>
                </a:prstGeom>
                <a:solidFill>
                  <a:srgbClr val="000000"/>
                </a:solidFill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14300" tIns="114300" rIns="114300" bIns="114300" numCol="1" anchor="ctr">
                  <a:noAutofit/>
                </a:bodyPr>
                <a:lstStyle/>
                <a:p>
                  <a:pPr>
                    <a:defRPr sz="8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sp>
        <p:nvSpPr>
          <p:cNvPr id="27" name="Response variance is smaller when set probe is used as opposed to single probe.…">
            <a:extLst>
              <a:ext uri="{FF2B5EF4-FFF2-40B4-BE49-F238E27FC236}">
                <a16:creationId xmlns:a16="http://schemas.microsoft.com/office/drawing/2014/main" id="{1204B3CB-355C-C346-8620-2F4F305E1A7E}"/>
              </a:ext>
            </a:extLst>
          </p:cNvPr>
          <p:cNvSpPr txBox="1">
            <a:spLocks/>
          </p:cNvSpPr>
          <p:nvPr/>
        </p:nvSpPr>
        <p:spPr>
          <a:xfrm>
            <a:off x="441496" y="839310"/>
            <a:ext cx="12121808" cy="122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defTabSz="484703" hangingPunct="1">
              <a:lnSpc>
                <a:spcPct val="120000"/>
              </a:lnSpc>
              <a:defRPr sz="2478"/>
            </a:pPr>
            <a:r>
              <a:rPr lang="en-US" sz="2800" dirty="0">
                <a:latin typeface="Roboto Medium" charset="0"/>
                <a:ea typeface="Roboto Medium" charset="0"/>
                <a:cs typeface="Roboto Medium" charset="0"/>
              </a:rPr>
              <a:t>Set size effect is more evident in different side.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F2DD27B-E36B-0245-9DDF-F8AD30FD6D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4626467"/>
              </p:ext>
            </p:extLst>
          </p:nvPr>
        </p:nvGraphicFramePr>
        <p:xfrm>
          <a:off x="6616180" y="3359691"/>
          <a:ext cx="5400000" cy="5715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***">
            <a:extLst>
              <a:ext uri="{FF2B5EF4-FFF2-40B4-BE49-F238E27FC236}">
                <a16:creationId xmlns:a16="http://schemas.microsoft.com/office/drawing/2014/main" id="{1155FBEE-99D6-D046-A600-3B25895906E1}"/>
              </a:ext>
            </a:extLst>
          </p:cNvPr>
          <p:cNvSpPr txBox="1"/>
          <p:nvPr/>
        </p:nvSpPr>
        <p:spPr>
          <a:xfrm>
            <a:off x="9613472" y="4365088"/>
            <a:ext cx="612837" cy="545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2600" b="0"/>
            </a:lvl1pPr>
          </a:lstStyle>
          <a:p>
            <a:r>
              <a:rPr lang="en-US" sz="1800" dirty="0" err="1"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n.s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.</a:t>
            </a:r>
            <a:endParaRPr sz="1800" dirty="0">
              <a:latin typeface="Roboto" panose="02000000000000000000" pitchFamily="2" charset="0"/>
              <a:ea typeface="Roboto" panose="02000000000000000000" pitchFamily="2" charset="0"/>
              <a:cs typeface="Roboto" charset="0"/>
            </a:endParaRPr>
          </a:p>
        </p:txBody>
      </p:sp>
      <p:sp>
        <p:nvSpPr>
          <p:cNvPr id="30" name="( n = 8 )">
            <a:extLst>
              <a:ext uri="{FF2B5EF4-FFF2-40B4-BE49-F238E27FC236}">
                <a16:creationId xmlns:a16="http://schemas.microsoft.com/office/drawing/2014/main" id="{82D74377-DF3E-0641-91E1-EDF493E49F76}"/>
              </a:ext>
            </a:extLst>
          </p:cNvPr>
          <p:cNvSpPr txBox="1"/>
          <p:nvPr/>
        </p:nvSpPr>
        <p:spPr>
          <a:xfrm>
            <a:off x="11200429" y="3502891"/>
            <a:ext cx="815751" cy="45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18975" tIns="118975" rIns="118975" bIns="118975" anchor="ctr">
            <a:spAutoFit/>
          </a:bodyPr>
          <a:lstStyle/>
          <a:p>
            <a:pPr defTabSz="2555875">
              <a:defRPr sz="2000" b="0"/>
            </a:pPr>
            <a:r>
              <a:rPr sz="1400" b="0" dirty="0">
                <a:latin typeface="Roboto Thin" panose="02000000000000000000" pitchFamily="2" charset="0"/>
                <a:ea typeface="Roboto Thin" panose="02000000000000000000" pitchFamily="2" charset="0"/>
                <a:cs typeface="Roboto" charset="0"/>
              </a:rPr>
              <a:t>( n = 8 )</a:t>
            </a:r>
          </a:p>
        </p:txBody>
      </p:sp>
    </p:spTree>
    <p:extLst>
      <p:ext uri="{BB962C8B-B14F-4D97-AF65-F5344CB8AC3E}">
        <p14:creationId xmlns:p14="http://schemas.microsoft.com/office/powerpoint/2010/main" val="5009836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"/>
          <p:cNvGrpSpPr/>
          <p:nvPr/>
        </p:nvGrpSpPr>
        <p:grpSpPr>
          <a:xfrm>
            <a:off x="423180" y="-269838"/>
            <a:ext cx="2515715" cy="1004761"/>
            <a:chOff x="0" y="107765"/>
            <a:chExt cx="2515713" cy="1004760"/>
          </a:xfrm>
        </p:grpSpPr>
        <p:sp>
          <p:nvSpPr>
            <p:cNvPr id="109" name="Rectangle"/>
            <p:cNvSpPr/>
            <p:nvPr/>
          </p:nvSpPr>
          <p:spPr>
            <a:xfrm>
              <a:off x="0" y="107765"/>
              <a:ext cx="2515713" cy="1004760"/>
            </a:xfrm>
            <a:prstGeom prst="roundRect">
              <a:avLst>
                <a:gd name="adj" fmla="val 0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0" name="EXPERIMENT  1"/>
            <p:cNvSpPr txBox="1"/>
            <p:nvPr/>
          </p:nvSpPr>
          <p:spPr>
            <a:xfrm>
              <a:off x="328114" y="648949"/>
              <a:ext cx="185948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Roboto" charset="0"/>
                  <a:ea typeface="Roboto" charset="0"/>
                  <a:cs typeface="Roboto" charset="0"/>
                </a:rPr>
                <a:t>EXPERIMENT  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4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8958F96-0C7F-254D-8D53-D2863BBFD5DD}"/>
              </a:ext>
            </a:extLst>
          </p:cNvPr>
          <p:cNvGrpSpPr/>
          <p:nvPr/>
        </p:nvGrpSpPr>
        <p:grpSpPr>
          <a:xfrm>
            <a:off x="969616" y="2213171"/>
            <a:ext cx="10643537" cy="5797495"/>
            <a:chOff x="1180631" y="2115582"/>
            <a:chExt cx="10643537" cy="5797495"/>
          </a:xfrm>
        </p:grpSpPr>
        <p:sp>
          <p:nvSpPr>
            <p:cNvPr id="112" name="Rounded Rectangle">
              <a:extLst>
                <a:ext uri="{FF2B5EF4-FFF2-40B4-BE49-F238E27FC236}">
                  <a16:creationId xmlns:a16="http://schemas.microsoft.com/office/drawing/2014/main" id="{16E63D98-4F9F-1B4B-A1F1-DC80AA2E51D9}"/>
                </a:ext>
              </a:extLst>
            </p:cNvPr>
            <p:cNvSpPr/>
            <p:nvPr/>
          </p:nvSpPr>
          <p:spPr>
            <a:xfrm>
              <a:off x="7700265" y="2115582"/>
              <a:ext cx="4015193" cy="5794933"/>
            </a:xfrm>
            <a:prstGeom prst="roundRect">
              <a:avLst>
                <a:gd name="adj" fmla="val 1686"/>
              </a:avLst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3" name="Rounded Rectangle">
              <a:extLst>
                <a:ext uri="{FF2B5EF4-FFF2-40B4-BE49-F238E27FC236}">
                  <a16:creationId xmlns:a16="http://schemas.microsoft.com/office/drawing/2014/main" id="{088BDD97-CF57-A140-A4DA-128BAF2B4FA2}"/>
                </a:ext>
              </a:extLst>
            </p:cNvPr>
            <p:cNvSpPr/>
            <p:nvPr/>
          </p:nvSpPr>
          <p:spPr>
            <a:xfrm>
              <a:off x="3527337" y="2115582"/>
              <a:ext cx="4015193" cy="5797495"/>
            </a:xfrm>
            <a:prstGeom prst="roundRect">
              <a:avLst>
                <a:gd name="adj" fmla="val 1686"/>
              </a:avLst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4" name="Rounded Rectangle">
              <a:extLst>
                <a:ext uri="{FF2B5EF4-FFF2-40B4-BE49-F238E27FC236}">
                  <a16:creationId xmlns:a16="http://schemas.microsoft.com/office/drawing/2014/main" id="{A5B6DC6D-9B12-BB43-A347-C381C859CF8C}"/>
                </a:ext>
              </a:extLst>
            </p:cNvPr>
            <p:cNvSpPr/>
            <p:nvPr/>
          </p:nvSpPr>
          <p:spPr>
            <a:xfrm>
              <a:off x="1299548" y="5618700"/>
              <a:ext cx="10524620" cy="2160000"/>
            </a:xfrm>
            <a:prstGeom prst="roundRect">
              <a:avLst>
                <a:gd name="adj" fmla="val 2846"/>
              </a:avLst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5" name="Rounded Rectangle">
              <a:extLst>
                <a:ext uri="{FF2B5EF4-FFF2-40B4-BE49-F238E27FC236}">
                  <a16:creationId xmlns:a16="http://schemas.microsoft.com/office/drawing/2014/main" id="{0E97CA6A-73FA-9541-96C8-CBB301C101DD}"/>
                </a:ext>
              </a:extLst>
            </p:cNvPr>
            <p:cNvSpPr/>
            <p:nvPr/>
          </p:nvSpPr>
          <p:spPr>
            <a:xfrm>
              <a:off x="1299548" y="3370363"/>
              <a:ext cx="10524620" cy="2160000"/>
            </a:xfrm>
            <a:prstGeom prst="roundRect">
              <a:avLst>
                <a:gd name="adj" fmla="val 2699"/>
              </a:avLst>
            </a:prstGeom>
            <a:noFill/>
            <a:ln w="127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16" name="Group">
              <a:extLst>
                <a:ext uri="{FF2B5EF4-FFF2-40B4-BE49-F238E27FC236}">
                  <a16:creationId xmlns:a16="http://schemas.microsoft.com/office/drawing/2014/main" id="{70F0410D-62C5-D14C-9D5E-D230DC77F52D}"/>
                </a:ext>
              </a:extLst>
            </p:cNvPr>
            <p:cNvGrpSpPr/>
            <p:nvPr/>
          </p:nvGrpSpPr>
          <p:grpSpPr>
            <a:xfrm>
              <a:off x="3737490" y="3338635"/>
              <a:ext cx="3512845" cy="2053656"/>
              <a:chOff x="-71919" y="0"/>
              <a:chExt cx="3552760" cy="2076990"/>
            </a:xfrm>
          </p:grpSpPr>
          <p:grpSp>
            <p:nvGrpSpPr>
              <p:cNvPr id="241" name="Group">
                <a:extLst>
                  <a:ext uri="{FF2B5EF4-FFF2-40B4-BE49-F238E27FC236}">
                    <a16:creationId xmlns:a16="http://schemas.microsoft.com/office/drawing/2014/main" id="{CDBAF11A-A9E5-734E-B957-4BA230D46AC6}"/>
                  </a:ext>
                </a:extLst>
              </p:cNvPr>
              <p:cNvGrpSpPr/>
              <p:nvPr/>
            </p:nvGrpSpPr>
            <p:grpSpPr>
              <a:xfrm>
                <a:off x="31499" y="459148"/>
                <a:ext cx="3361661" cy="1617842"/>
                <a:chOff x="0" y="0"/>
                <a:chExt cx="3361659" cy="1617841"/>
              </a:xfrm>
            </p:grpSpPr>
            <p:grpSp>
              <p:nvGrpSpPr>
                <p:cNvPr id="244" name="Group">
                  <a:extLst>
                    <a:ext uri="{FF2B5EF4-FFF2-40B4-BE49-F238E27FC236}">
                      <a16:creationId xmlns:a16="http://schemas.microsoft.com/office/drawing/2014/main" id="{8855AC5A-A7AF-5747-8FF0-44CBC243D035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617842" cy="1617842"/>
                  <a:chOff x="0" y="0"/>
                  <a:chExt cx="1617841" cy="1617841"/>
                </a:xfrm>
              </p:grpSpPr>
              <p:sp>
                <p:nvSpPr>
                  <p:cNvPr id="266" name="Group">
                    <a:extLst>
                      <a:ext uri="{FF2B5EF4-FFF2-40B4-BE49-F238E27FC236}">
                        <a16:creationId xmlns:a16="http://schemas.microsoft.com/office/drawing/2014/main" id="{467C03C5-13D2-154A-8943-853BDEDF62F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17842" cy="1617842"/>
                  </a:xfrm>
                  <a:prstGeom prst="rect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grpSp>
                <p:nvGrpSpPr>
                  <p:cNvPr id="267" name="Group">
                    <a:extLst>
                      <a:ext uri="{FF2B5EF4-FFF2-40B4-BE49-F238E27FC236}">
                        <a16:creationId xmlns:a16="http://schemas.microsoft.com/office/drawing/2014/main" id="{884C431F-34CF-9A47-87E2-234931A7A829}"/>
                      </a:ext>
                    </a:extLst>
                  </p:cNvPr>
                  <p:cNvGrpSpPr/>
                  <p:nvPr/>
                </p:nvGrpSpPr>
                <p:grpSpPr>
                  <a:xfrm>
                    <a:off x="411524" y="380601"/>
                    <a:ext cx="794794" cy="883312"/>
                    <a:chOff x="-211694" y="0"/>
                    <a:chExt cx="794793" cy="883310"/>
                  </a:xfrm>
                </p:grpSpPr>
                <p:sp>
                  <p:nvSpPr>
                    <p:cNvPr id="268" name="Circle">
                      <a:extLst>
                        <a:ext uri="{FF2B5EF4-FFF2-40B4-BE49-F238E27FC236}">
                          <a16:creationId xmlns:a16="http://schemas.microsoft.com/office/drawing/2014/main" id="{AD7CEF25-48E7-D641-9871-31FDA527E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18" y="0"/>
                      <a:ext cx="159712" cy="159712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69" name="Circle">
                      <a:extLst>
                        <a:ext uri="{FF2B5EF4-FFF2-40B4-BE49-F238E27FC236}">
                          <a16:creationId xmlns:a16="http://schemas.microsoft.com/office/drawing/2014/main" id="{E4D58CB3-8207-C44C-A68A-F52913219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245046"/>
                      <a:ext cx="151839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70" name="Circle">
                      <a:extLst>
                        <a:ext uri="{FF2B5EF4-FFF2-40B4-BE49-F238E27FC236}">
                          <a16:creationId xmlns:a16="http://schemas.microsoft.com/office/drawing/2014/main" id="{73409368-33C2-F345-9B12-E0ABBA588D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133" y="0"/>
                      <a:ext cx="143967" cy="143966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71" name="Circle">
                      <a:extLst>
                        <a:ext uri="{FF2B5EF4-FFF2-40B4-BE49-F238E27FC236}">
                          <a16:creationId xmlns:a16="http://schemas.microsoft.com/office/drawing/2014/main" id="{94094425-D95E-CD44-8A45-C6D61B402F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260" y="497966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72" name="Circle">
                      <a:extLst>
                        <a:ext uri="{FF2B5EF4-FFF2-40B4-BE49-F238E27FC236}">
                          <a16:creationId xmlns:a16="http://schemas.microsoft.com/office/drawing/2014/main" id="{E204ECF9-016E-8042-AEE5-BDDA3EC003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570" y="755090"/>
                      <a:ext cx="128221" cy="128221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73" name="Circle">
                      <a:extLst>
                        <a:ext uri="{FF2B5EF4-FFF2-40B4-BE49-F238E27FC236}">
                          <a16:creationId xmlns:a16="http://schemas.microsoft.com/office/drawing/2014/main" id="{3D1E1A73-C513-1F4E-9264-52BE8522CF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88076" y="0"/>
                      <a:ext cx="159712" cy="159712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74" name="Circle">
                      <a:extLst>
                        <a:ext uri="{FF2B5EF4-FFF2-40B4-BE49-F238E27FC236}">
                          <a16:creationId xmlns:a16="http://schemas.microsoft.com/office/drawing/2014/main" id="{9E3BCB5B-5DC9-5B41-BB3E-3E7B5B1A0D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11695" y="245046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75" name="Circle">
                      <a:extLst>
                        <a:ext uri="{FF2B5EF4-FFF2-40B4-BE49-F238E27FC236}">
                          <a16:creationId xmlns:a16="http://schemas.microsoft.com/office/drawing/2014/main" id="{002737FA-C450-6543-ABD2-DB1BC1CA6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566" y="7872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76" name="Circle">
                      <a:extLst>
                        <a:ext uri="{FF2B5EF4-FFF2-40B4-BE49-F238E27FC236}">
                          <a16:creationId xmlns:a16="http://schemas.microsoft.com/office/drawing/2014/main" id="{52120153-5A8C-3C4F-988E-5C2A743BB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566" y="245047"/>
                      <a:ext cx="151840" cy="151839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77" name="Circle">
                      <a:extLst>
                        <a:ext uri="{FF2B5EF4-FFF2-40B4-BE49-F238E27FC236}">
                          <a16:creationId xmlns:a16="http://schemas.microsoft.com/office/drawing/2014/main" id="{A28FD3AD-B183-AF43-B8CE-10D587C6D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566" y="245047"/>
                      <a:ext cx="151840" cy="151839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78" name="Circle">
                      <a:extLst>
                        <a:ext uri="{FF2B5EF4-FFF2-40B4-BE49-F238E27FC236}">
                          <a16:creationId xmlns:a16="http://schemas.microsoft.com/office/drawing/2014/main" id="{D858B857-B0C0-CA40-A4FC-55B94477F5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260" y="245046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79" name="Circle">
                      <a:extLst>
                        <a:ext uri="{FF2B5EF4-FFF2-40B4-BE49-F238E27FC236}">
                          <a16:creationId xmlns:a16="http://schemas.microsoft.com/office/drawing/2014/main" id="{8A3EB840-729B-B348-8EB1-06F4C4F2E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260" y="245046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80" name="Circle">
                      <a:extLst>
                        <a:ext uri="{FF2B5EF4-FFF2-40B4-BE49-F238E27FC236}">
                          <a16:creationId xmlns:a16="http://schemas.microsoft.com/office/drawing/2014/main" id="{FB1A4400-7801-DB4D-950D-9A6F656B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3821" y="470411"/>
                      <a:ext cx="151839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81" name="Circle">
                      <a:extLst>
                        <a:ext uri="{FF2B5EF4-FFF2-40B4-BE49-F238E27FC236}">
                          <a16:creationId xmlns:a16="http://schemas.microsoft.com/office/drawing/2014/main" id="{54A7E238-88DB-7140-8ABE-DBC4415C7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8054" y="466475"/>
                      <a:ext cx="151839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82" name="Circle">
                      <a:extLst>
                        <a:ext uri="{FF2B5EF4-FFF2-40B4-BE49-F238E27FC236}">
                          <a16:creationId xmlns:a16="http://schemas.microsoft.com/office/drawing/2014/main" id="{1CA748C5-AFA4-3E40-8079-D49333CA52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676094"/>
                      <a:ext cx="151839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83" name="Circle">
                      <a:extLst>
                        <a:ext uri="{FF2B5EF4-FFF2-40B4-BE49-F238E27FC236}">
                          <a16:creationId xmlns:a16="http://schemas.microsoft.com/office/drawing/2014/main" id="{189D8C7F-0292-4445-B786-061443222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11695" y="470411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84" name="Circle">
                      <a:extLst>
                        <a:ext uri="{FF2B5EF4-FFF2-40B4-BE49-F238E27FC236}">
                          <a16:creationId xmlns:a16="http://schemas.microsoft.com/office/drawing/2014/main" id="{2AD2FBFF-7E46-FC4B-BC20-C97B1CCDF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11695" y="716406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85" name="Circle">
                      <a:extLst>
                        <a:ext uri="{FF2B5EF4-FFF2-40B4-BE49-F238E27FC236}">
                          <a16:creationId xmlns:a16="http://schemas.microsoft.com/office/drawing/2014/main" id="{510D8120-3B7A-8548-BC66-713C5DA223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3821" y="687904"/>
                      <a:ext cx="151839" cy="151839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45" name="Group">
                  <a:extLst>
                    <a:ext uri="{FF2B5EF4-FFF2-40B4-BE49-F238E27FC236}">
                      <a16:creationId xmlns:a16="http://schemas.microsoft.com/office/drawing/2014/main" id="{5C3D596C-5687-0447-AF0F-F6D895040821}"/>
                    </a:ext>
                  </a:extLst>
                </p:cNvPr>
                <p:cNvGrpSpPr/>
                <p:nvPr/>
              </p:nvGrpSpPr>
              <p:grpSpPr>
                <a:xfrm>
                  <a:off x="1743818" y="0"/>
                  <a:ext cx="1617842" cy="1617842"/>
                  <a:chOff x="0" y="0"/>
                  <a:chExt cx="1617841" cy="1617841"/>
                </a:xfrm>
              </p:grpSpPr>
              <p:sp>
                <p:nvSpPr>
                  <p:cNvPr id="246" name="Group">
                    <a:extLst>
                      <a:ext uri="{FF2B5EF4-FFF2-40B4-BE49-F238E27FC236}">
                        <a16:creationId xmlns:a16="http://schemas.microsoft.com/office/drawing/2014/main" id="{CAF6A4BA-F914-EC49-B327-4975EAA630CB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617842" cy="1617842"/>
                  </a:xfrm>
                  <a:prstGeom prst="rect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grpSp>
                <p:nvGrpSpPr>
                  <p:cNvPr id="247" name="Group">
                    <a:extLst>
                      <a:ext uri="{FF2B5EF4-FFF2-40B4-BE49-F238E27FC236}">
                        <a16:creationId xmlns:a16="http://schemas.microsoft.com/office/drawing/2014/main" id="{C1DDD828-0A82-9946-9246-67E7FB5CC254}"/>
                      </a:ext>
                    </a:extLst>
                  </p:cNvPr>
                  <p:cNvGrpSpPr/>
                  <p:nvPr/>
                </p:nvGrpSpPr>
                <p:grpSpPr>
                  <a:xfrm>
                    <a:off x="411524" y="380601"/>
                    <a:ext cx="794794" cy="883312"/>
                    <a:chOff x="-211694" y="0"/>
                    <a:chExt cx="794793" cy="883310"/>
                  </a:xfrm>
                </p:grpSpPr>
                <p:sp>
                  <p:nvSpPr>
                    <p:cNvPr id="248" name="Circle">
                      <a:extLst>
                        <a:ext uri="{FF2B5EF4-FFF2-40B4-BE49-F238E27FC236}">
                          <a16:creationId xmlns:a16="http://schemas.microsoft.com/office/drawing/2014/main" id="{7D961C66-BE65-1149-8D57-C91F651A80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18" y="0"/>
                      <a:ext cx="159712" cy="159712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49" name="Circle">
                      <a:extLst>
                        <a:ext uri="{FF2B5EF4-FFF2-40B4-BE49-F238E27FC236}">
                          <a16:creationId xmlns:a16="http://schemas.microsoft.com/office/drawing/2014/main" id="{FCA9844B-4D99-5B40-AD1E-B1FD6FAC22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245046"/>
                      <a:ext cx="151839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50" name="Circle">
                      <a:extLst>
                        <a:ext uri="{FF2B5EF4-FFF2-40B4-BE49-F238E27FC236}">
                          <a16:creationId xmlns:a16="http://schemas.microsoft.com/office/drawing/2014/main" id="{6799C433-7964-1548-A916-B4E35AACA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9133" y="0"/>
                      <a:ext cx="143967" cy="143966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51" name="Circle">
                      <a:extLst>
                        <a:ext uri="{FF2B5EF4-FFF2-40B4-BE49-F238E27FC236}">
                          <a16:creationId xmlns:a16="http://schemas.microsoft.com/office/drawing/2014/main" id="{386A5025-77A5-F842-A4D4-4A560F40E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260" y="497966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52" name="Circle">
                      <a:extLst>
                        <a:ext uri="{FF2B5EF4-FFF2-40B4-BE49-F238E27FC236}">
                          <a16:creationId xmlns:a16="http://schemas.microsoft.com/office/drawing/2014/main" id="{32F942D6-E279-C14C-8FB8-BE3FAA55B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2570" y="755090"/>
                      <a:ext cx="128221" cy="128221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53" name="Circle">
                      <a:extLst>
                        <a:ext uri="{FF2B5EF4-FFF2-40B4-BE49-F238E27FC236}">
                          <a16:creationId xmlns:a16="http://schemas.microsoft.com/office/drawing/2014/main" id="{87ABD07F-962E-F34C-84E3-069B0B978F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88076" y="0"/>
                      <a:ext cx="159712" cy="159712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54" name="Circle">
                      <a:extLst>
                        <a:ext uri="{FF2B5EF4-FFF2-40B4-BE49-F238E27FC236}">
                          <a16:creationId xmlns:a16="http://schemas.microsoft.com/office/drawing/2014/main" id="{A9D3BF0D-B14A-024F-AC8E-F449EA64D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11695" y="245046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55" name="Circle">
                      <a:extLst>
                        <a:ext uri="{FF2B5EF4-FFF2-40B4-BE49-F238E27FC236}">
                          <a16:creationId xmlns:a16="http://schemas.microsoft.com/office/drawing/2014/main" id="{8476D31F-B533-9C4C-A86A-EABB1BC24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566" y="7872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56" name="Circle">
                      <a:extLst>
                        <a:ext uri="{FF2B5EF4-FFF2-40B4-BE49-F238E27FC236}">
                          <a16:creationId xmlns:a16="http://schemas.microsoft.com/office/drawing/2014/main" id="{3A6B37FA-F68E-254B-BB3E-8932FDAD11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566" y="245047"/>
                      <a:ext cx="151840" cy="151839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57" name="Circle">
                      <a:extLst>
                        <a:ext uri="{FF2B5EF4-FFF2-40B4-BE49-F238E27FC236}">
                          <a16:creationId xmlns:a16="http://schemas.microsoft.com/office/drawing/2014/main" id="{A1A313B0-4C18-3143-9719-31E94E88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566" y="245047"/>
                      <a:ext cx="151840" cy="151839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58" name="Circle">
                      <a:extLst>
                        <a:ext uri="{FF2B5EF4-FFF2-40B4-BE49-F238E27FC236}">
                          <a16:creationId xmlns:a16="http://schemas.microsoft.com/office/drawing/2014/main" id="{3961DAB4-074A-074D-80C9-05D27E1831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260" y="245046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59" name="Circle">
                      <a:extLst>
                        <a:ext uri="{FF2B5EF4-FFF2-40B4-BE49-F238E27FC236}">
                          <a16:creationId xmlns:a16="http://schemas.microsoft.com/office/drawing/2014/main" id="{CE7ED718-E192-8A43-8C9E-4D17E9F3B4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1260" y="245046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60" name="Circle">
                      <a:extLst>
                        <a:ext uri="{FF2B5EF4-FFF2-40B4-BE49-F238E27FC236}">
                          <a16:creationId xmlns:a16="http://schemas.microsoft.com/office/drawing/2014/main" id="{45D186C1-34B5-B94A-9959-4018407729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3821" y="470411"/>
                      <a:ext cx="151839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61" name="Circle">
                      <a:extLst>
                        <a:ext uri="{FF2B5EF4-FFF2-40B4-BE49-F238E27FC236}">
                          <a16:creationId xmlns:a16="http://schemas.microsoft.com/office/drawing/2014/main" id="{B2BA9C0A-1FD9-2E4F-A5C1-E4F59E3A8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18054" y="466475"/>
                      <a:ext cx="151839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62" name="Circle">
                      <a:extLst>
                        <a:ext uri="{FF2B5EF4-FFF2-40B4-BE49-F238E27FC236}">
                          <a16:creationId xmlns:a16="http://schemas.microsoft.com/office/drawing/2014/main" id="{DC0EDB0F-F5CF-734A-846C-6A71E7BA6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676094"/>
                      <a:ext cx="151839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63" name="Circle">
                      <a:extLst>
                        <a:ext uri="{FF2B5EF4-FFF2-40B4-BE49-F238E27FC236}">
                          <a16:creationId xmlns:a16="http://schemas.microsoft.com/office/drawing/2014/main" id="{61F26881-CB5F-134A-8C7D-0EEBD58320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11695" y="470411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64" name="Circle">
                      <a:extLst>
                        <a:ext uri="{FF2B5EF4-FFF2-40B4-BE49-F238E27FC236}">
                          <a16:creationId xmlns:a16="http://schemas.microsoft.com/office/drawing/2014/main" id="{8295E6A9-546C-5F41-900B-80E74C117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-211695" y="716406"/>
                      <a:ext cx="151840" cy="151840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  <p:sp>
                  <p:nvSpPr>
                    <p:cNvPr id="265" name="Circle">
                      <a:extLst>
                        <a:ext uri="{FF2B5EF4-FFF2-40B4-BE49-F238E27FC236}">
                          <a16:creationId xmlns:a16="http://schemas.microsoft.com/office/drawing/2014/main" id="{78AFACAD-B221-CE4C-B195-F9C652D734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3821" y="687904"/>
                      <a:ext cx="151839" cy="151839"/>
                    </a:xfrm>
                    <a:prstGeom prst="ellipse">
                      <a:avLst/>
                    </a:prstGeom>
                    <a:solidFill>
                      <a:srgbClr val="A9A9A9"/>
                    </a:solidFill>
                    <a:ln w="25400" cap="flat">
                      <a:solidFill>
                        <a:srgbClr val="000000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2200" b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Helvetica Neue Medium"/>
                        </a:defRPr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242" name="Stimulus Display">
                <a:extLst>
                  <a:ext uri="{FF2B5EF4-FFF2-40B4-BE49-F238E27FC236}">
                    <a16:creationId xmlns:a16="http://schemas.microsoft.com/office/drawing/2014/main" id="{0CC4B968-F87E-2D4B-99B4-97A8D47575D5}"/>
                  </a:ext>
                </a:extLst>
              </p:cNvPr>
              <p:cNvSpPr txBox="1"/>
              <p:nvPr/>
            </p:nvSpPr>
            <p:spPr>
              <a:xfrm>
                <a:off x="-71919" y="0"/>
                <a:ext cx="1856862" cy="6365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600" b="0" cap="all">
                    <a:solidFill>
                      <a:srgbClr val="5E5E5E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lang="en-US" b="1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Standard</a:t>
                </a:r>
                <a:r>
                  <a:rPr b="1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Display</a:t>
                </a:r>
              </a:p>
            </p:txBody>
          </p:sp>
          <p:sp>
            <p:nvSpPr>
              <p:cNvPr id="243" name="Test Display">
                <a:extLst>
                  <a:ext uri="{FF2B5EF4-FFF2-40B4-BE49-F238E27FC236}">
                    <a16:creationId xmlns:a16="http://schemas.microsoft.com/office/drawing/2014/main" id="{BFADD8D7-F55C-3A46-9F97-84684E294074}"/>
                  </a:ext>
                </a:extLst>
              </p:cNvPr>
              <p:cNvSpPr txBox="1"/>
              <p:nvPr/>
            </p:nvSpPr>
            <p:spPr>
              <a:xfrm>
                <a:off x="1680842" y="0"/>
                <a:ext cx="1799999" cy="6365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600" b="0" cap="all">
                    <a:solidFill>
                      <a:srgbClr val="5E5E5E"/>
                    </a:solidFill>
                    <a:latin typeface="Helvetica Neue Bold Condensed"/>
                    <a:ea typeface="Helvetica Neue Bold Condensed"/>
                    <a:cs typeface="Helvetica Neue Bold Condensed"/>
                    <a:sym typeface="Helvetica Neue Bold Condensed"/>
                  </a:defRPr>
                </a:lvl1pPr>
              </a:lstStyle>
              <a:p>
                <a:r>
                  <a:rPr lang="en-US" b="1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probe</a:t>
                </a:r>
                <a:r>
                  <a:rPr b="1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 Display</a:t>
                </a:r>
              </a:p>
            </p:txBody>
          </p:sp>
        </p:grpSp>
        <p:sp>
          <p:nvSpPr>
            <p:cNvPr id="117" name="Group">
              <a:extLst>
                <a:ext uri="{FF2B5EF4-FFF2-40B4-BE49-F238E27FC236}">
                  <a16:creationId xmlns:a16="http://schemas.microsoft.com/office/drawing/2014/main" id="{E8AE1851-6906-F346-A149-59ABD69A875E}"/>
                </a:ext>
              </a:extLst>
            </p:cNvPr>
            <p:cNvSpPr/>
            <p:nvPr/>
          </p:nvSpPr>
          <p:spPr>
            <a:xfrm>
              <a:off x="9798276" y="3792625"/>
              <a:ext cx="1599667" cy="1599669"/>
            </a:xfrm>
            <a:prstGeom prst="rect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18" name="Group">
              <a:extLst>
                <a:ext uri="{FF2B5EF4-FFF2-40B4-BE49-F238E27FC236}">
                  <a16:creationId xmlns:a16="http://schemas.microsoft.com/office/drawing/2014/main" id="{2719FA95-EF1F-E44B-A91E-CF23E4CD2AB6}"/>
                </a:ext>
              </a:extLst>
            </p:cNvPr>
            <p:cNvGrpSpPr/>
            <p:nvPr/>
          </p:nvGrpSpPr>
          <p:grpSpPr>
            <a:xfrm>
              <a:off x="8058760" y="3792625"/>
              <a:ext cx="1599667" cy="1599669"/>
              <a:chOff x="0" y="0"/>
              <a:chExt cx="1617842" cy="1617842"/>
            </a:xfrm>
          </p:grpSpPr>
          <p:sp>
            <p:nvSpPr>
              <p:cNvPr id="221" name="Group">
                <a:extLst>
                  <a:ext uri="{FF2B5EF4-FFF2-40B4-BE49-F238E27FC236}">
                    <a16:creationId xmlns:a16="http://schemas.microsoft.com/office/drawing/2014/main" id="{B54947CB-E380-1F40-969E-6A6757EED3AB}"/>
                  </a:ext>
                </a:extLst>
              </p:cNvPr>
              <p:cNvSpPr/>
              <p:nvPr/>
            </p:nvSpPr>
            <p:spPr>
              <a:xfrm>
                <a:off x="0" y="0"/>
                <a:ext cx="1617842" cy="1617842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222" name="Group">
                <a:extLst>
                  <a:ext uri="{FF2B5EF4-FFF2-40B4-BE49-F238E27FC236}">
                    <a16:creationId xmlns:a16="http://schemas.microsoft.com/office/drawing/2014/main" id="{B1AB3BB4-60CE-7D41-84B5-20EB028E0992}"/>
                  </a:ext>
                </a:extLst>
              </p:cNvPr>
              <p:cNvGrpSpPr/>
              <p:nvPr/>
            </p:nvGrpSpPr>
            <p:grpSpPr>
              <a:xfrm>
                <a:off x="411524" y="380601"/>
                <a:ext cx="794794" cy="883312"/>
                <a:chOff x="-211694" y="0"/>
                <a:chExt cx="794793" cy="883310"/>
              </a:xfrm>
            </p:grpSpPr>
            <p:sp>
              <p:nvSpPr>
                <p:cNvPr id="223" name="Circle">
                  <a:extLst>
                    <a:ext uri="{FF2B5EF4-FFF2-40B4-BE49-F238E27FC236}">
                      <a16:creationId xmlns:a16="http://schemas.microsoft.com/office/drawing/2014/main" id="{63F87CBA-BFFA-3C41-9627-ADB915350E5D}"/>
                    </a:ext>
                  </a:extLst>
                </p:cNvPr>
                <p:cNvSpPr/>
                <p:nvPr/>
              </p:nvSpPr>
              <p:spPr>
                <a:xfrm>
                  <a:off x="23618" y="0"/>
                  <a:ext cx="159712" cy="159712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4" name="Circle">
                  <a:extLst>
                    <a:ext uri="{FF2B5EF4-FFF2-40B4-BE49-F238E27FC236}">
                      <a16:creationId xmlns:a16="http://schemas.microsoft.com/office/drawing/2014/main" id="{DAF5951F-54D4-544A-ABFC-0EB267715FB2}"/>
                    </a:ext>
                  </a:extLst>
                </p:cNvPr>
                <p:cNvSpPr/>
                <p:nvPr/>
              </p:nvSpPr>
              <p:spPr>
                <a:xfrm>
                  <a:off x="0" y="245046"/>
                  <a:ext cx="151839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5" name="Circle">
                  <a:extLst>
                    <a:ext uri="{FF2B5EF4-FFF2-40B4-BE49-F238E27FC236}">
                      <a16:creationId xmlns:a16="http://schemas.microsoft.com/office/drawing/2014/main" id="{C315FAAF-221C-5C42-9591-008FDF89D7C6}"/>
                    </a:ext>
                  </a:extLst>
                </p:cNvPr>
                <p:cNvSpPr/>
                <p:nvPr/>
              </p:nvSpPr>
              <p:spPr>
                <a:xfrm>
                  <a:off x="439133" y="0"/>
                  <a:ext cx="143967" cy="143966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6" name="Circle">
                  <a:extLst>
                    <a:ext uri="{FF2B5EF4-FFF2-40B4-BE49-F238E27FC236}">
                      <a16:creationId xmlns:a16="http://schemas.microsoft.com/office/drawing/2014/main" id="{E4660092-F97F-274C-A979-CB3E70794C14}"/>
                    </a:ext>
                  </a:extLst>
                </p:cNvPr>
                <p:cNvSpPr/>
                <p:nvPr/>
              </p:nvSpPr>
              <p:spPr>
                <a:xfrm>
                  <a:off x="431260" y="497966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7" name="Circle">
                  <a:extLst>
                    <a:ext uri="{FF2B5EF4-FFF2-40B4-BE49-F238E27FC236}">
                      <a16:creationId xmlns:a16="http://schemas.microsoft.com/office/drawing/2014/main" id="{EB76AF2A-8259-954B-AA07-791FAAAEE0F2}"/>
                    </a:ext>
                  </a:extLst>
                </p:cNvPr>
                <p:cNvSpPr/>
                <p:nvPr/>
              </p:nvSpPr>
              <p:spPr>
                <a:xfrm>
                  <a:off x="452570" y="755090"/>
                  <a:ext cx="128221" cy="128221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8" name="Circle">
                  <a:extLst>
                    <a:ext uri="{FF2B5EF4-FFF2-40B4-BE49-F238E27FC236}">
                      <a16:creationId xmlns:a16="http://schemas.microsoft.com/office/drawing/2014/main" id="{3A8F04CF-C551-FD41-8570-0F97ECF60733}"/>
                    </a:ext>
                  </a:extLst>
                </p:cNvPr>
                <p:cNvSpPr/>
                <p:nvPr/>
              </p:nvSpPr>
              <p:spPr>
                <a:xfrm>
                  <a:off x="-188076" y="0"/>
                  <a:ext cx="159712" cy="159712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29" name="Circle">
                  <a:extLst>
                    <a:ext uri="{FF2B5EF4-FFF2-40B4-BE49-F238E27FC236}">
                      <a16:creationId xmlns:a16="http://schemas.microsoft.com/office/drawing/2014/main" id="{89225D4D-6F62-D948-8AD2-FAA1209B75C8}"/>
                    </a:ext>
                  </a:extLst>
                </p:cNvPr>
                <p:cNvSpPr/>
                <p:nvPr/>
              </p:nvSpPr>
              <p:spPr>
                <a:xfrm>
                  <a:off x="-211695" y="245046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0" name="Circle">
                  <a:extLst>
                    <a:ext uri="{FF2B5EF4-FFF2-40B4-BE49-F238E27FC236}">
                      <a16:creationId xmlns:a16="http://schemas.microsoft.com/office/drawing/2014/main" id="{FEDAD3BB-ECB6-4E4E-84D0-0D1ABDA6F8D5}"/>
                    </a:ext>
                  </a:extLst>
                </p:cNvPr>
                <p:cNvSpPr/>
                <p:nvPr/>
              </p:nvSpPr>
              <p:spPr>
                <a:xfrm>
                  <a:off x="219566" y="7872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1" name="Circle">
                  <a:extLst>
                    <a:ext uri="{FF2B5EF4-FFF2-40B4-BE49-F238E27FC236}">
                      <a16:creationId xmlns:a16="http://schemas.microsoft.com/office/drawing/2014/main" id="{75CC7319-2706-3344-8CB4-C29DFC17A816}"/>
                    </a:ext>
                  </a:extLst>
                </p:cNvPr>
                <p:cNvSpPr/>
                <p:nvPr/>
              </p:nvSpPr>
              <p:spPr>
                <a:xfrm>
                  <a:off x="219566" y="245047"/>
                  <a:ext cx="151840" cy="151839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2" name="Circle">
                  <a:extLst>
                    <a:ext uri="{FF2B5EF4-FFF2-40B4-BE49-F238E27FC236}">
                      <a16:creationId xmlns:a16="http://schemas.microsoft.com/office/drawing/2014/main" id="{E46AEA3E-45A4-5545-9AED-156DD6AD1897}"/>
                    </a:ext>
                  </a:extLst>
                </p:cNvPr>
                <p:cNvSpPr/>
                <p:nvPr/>
              </p:nvSpPr>
              <p:spPr>
                <a:xfrm>
                  <a:off x="219566" y="245047"/>
                  <a:ext cx="151840" cy="151839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3" name="Circle">
                  <a:extLst>
                    <a:ext uri="{FF2B5EF4-FFF2-40B4-BE49-F238E27FC236}">
                      <a16:creationId xmlns:a16="http://schemas.microsoft.com/office/drawing/2014/main" id="{AC450420-5D3E-BE42-9B25-415C50906801}"/>
                    </a:ext>
                  </a:extLst>
                </p:cNvPr>
                <p:cNvSpPr/>
                <p:nvPr/>
              </p:nvSpPr>
              <p:spPr>
                <a:xfrm>
                  <a:off x="431260" y="245046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4" name="Circle">
                  <a:extLst>
                    <a:ext uri="{FF2B5EF4-FFF2-40B4-BE49-F238E27FC236}">
                      <a16:creationId xmlns:a16="http://schemas.microsoft.com/office/drawing/2014/main" id="{A7CE2321-96BB-8848-8134-CA02A405778F}"/>
                    </a:ext>
                  </a:extLst>
                </p:cNvPr>
                <p:cNvSpPr/>
                <p:nvPr/>
              </p:nvSpPr>
              <p:spPr>
                <a:xfrm>
                  <a:off x="431260" y="245046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5" name="Circle">
                  <a:extLst>
                    <a:ext uri="{FF2B5EF4-FFF2-40B4-BE49-F238E27FC236}">
                      <a16:creationId xmlns:a16="http://schemas.microsoft.com/office/drawing/2014/main" id="{7990760B-1754-FB43-8083-6CC900043D98}"/>
                    </a:ext>
                  </a:extLst>
                </p:cNvPr>
                <p:cNvSpPr/>
                <p:nvPr/>
              </p:nvSpPr>
              <p:spPr>
                <a:xfrm>
                  <a:off x="203821" y="470411"/>
                  <a:ext cx="151839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6" name="Circle">
                  <a:extLst>
                    <a:ext uri="{FF2B5EF4-FFF2-40B4-BE49-F238E27FC236}">
                      <a16:creationId xmlns:a16="http://schemas.microsoft.com/office/drawing/2014/main" id="{30714543-6F10-6E4A-9B0F-9DCD95555574}"/>
                    </a:ext>
                  </a:extLst>
                </p:cNvPr>
                <p:cNvSpPr/>
                <p:nvPr/>
              </p:nvSpPr>
              <p:spPr>
                <a:xfrm>
                  <a:off x="-18054" y="466475"/>
                  <a:ext cx="151839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7" name="Circle">
                  <a:extLst>
                    <a:ext uri="{FF2B5EF4-FFF2-40B4-BE49-F238E27FC236}">
                      <a16:creationId xmlns:a16="http://schemas.microsoft.com/office/drawing/2014/main" id="{134A618D-4CA4-8F44-88FA-7E42F2FCAF49}"/>
                    </a:ext>
                  </a:extLst>
                </p:cNvPr>
                <p:cNvSpPr/>
                <p:nvPr/>
              </p:nvSpPr>
              <p:spPr>
                <a:xfrm>
                  <a:off x="0" y="676094"/>
                  <a:ext cx="151839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8" name="Circle">
                  <a:extLst>
                    <a:ext uri="{FF2B5EF4-FFF2-40B4-BE49-F238E27FC236}">
                      <a16:creationId xmlns:a16="http://schemas.microsoft.com/office/drawing/2014/main" id="{AA99AF48-4700-4A42-8FAA-F3FAFDBBAB1B}"/>
                    </a:ext>
                  </a:extLst>
                </p:cNvPr>
                <p:cNvSpPr/>
                <p:nvPr/>
              </p:nvSpPr>
              <p:spPr>
                <a:xfrm>
                  <a:off x="-211695" y="470411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39" name="Circle">
                  <a:extLst>
                    <a:ext uri="{FF2B5EF4-FFF2-40B4-BE49-F238E27FC236}">
                      <a16:creationId xmlns:a16="http://schemas.microsoft.com/office/drawing/2014/main" id="{6B853517-37B0-F940-8372-30689CBF32CC}"/>
                    </a:ext>
                  </a:extLst>
                </p:cNvPr>
                <p:cNvSpPr/>
                <p:nvPr/>
              </p:nvSpPr>
              <p:spPr>
                <a:xfrm>
                  <a:off x="-211695" y="716406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40" name="Circle">
                  <a:extLst>
                    <a:ext uri="{FF2B5EF4-FFF2-40B4-BE49-F238E27FC236}">
                      <a16:creationId xmlns:a16="http://schemas.microsoft.com/office/drawing/2014/main" id="{46396789-579B-F147-8CAF-97436889B8E6}"/>
                    </a:ext>
                  </a:extLst>
                </p:cNvPr>
                <p:cNvSpPr/>
                <p:nvPr/>
              </p:nvSpPr>
              <p:spPr>
                <a:xfrm>
                  <a:off x="203821" y="687904"/>
                  <a:ext cx="151839" cy="151839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sp>
          <p:nvSpPr>
            <p:cNvPr id="119" name="Stimulus Display">
              <a:extLst>
                <a:ext uri="{FF2B5EF4-FFF2-40B4-BE49-F238E27FC236}">
                  <a16:creationId xmlns:a16="http://schemas.microsoft.com/office/drawing/2014/main" id="{A1186A7C-C3D3-E143-AB61-4D6D5295C6A3}"/>
                </a:ext>
              </a:extLst>
            </p:cNvPr>
            <p:cNvSpPr txBox="1"/>
            <p:nvPr/>
          </p:nvSpPr>
          <p:spPr>
            <a:xfrm>
              <a:off x="7982575" y="3338635"/>
              <a:ext cx="1836000" cy="629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 b="0" cap="all">
                  <a:solidFill>
                    <a:srgbClr val="5E5E5E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lang="en-US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standard</a:t>
              </a:r>
              <a:r>
                <a:rPr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Display</a:t>
              </a:r>
            </a:p>
          </p:txBody>
        </p:sp>
        <p:sp>
          <p:nvSpPr>
            <p:cNvPr id="120" name="Test Display">
              <a:extLst>
                <a:ext uri="{FF2B5EF4-FFF2-40B4-BE49-F238E27FC236}">
                  <a16:creationId xmlns:a16="http://schemas.microsoft.com/office/drawing/2014/main" id="{A0A413B6-64A3-E74C-A2B6-DDBF51FB2157}"/>
                </a:ext>
              </a:extLst>
            </p:cNvPr>
            <p:cNvSpPr txBox="1"/>
            <p:nvPr/>
          </p:nvSpPr>
          <p:spPr>
            <a:xfrm>
              <a:off x="9689272" y="3338635"/>
              <a:ext cx="1779776" cy="629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 b="0" cap="all">
                  <a:solidFill>
                    <a:srgbClr val="5E5E5E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lang="en-US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probe</a:t>
              </a:r>
              <a:r>
                <a:rPr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Display</a:t>
              </a:r>
            </a:p>
          </p:txBody>
        </p:sp>
        <p:sp>
          <p:nvSpPr>
            <p:cNvPr id="121" name="Congruent Variance">
              <a:extLst>
                <a:ext uri="{FF2B5EF4-FFF2-40B4-BE49-F238E27FC236}">
                  <a16:creationId xmlns:a16="http://schemas.microsoft.com/office/drawing/2014/main" id="{20339537-CF58-3D4F-BDD6-E9B44E711BC1}"/>
                </a:ext>
              </a:extLst>
            </p:cNvPr>
            <p:cNvSpPr txBox="1"/>
            <p:nvPr/>
          </p:nvSpPr>
          <p:spPr>
            <a:xfrm>
              <a:off x="3921320" y="2414876"/>
              <a:ext cx="3139329" cy="730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/>
              </a:lvl1pPr>
            </a:lstStyle>
            <a:p>
              <a:r>
                <a:rPr dirty="0">
                  <a:latin typeface="Roboto" panose="02000000000000000000" pitchFamily="2" charset="0"/>
                  <a:ea typeface="Roboto" panose="02000000000000000000" pitchFamily="2" charset="0"/>
                </a:rPr>
                <a:t>Congruent Variance</a:t>
              </a:r>
            </a:p>
          </p:txBody>
        </p:sp>
        <p:sp>
          <p:nvSpPr>
            <p:cNvPr id="122" name="Incongruent Variance">
              <a:extLst>
                <a:ext uri="{FF2B5EF4-FFF2-40B4-BE49-F238E27FC236}">
                  <a16:creationId xmlns:a16="http://schemas.microsoft.com/office/drawing/2014/main" id="{1F3FA310-9001-7E47-83F8-63A9732DD591}"/>
                </a:ext>
              </a:extLst>
            </p:cNvPr>
            <p:cNvSpPr txBox="1"/>
            <p:nvPr/>
          </p:nvSpPr>
          <p:spPr>
            <a:xfrm>
              <a:off x="8150920" y="2414876"/>
              <a:ext cx="3139329" cy="730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/>
              </a:lvl1pPr>
            </a:lstStyle>
            <a:p>
              <a:r>
                <a:rPr>
                  <a:latin typeface="Roboto" panose="02000000000000000000" pitchFamily="2" charset="0"/>
                  <a:ea typeface="Roboto" panose="02000000000000000000" pitchFamily="2" charset="0"/>
                </a:rPr>
                <a:t>Incongruent Variance</a:t>
              </a:r>
            </a:p>
          </p:txBody>
        </p:sp>
        <p:sp>
          <p:nvSpPr>
            <p:cNvPr id="123" name="Low Variance…">
              <a:extLst>
                <a:ext uri="{FF2B5EF4-FFF2-40B4-BE49-F238E27FC236}">
                  <a16:creationId xmlns:a16="http://schemas.microsoft.com/office/drawing/2014/main" id="{011FA634-D2E8-2B48-978C-6C5804E92482}"/>
                </a:ext>
              </a:extLst>
            </p:cNvPr>
            <p:cNvSpPr txBox="1"/>
            <p:nvPr/>
          </p:nvSpPr>
          <p:spPr>
            <a:xfrm>
              <a:off x="1180631" y="4100519"/>
              <a:ext cx="2562527" cy="730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 b="0"/>
              </a:pPr>
              <a:r>
                <a:rPr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Low Variance</a:t>
              </a:r>
            </a:p>
            <a:p>
              <a:pPr>
                <a:defRPr sz="1800" b="0"/>
              </a:pPr>
              <a:r>
                <a:rPr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Standard Display</a:t>
              </a:r>
            </a:p>
          </p:txBody>
        </p:sp>
        <p:sp>
          <p:nvSpPr>
            <p:cNvPr id="124" name="High Variance…">
              <a:extLst>
                <a:ext uri="{FF2B5EF4-FFF2-40B4-BE49-F238E27FC236}">
                  <a16:creationId xmlns:a16="http://schemas.microsoft.com/office/drawing/2014/main" id="{48EC60F3-0817-4F41-A895-44F3040CD1B2}"/>
                </a:ext>
              </a:extLst>
            </p:cNvPr>
            <p:cNvSpPr txBox="1"/>
            <p:nvPr/>
          </p:nvSpPr>
          <p:spPr>
            <a:xfrm>
              <a:off x="1180631" y="6348856"/>
              <a:ext cx="2562527" cy="7308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 b="0"/>
              </a:pPr>
              <a:r>
                <a:rPr b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High Variance</a:t>
              </a:r>
            </a:p>
            <a:p>
              <a:pPr>
                <a:defRPr sz="1800" b="0"/>
              </a:pPr>
              <a:r>
                <a:rPr b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Standard Display</a:t>
              </a:r>
            </a:p>
          </p:txBody>
        </p:sp>
        <p:sp>
          <p:nvSpPr>
            <p:cNvPr id="125" name="Group">
              <a:extLst>
                <a:ext uri="{FF2B5EF4-FFF2-40B4-BE49-F238E27FC236}">
                  <a16:creationId xmlns:a16="http://schemas.microsoft.com/office/drawing/2014/main" id="{93753B88-47FA-CE40-9DDF-8F3A35604E68}"/>
                </a:ext>
              </a:extLst>
            </p:cNvPr>
            <p:cNvSpPr/>
            <p:nvPr/>
          </p:nvSpPr>
          <p:spPr>
            <a:xfrm>
              <a:off x="3838033" y="6040962"/>
              <a:ext cx="1599667" cy="1599669"/>
            </a:xfrm>
            <a:prstGeom prst="rect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26" name="Group">
              <a:extLst>
                <a:ext uri="{FF2B5EF4-FFF2-40B4-BE49-F238E27FC236}">
                  <a16:creationId xmlns:a16="http://schemas.microsoft.com/office/drawing/2014/main" id="{A2CB2BA0-2475-C84D-8DE0-BBAF79DAEB99}"/>
                </a:ext>
              </a:extLst>
            </p:cNvPr>
            <p:cNvGrpSpPr/>
            <p:nvPr/>
          </p:nvGrpSpPr>
          <p:grpSpPr>
            <a:xfrm>
              <a:off x="4244933" y="6408451"/>
              <a:ext cx="813265" cy="850168"/>
              <a:chOff x="-211695" y="-8937"/>
              <a:chExt cx="822504" cy="859825"/>
            </a:xfrm>
          </p:grpSpPr>
          <p:sp>
            <p:nvSpPr>
              <p:cNvPr id="205" name="Circle">
                <a:extLst>
                  <a:ext uri="{FF2B5EF4-FFF2-40B4-BE49-F238E27FC236}">
                    <a16:creationId xmlns:a16="http://schemas.microsoft.com/office/drawing/2014/main" id="{B1182695-2D3F-CE44-9A5A-59298CB0F3FF}"/>
                  </a:ext>
                </a:extLst>
              </p:cNvPr>
              <p:cNvSpPr/>
              <p:nvPr/>
            </p:nvSpPr>
            <p:spPr>
              <a:xfrm>
                <a:off x="-22561" y="33354"/>
                <a:ext cx="142052" cy="14205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6" name="Circle">
                <a:extLst>
                  <a:ext uri="{FF2B5EF4-FFF2-40B4-BE49-F238E27FC236}">
                    <a16:creationId xmlns:a16="http://schemas.microsoft.com/office/drawing/2014/main" id="{80A9DF17-7EA2-6448-BDAB-B08360EBEEA5}"/>
                  </a:ext>
                </a:extLst>
              </p:cNvPr>
              <p:cNvSpPr/>
              <p:nvPr/>
            </p:nvSpPr>
            <p:spPr>
              <a:xfrm>
                <a:off x="36194" y="281241"/>
                <a:ext cx="123300" cy="12330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7" name="Circle">
                <a:extLst>
                  <a:ext uri="{FF2B5EF4-FFF2-40B4-BE49-F238E27FC236}">
                    <a16:creationId xmlns:a16="http://schemas.microsoft.com/office/drawing/2014/main" id="{ACACE0DE-FB87-8E42-BD2D-A5826B3D0344}"/>
                  </a:ext>
                </a:extLst>
              </p:cNvPr>
              <p:cNvSpPr/>
              <p:nvPr/>
            </p:nvSpPr>
            <p:spPr>
              <a:xfrm>
                <a:off x="7872" y="490093"/>
                <a:ext cx="141114" cy="141115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8" name="Circle">
                <a:extLst>
                  <a:ext uri="{FF2B5EF4-FFF2-40B4-BE49-F238E27FC236}">
                    <a16:creationId xmlns:a16="http://schemas.microsoft.com/office/drawing/2014/main" id="{83F00735-4F2F-354A-BF6A-AD4EF26C3882}"/>
                  </a:ext>
                </a:extLst>
              </p:cNvPr>
              <p:cNvSpPr/>
              <p:nvPr/>
            </p:nvSpPr>
            <p:spPr>
              <a:xfrm>
                <a:off x="62455" y="739231"/>
                <a:ext cx="78566" cy="78566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9" name="Circle">
                <a:extLst>
                  <a:ext uri="{FF2B5EF4-FFF2-40B4-BE49-F238E27FC236}">
                    <a16:creationId xmlns:a16="http://schemas.microsoft.com/office/drawing/2014/main" id="{77F60916-A273-4949-95BE-F386F7F67A01}"/>
                  </a:ext>
                </a:extLst>
              </p:cNvPr>
              <p:cNvSpPr/>
              <p:nvPr/>
            </p:nvSpPr>
            <p:spPr>
              <a:xfrm>
                <a:off x="211156" y="-8937"/>
                <a:ext cx="189142" cy="18914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0" name="Circle">
                <a:extLst>
                  <a:ext uri="{FF2B5EF4-FFF2-40B4-BE49-F238E27FC236}">
                    <a16:creationId xmlns:a16="http://schemas.microsoft.com/office/drawing/2014/main" id="{05E7E4D8-E266-8E44-8487-3DE7FB514584}"/>
                  </a:ext>
                </a:extLst>
              </p:cNvPr>
              <p:cNvSpPr/>
              <p:nvPr/>
            </p:nvSpPr>
            <p:spPr>
              <a:xfrm>
                <a:off x="219566" y="245046"/>
                <a:ext cx="151840" cy="15184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1" name="Circle">
                <a:extLst>
                  <a:ext uri="{FF2B5EF4-FFF2-40B4-BE49-F238E27FC236}">
                    <a16:creationId xmlns:a16="http://schemas.microsoft.com/office/drawing/2014/main" id="{DBF977AB-8C75-CD40-B3C3-19CCB8E83AEF}"/>
                  </a:ext>
                </a:extLst>
              </p:cNvPr>
              <p:cNvSpPr/>
              <p:nvPr/>
            </p:nvSpPr>
            <p:spPr>
              <a:xfrm>
                <a:off x="238620" y="493401"/>
                <a:ext cx="114837" cy="114838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2" name="Circle">
                <a:extLst>
                  <a:ext uri="{FF2B5EF4-FFF2-40B4-BE49-F238E27FC236}">
                    <a16:creationId xmlns:a16="http://schemas.microsoft.com/office/drawing/2014/main" id="{F8D9BAB0-B358-3348-8DB7-30F8F2644880}"/>
                  </a:ext>
                </a:extLst>
              </p:cNvPr>
              <p:cNvSpPr/>
              <p:nvPr/>
            </p:nvSpPr>
            <p:spPr>
              <a:xfrm>
                <a:off x="236801" y="692283"/>
                <a:ext cx="147124" cy="14712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3" name="Circle">
                <a:extLst>
                  <a:ext uri="{FF2B5EF4-FFF2-40B4-BE49-F238E27FC236}">
                    <a16:creationId xmlns:a16="http://schemas.microsoft.com/office/drawing/2014/main" id="{C528D674-0708-9C4F-B6CB-9FCCFFF6972A}"/>
                  </a:ext>
                </a:extLst>
              </p:cNvPr>
              <p:cNvSpPr/>
              <p:nvPr/>
            </p:nvSpPr>
            <p:spPr>
              <a:xfrm>
                <a:off x="466842" y="42884"/>
                <a:ext cx="143967" cy="143966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4" name="Circle">
                <a:extLst>
                  <a:ext uri="{FF2B5EF4-FFF2-40B4-BE49-F238E27FC236}">
                    <a16:creationId xmlns:a16="http://schemas.microsoft.com/office/drawing/2014/main" id="{58BA2540-55F7-9346-84A0-FD2A1F4B2540}"/>
                  </a:ext>
                </a:extLst>
              </p:cNvPr>
              <p:cNvSpPr/>
              <p:nvPr/>
            </p:nvSpPr>
            <p:spPr>
              <a:xfrm>
                <a:off x="498524" y="282091"/>
                <a:ext cx="58131" cy="58131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5" name="Circle">
                <a:extLst>
                  <a:ext uri="{FF2B5EF4-FFF2-40B4-BE49-F238E27FC236}">
                    <a16:creationId xmlns:a16="http://schemas.microsoft.com/office/drawing/2014/main" id="{0937EA02-6367-C041-ADF0-E55122D88F42}"/>
                  </a:ext>
                </a:extLst>
              </p:cNvPr>
              <p:cNvSpPr/>
              <p:nvPr/>
            </p:nvSpPr>
            <p:spPr>
              <a:xfrm>
                <a:off x="421851" y="433975"/>
                <a:ext cx="152093" cy="152092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6" name="Circle">
                <a:extLst>
                  <a:ext uri="{FF2B5EF4-FFF2-40B4-BE49-F238E27FC236}">
                    <a16:creationId xmlns:a16="http://schemas.microsoft.com/office/drawing/2014/main" id="{5952C8AA-EAC7-DD46-8016-3353CB051652}"/>
                  </a:ext>
                </a:extLst>
              </p:cNvPr>
              <p:cNvSpPr/>
              <p:nvPr/>
            </p:nvSpPr>
            <p:spPr>
              <a:xfrm>
                <a:off x="452987" y="687904"/>
                <a:ext cx="128221" cy="128221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7" name="Circle">
                <a:extLst>
                  <a:ext uri="{FF2B5EF4-FFF2-40B4-BE49-F238E27FC236}">
                    <a16:creationId xmlns:a16="http://schemas.microsoft.com/office/drawing/2014/main" id="{AC834412-3637-3D46-89AD-BC79E02453E3}"/>
                  </a:ext>
                </a:extLst>
              </p:cNvPr>
              <p:cNvSpPr/>
              <p:nvPr/>
            </p:nvSpPr>
            <p:spPr>
              <a:xfrm>
                <a:off x="-197312" y="-75"/>
                <a:ext cx="103737" cy="103737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8" name="Circle">
                <a:extLst>
                  <a:ext uri="{FF2B5EF4-FFF2-40B4-BE49-F238E27FC236}">
                    <a16:creationId xmlns:a16="http://schemas.microsoft.com/office/drawing/2014/main" id="{55FCE57C-D956-C247-92D6-885B1702D1EE}"/>
                  </a:ext>
                </a:extLst>
              </p:cNvPr>
              <p:cNvSpPr/>
              <p:nvPr/>
            </p:nvSpPr>
            <p:spPr>
              <a:xfrm>
                <a:off x="-211695" y="245046"/>
                <a:ext cx="151840" cy="15184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9" name="Circle">
                <a:extLst>
                  <a:ext uri="{FF2B5EF4-FFF2-40B4-BE49-F238E27FC236}">
                    <a16:creationId xmlns:a16="http://schemas.microsoft.com/office/drawing/2014/main" id="{EDA65CF5-3796-EB41-90F5-6969040E5AF8}"/>
                  </a:ext>
                </a:extLst>
              </p:cNvPr>
              <p:cNvSpPr/>
              <p:nvPr/>
            </p:nvSpPr>
            <p:spPr>
              <a:xfrm>
                <a:off x="-203822" y="490093"/>
                <a:ext cx="91352" cy="91352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20" name="Circle">
                <a:extLst>
                  <a:ext uri="{FF2B5EF4-FFF2-40B4-BE49-F238E27FC236}">
                    <a16:creationId xmlns:a16="http://schemas.microsoft.com/office/drawing/2014/main" id="{5145585A-70B6-344B-B538-7C3FEF9035E5}"/>
                  </a:ext>
                </a:extLst>
              </p:cNvPr>
              <p:cNvSpPr/>
              <p:nvPr/>
            </p:nvSpPr>
            <p:spPr>
              <a:xfrm>
                <a:off x="-199221" y="684631"/>
                <a:ext cx="166257" cy="166257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27" name="Group">
              <a:extLst>
                <a:ext uri="{FF2B5EF4-FFF2-40B4-BE49-F238E27FC236}">
                  <a16:creationId xmlns:a16="http://schemas.microsoft.com/office/drawing/2014/main" id="{EC4429AE-43D9-EF4D-9184-BD04A008B58B}"/>
                </a:ext>
              </a:extLst>
            </p:cNvPr>
            <p:cNvSpPr/>
            <p:nvPr/>
          </p:nvSpPr>
          <p:spPr>
            <a:xfrm>
              <a:off x="5565686" y="6040962"/>
              <a:ext cx="1599667" cy="1599669"/>
            </a:xfrm>
            <a:prstGeom prst="rect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8" name="Stimulus Display">
              <a:extLst>
                <a:ext uri="{FF2B5EF4-FFF2-40B4-BE49-F238E27FC236}">
                  <a16:creationId xmlns:a16="http://schemas.microsoft.com/office/drawing/2014/main" id="{6CF03109-7FD1-3941-B3BD-753A6054E318}"/>
                </a:ext>
              </a:extLst>
            </p:cNvPr>
            <p:cNvSpPr txBox="1"/>
            <p:nvPr/>
          </p:nvSpPr>
          <p:spPr>
            <a:xfrm>
              <a:off x="3737490" y="5586972"/>
              <a:ext cx="1836000" cy="629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 b="0" cap="all">
                  <a:solidFill>
                    <a:srgbClr val="5E5E5E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lang="en-US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standard</a:t>
              </a:r>
              <a:r>
                <a:rPr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Display</a:t>
              </a:r>
            </a:p>
          </p:txBody>
        </p:sp>
        <p:sp>
          <p:nvSpPr>
            <p:cNvPr id="129" name="Test Display">
              <a:extLst>
                <a:ext uri="{FF2B5EF4-FFF2-40B4-BE49-F238E27FC236}">
                  <a16:creationId xmlns:a16="http://schemas.microsoft.com/office/drawing/2014/main" id="{7A18978F-E40A-F14C-8B13-9B7ACEBDB876}"/>
                </a:ext>
              </a:extLst>
            </p:cNvPr>
            <p:cNvSpPr txBox="1"/>
            <p:nvPr/>
          </p:nvSpPr>
          <p:spPr>
            <a:xfrm>
              <a:off x="5507706" y="5586972"/>
              <a:ext cx="1779776" cy="629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 b="0" cap="all">
                  <a:solidFill>
                    <a:srgbClr val="5E5E5E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lang="en-US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probe</a:t>
              </a:r>
              <a:r>
                <a:rPr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Display</a:t>
              </a:r>
            </a:p>
          </p:txBody>
        </p:sp>
        <p:sp>
          <p:nvSpPr>
            <p:cNvPr id="130" name="Group">
              <a:extLst>
                <a:ext uri="{FF2B5EF4-FFF2-40B4-BE49-F238E27FC236}">
                  <a16:creationId xmlns:a16="http://schemas.microsoft.com/office/drawing/2014/main" id="{3A3066A9-74BB-C04B-86E4-F61EADB49043}"/>
                </a:ext>
              </a:extLst>
            </p:cNvPr>
            <p:cNvSpPr/>
            <p:nvPr/>
          </p:nvSpPr>
          <p:spPr>
            <a:xfrm>
              <a:off x="8048908" y="6040962"/>
              <a:ext cx="1599667" cy="1599669"/>
            </a:xfrm>
            <a:prstGeom prst="rect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31" name="Group">
              <a:extLst>
                <a:ext uri="{FF2B5EF4-FFF2-40B4-BE49-F238E27FC236}">
                  <a16:creationId xmlns:a16="http://schemas.microsoft.com/office/drawing/2014/main" id="{4EBD799A-ABFC-9F48-91AB-935C4FF993AE}"/>
                </a:ext>
              </a:extLst>
            </p:cNvPr>
            <p:cNvGrpSpPr/>
            <p:nvPr/>
          </p:nvGrpSpPr>
          <p:grpSpPr>
            <a:xfrm>
              <a:off x="9776562" y="6040962"/>
              <a:ext cx="1599666" cy="1599668"/>
              <a:chOff x="0" y="0"/>
              <a:chExt cx="1617841" cy="1617841"/>
            </a:xfrm>
          </p:grpSpPr>
          <p:sp>
            <p:nvSpPr>
              <p:cNvPr id="185" name="Group">
                <a:extLst>
                  <a:ext uri="{FF2B5EF4-FFF2-40B4-BE49-F238E27FC236}">
                    <a16:creationId xmlns:a16="http://schemas.microsoft.com/office/drawing/2014/main" id="{C4052A57-39BD-4B44-AE75-A120916C846D}"/>
                  </a:ext>
                </a:extLst>
              </p:cNvPr>
              <p:cNvSpPr/>
              <p:nvPr/>
            </p:nvSpPr>
            <p:spPr>
              <a:xfrm>
                <a:off x="0" y="0"/>
                <a:ext cx="1617842" cy="1617842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186" name="Group">
                <a:extLst>
                  <a:ext uri="{FF2B5EF4-FFF2-40B4-BE49-F238E27FC236}">
                    <a16:creationId xmlns:a16="http://schemas.microsoft.com/office/drawing/2014/main" id="{9D586DCF-4488-ED42-B165-2798C1D55AFB}"/>
                  </a:ext>
                </a:extLst>
              </p:cNvPr>
              <p:cNvGrpSpPr/>
              <p:nvPr/>
            </p:nvGrpSpPr>
            <p:grpSpPr>
              <a:xfrm>
                <a:off x="411524" y="380601"/>
                <a:ext cx="794794" cy="883312"/>
                <a:chOff x="-211694" y="0"/>
                <a:chExt cx="794793" cy="883310"/>
              </a:xfrm>
            </p:grpSpPr>
            <p:sp>
              <p:nvSpPr>
                <p:cNvPr id="187" name="Circle">
                  <a:extLst>
                    <a:ext uri="{FF2B5EF4-FFF2-40B4-BE49-F238E27FC236}">
                      <a16:creationId xmlns:a16="http://schemas.microsoft.com/office/drawing/2014/main" id="{62F82905-DD42-0E4E-B5A8-84F6953119EB}"/>
                    </a:ext>
                  </a:extLst>
                </p:cNvPr>
                <p:cNvSpPr/>
                <p:nvPr/>
              </p:nvSpPr>
              <p:spPr>
                <a:xfrm>
                  <a:off x="23618" y="0"/>
                  <a:ext cx="159712" cy="159712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88" name="Circle">
                  <a:extLst>
                    <a:ext uri="{FF2B5EF4-FFF2-40B4-BE49-F238E27FC236}">
                      <a16:creationId xmlns:a16="http://schemas.microsoft.com/office/drawing/2014/main" id="{3A8433D5-8C94-C24D-BB19-8E63D3DB321D}"/>
                    </a:ext>
                  </a:extLst>
                </p:cNvPr>
                <p:cNvSpPr/>
                <p:nvPr/>
              </p:nvSpPr>
              <p:spPr>
                <a:xfrm>
                  <a:off x="0" y="245046"/>
                  <a:ext cx="151839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89" name="Circle">
                  <a:extLst>
                    <a:ext uri="{FF2B5EF4-FFF2-40B4-BE49-F238E27FC236}">
                      <a16:creationId xmlns:a16="http://schemas.microsoft.com/office/drawing/2014/main" id="{4D0B3AFC-FF18-DC44-85C5-DF9C371800FE}"/>
                    </a:ext>
                  </a:extLst>
                </p:cNvPr>
                <p:cNvSpPr/>
                <p:nvPr/>
              </p:nvSpPr>
              <p:spPr>
                <a:xfrm>
                  <a:off x="439133" y="0"/>
                  <a:ext cx="143967" cy="143966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0" name="Circle">
                  <a:extLst>
                    <a:ext uri="{FF2B5EF4-FFF2-40B4-BE49-F238E27FC236}">
                      <a16:creationId xmlns:a16="http://schemas.microsoft.com/office/drawing/2014/main" id="{BFA44BF2-61DA-EC4F-8984-BE389F97FDE8}"/>
                    </a:ext>
                  </a:extLst>
                </p:cNvPr>
                <p:cNvSpPr/>
                <p:nvPr/>
              </p:nvSpPr>
              <p:spPr>
                <a:xfrm>
                  <a:off x="431260" y="497966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1" name="Circle">
                  <a:extLst>
                    <a:ext uri="{FF2B5EF4-FFF2-40B4-BE49-F238E27FC236}">
                      <a16:creationId xmlns:a16="http://schemas.microsoft.com/office/drawing/2014/main" id="{90BB8289-F748-264B-BAB4-E7C77A6124BE}"/>
                    </a:ext>
                  </a:extLst>
                </p:cNvPr>
                <p:cNvSpPr/>
                <p:nvPr/>
              </p:nvSpPr>
              <p:spPr>
                <a:xfrm>
                  <a:off x="452570" y="755090"/>
                  <a:ext cx="128221" cy="128221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2" name="Circle">
                  <a:extLst>
                    <a:ext uri="{FF2B5EF4-FFF2-40B4-BE49-F238E27FC236}">
                      <a16:creationId xmlns:a16="http://schemas.microsoft.com/office/drawing/2014/main" id="{625942A1-B933-AF44-8F13-321C68915E1F}"/>
                    </a:ext>
                  </a:extLst>
                </p:cNvPr>
                <p:cNvSpPr/>
                <p:nvPr/>
              </p:nvSpPr>
              <p:spPr>
                <a:xfrm>
                  <a:off x="-188076" y="0"/>
                  <a:ext cx="159712" cy="159712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3" name="Circle">
                  <a:extLst>
                    <a:ext uri="{FF2B5EF4-FFF2-40B4-BE49-F238E27FC236}">
                      <a16:creationId xmlns:a16="http://schemas.microsoft.com/office/drawing/2014/main" id="{AB59EAEF-A8B0-AD4E-ADD6-9D1D1B453C24}"/>
                    </a:ext>
                  </a:extLst>
                </p:cNvPr>
                <p:cNvSpPr/>
                <p:nvPr/>
              </p:nvSpPr>
              <p:spPr>
                <a:xfrm>
                  <a:off x="-211695" y="245046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4" name="Circle">
                  <a:extLst>
                    <a:ext uri="{FF2B5EF4-FFF2-40B4-BE49-F238E27FC236}">
                      <a16:creationId xmlns:a16="http://schemas.microsoft.com/office/drawing/2014/main" id="{B048B9E9-7926-C04B-ABB8-22A2F74442E1}"/>
                    </a:ext>
                  </a:extLst>
                </p:cNvPr>
                <p:cNvSpPr/>
                <p:nvPr/>
              </p:nvSpPr>
              <p:spPr>
                <a:xfrm>
                  <a:off x="219566" y="7872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5" name="Circle">
                  <a:extLst>
                    <a:ext uri="{FF2B5EF4-FFF2-40B4-BE49-F238E27FC236}">
                      <a16:creationId xmlns:a16="http://schemas.microsoft.com/office/drawing/2014/main" id="{1465B876-02FF-CA48-ACA5-40A5BF38EBFF}"/>
                    </a:ext>
                  </a:extLst>
                </p:cNvPr>
                <p:cNvSpPr/>
                <p:nvPr/>
              </p:nvSpPr>
              <p:spPr>
                <a:xfrm>
                  <a:off x="219566" y="245047"/>
                  <a:ext cx="151840" cy="151839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6" name="Circle">
                  <a:extLst>
                    <a:ext uri="{FF2B5EF4-FFF2-40B4-BE49-F238E27FC236}">
                      <a16:creationId xmlns:a16="http://schemas.microsoft.com/office/drawing/2014/main" id="{1DAF4689-6037-7C4E-B517-595F65093216}"/>
                    </a:ext>
                  </a:extLst>
                </p:cNvPr>
                <p:cNvSpPr/>
                <p:nvPr/>
              </p:nvSpPr>
              <p:spPr>
                <a:xfrm>
                  <a:off x="219566" y="245047"/>
                  <a:ext cx="151840" cy="151839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7" name="Circle">
                  <a:extLst>
                    <a:ext uri="{FF2B5EF4-FFF2-40B4-BE49-F238E27FC236}">
                      <a16:creationId xmlns:a16="http://schemas.microsoft.com/office/drawing/2014/main" id="{994AF80C-4E21-8D4D-831C-818EFD2044F2}"/>
                    </a:ext>
                  </a:extLst>
                </p:cNvPr>
                <p:cNvSpPr/>
                <p:nvPr/>
              </p:nvSpPr>
              <p:spPr>
                <a:xfrm>
                  <a:off x="431260" y="245046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8" name="Circle">
                  <a:extLst>
                    <a:ext uri="{FF2B5EF4-FFF2-40B4-BE49-F238E27FC236}">
                      <a16:creationId xmlns:a16="http://schemas.microsoft.com/office/drawing/2014/main" id="{3C71BA0B-054F-0B41-BCD8-A6CB454775A2}"/>
                    </a:ext>
                  </a:extLst>
                </p:cNvPr>
                <p:cNvSpPr/>
                <p:nvPr/>
              </p:nvSpPr>
              <p:spPr>
                <a:xfrm>
                  <a:off x="431260" y="245046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99" name="Circle">
                  <a:extLst>
                    <a:ext uri="{FF2B5EF4-FFF2-40B4-BE49-F238E27FC236}">
                      <a16:creationId xmlns:a16="http://schemas.microsoft.com/office/drawing/2014/main" id="{612A5D9F-FB53-D646-AF7B-B1F22C87C3D1}"/>
                    </a:ext>
                  </a:extLst>
                </p:cNvPr>
                <p:cNvSpPr/>
                <p:nvPr/>
              </p:nvSpPr>
              <p:spPr>
                <a:xfrm>
                  <a:off x="203821" y="470411"/>
                  <a:ext cx="151839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0" name="Circle">
                  <a:extLst>
                    <a:ext uri="{FF2B5EF4-FFF2-40B4-BE49-F238E27FC236}">
                      <a16:creationId xmlns:a16="http://schemas.microsoft.com/office/drawing/2014/main" id="{54A179EE-9A75-A543-8EC5-1ECA6FC084FF}"/>
                    </a:ext>
                  </a:extLst>
                </p:cNvPr>
                <p:cNvSpPr/>
                <p:nvPr/>
              </p:nvSpPr>
              <p:spPr>
                <a:xfrm>
                  <a:off x="-18054" y="466475"/>
                  <a:ext cx="151839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1" name="Circle">
                  <a:extLst>
                    <a:ext uri="{FF2B5EF4-FFF2-40B4-BE49-F238E27FC236}">
                      <a16:creationId xmlns:a16="http://schemas.microsoft.com/office/drawing/2014/main" id="{606FDAE4-B068-DB4C-8D90-E694E33644A2}"/>
                    </a:ext>
                  </a:extLst>
                </p:cNvPr>
                <p:cNvSpPr/>
                <p:nvPr/>
              </p:nvSpPr>
              <p:spPr>
                <a:xfrm>
                  <a:off x="0" y="676094"/>
                  <a:ext cx="151839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2" name="Circle">
                  <a:extLst>
                    <a:ext uri="{FF2B5EF4-FFF2-40B4-BE49-F238E27FC236}">
                      <a16:creationId xmlns:a16="http://schemas.microsoft.com/office/drawing/2014/main" id="{C39F1AEA-F6D8-D640-A608-D5C4432E5F23}"/>
                    </a:ext>
                  </a:extLst>
                </p:cNvPr>
                <p:cNvSpPr/>
                <p:nvPr/>
              </p:nvSpPr>
              <p:spPr>
                <a:xfrm>
                  <a:off x="-211695" y="470411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3" name="Circle">
                  <a:extLst>
                    <a:ext uri="{FF2B5EF4-FFF2-40B4-BE49-F238E27FC236}">
                      <a16:creationId xmlns:a16="http://schemas.microsoft.com/office/drawing/2014/main" id="{625BCBFE-27DF-4C46-844C-EAD0F123867F}"/>
                    </a:ext>
                  </a:extLst>
                </p:cNvPr>
                <p:cNvSpPr/>
                <p:nvPr/>
              </p:nvSpPr>
              <p:spPr>
                <a:xfrm>
                  <a:off x="-211695" y="716406"/>
                  <a:ext cx="151840" cy="151840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04" name="Circle">
                  <a:extLst>
                    <a:ext uri="{FF2B5EF4-FFF2-40B4-BE49-F238E27FC236}">
                      <a16:creationId xmlns:a16="http://schemas.microsoft.com/office/drawing/2014/main" id="{6E844A7D-39DB-7240-9DAB-7DEFB0BE579E}"/>
                    </a:ext>
                  </a:extLst>
                </p:cNvPr>
                <p:cNvSpPr/>
                <p:nvPr/>
              </p:nvSpPr>
              <p:spPr>
                <a:xfrm>
                  <a:off x="203821" y="687904"/>
                  <a:ext cx="151839" cy="151839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sp>
          <p:nvSpPr>
            <p:cNvPr id="132" name="Stimulus Display">
              <a:extLst>
                <a:ext uri="{FF2B5EF4-FFF2-40B4-BE49-F238E27FC236}">
                  <a16:creationId xmlns:a16="http://schemas.microsoft.com/office/drawing/2014/main" id="{6865C4A1-C4B5-7943-A596-AD4098C5F203}"/>
                </a:ext>
              </a:extLst>
            </p:cNvPr>
            <p:cNvSpPr txBox="1"/>
            <p:nvPr/>
          </p:nvSpPr>
          <p:spPr>
            <a:xfrm>
              <a:off x="7958853" y="5586972"/>
              <a:ext cx="1836000" cy="629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 b="0" cap="all">
                  <a:solidFill>
                    <a:srgbClr val="5E5E5E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lang="en-US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standard</a:t>
              </a:r>
              <a:r>
                <a:rPr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Display</a:t>
              </a:r>
            </a:p>
          </p:txBody>
        </p:sp>
        <p:sp>
          <p:nvSpPr>
            <p:cNvPr id="133" name="Test Display">
              <a:extLst>
                <a:ext uri="{FF2B5EF4-FFF2-40B4-BE49-F238E27FC236}">
                  <a16:creationId xmlns:a16="http://schemas.microsoft.com/office/drawing/2014/main" id="{3E45EA3D-3D59-8C4B-99C0-CDD5269E27C9}"/>
                </a:ext>
              </a:extLst>
            </p:cNvPr>
            <p:cNvSpPr txBox="1"/>
            <p:nvPr/>
          </p:nvSpPr>
          <p:spPr>
            <a:xfrm>
              <a:off x="9680481" y="5586972"/>
              <a:ext cx="1779776" cy="6294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600" b="0" cap="all">
                  <a:solidFill>
                    <a:srgbClr val="5E5E5E"/>
                  </a:solidFill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lang="en-US"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probe</a:t>
              </a:r>
              <a:r>
                <a:rPr b="1" dirty="0">
                  <a:latin typeface="Roboto Condensed" panose="02000000000000000000" pitchFamily="2" charset="0"/>
                  <a:ea typeface="Roboto Condensed" panose="02000000000000000000" pitchFamily="2" charset="0"/>
                </a:rPr>
                <a:t> Display</a:t>
              </a:r>
            </a:p>
          </p:txBody>
        </p:sp>
        <p:grpSp>
          <p:nvGrpSpPr>
            <p:cNvPr id="134" name="Group">
              <a:extLst>
                <a:ext uri="{FF2B5EF4-FFF2-40B4-BE49-F238E27FC236}">
                  <a16:creationId xmlns:a16="http://schemas.microsoft.com/office/drawing/2014/main" id="{292582F3-E0CB-8044-BDA2-BEAE8E62FD6F}"/>
                </a:ext>
              </a:extLst>
            </p:cNvPr>
            <p:cNvGrpSpPr/>
            <p:nvPr/>
          </p:nvGrpSpPr>
          <p:grpSpPr>
            <a:xfrm>
              <a:off x="5953814" y="6406067"/>
              <a:ext cx="813265" cy="850168"/>
              <a:chOff x="-211695" y="-8937"/>
              <a:chExt cx="822504" cy="859825"/>
            </a:xfrm>
          </p:grpSpPr>
          <p:sp>
            <p:nvSpPr>
              <p:cNvPr id="169" name="Circle">
                <a:extLst>
                  <a:ext uri="{FF2B5EF4-FFF2-40B4-BE49-F238E27FC236}">
                    <a16:creationId xmlns:a16="http://schemas.microsoft.com/office/drawing/2014/main" id="{A1534ADF-4D17-1249-AE6E-E96111B4A9B1}"/>
                  </a:ext>
                </a:extLst>
              </p:cNvPr>
              <p:cNvSpPr/>
              <p:nvPr/>
            </p:nvSpPr>
            <p:spPr>
              <a:xfrm>
                <a:off x="-22561" y="33354"/>
                <a:ext cx="142052" cy="14205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0" name="Circle">
                <a:extLst>
                  <a:ext uri="{FF2B5EF4-FFF2-40B4-BE49-F238E27FC236}">
                    <a16:creationId xmlns:a16="http://schemas.microsoft.com/office/drawing/2014/main" id="{63BC4700-4DF9-1440-AE97-169247A86B99}"/>
                  </a:ext>
                </a:extLst>
              </p:cNvPr>
              <p:cNvSpPr/>
              <p:nvPr/>
            </p:nvSpPr>
            <p:spPr>
              <a:xfrm>
                <a:off x="36194" y="281241"/>
                <a:ext cx="123300" cy="12330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1" name="Circle">
                <a:extLst>
                  <a:ext uri="{FF2B5EF4-FFF2-40B4-BE49-F238E27FC236}">
                    <a16:creationId xmlns:a16="http://schemas.microsoft.com/office/drawing/2014/main" id="{F186248B-9204-6849-B5D0-503A424866AA}"/>
                  </a:ext>
                </a:extLst>
              </p:cNvPr>
              <p:cNvSpPr/>
              <p:nvPr/>
            </p:nvSpPr>
            <p:spPr>
              <a:xfrm>
                <a:off x="7872" y="490093"/>
                <a:ext cx="141114" cy="141115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2" name="Circle">
                <a:extLst>
                  <a:ext uri="{FF2B5EF4-FFF2-40B4-BE49-F238E27FC236}">
                    <a16:creationId xmlns:a16="http://schemas.microsoft.com/office/drawing/2014/main" id="{456AFA7E-4351-2F49-8C6E-7D853AA2ADBC}"/>
                  </a:ext>
                </a:extLst>
              </p:cNvPr>
              <p:cNvSpPr/>
              <p:nvPr/>
            </p:nvSpPr>
            <p:spPr>
              <a:xfrm>
                <a:off x="62455" y="739231"/>
                <a:ext cx="78566" cy="78566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3" name="Circle">
                <a:extLst>
                  <a:ext uri="{FF2B5EF4-FFF2-40B4-BE49-F238E27FC236}">
                    <a16:creationId xmlns:a16="http://schemas.microsoft.com/office/drawing/2014/main" id="{83D5773F-64EA-1C4A-B67A-A0556B2B09C2}"/>
                  </a:ext>
                </a:extLst>
              </p:cNvPr>
              <p:cNvSpPr/>
              <p:nvPr/>
            </p:nvSpPr>
            <p:spPr>
              <a:xfrm>
                <a:off x="211156" y="-8937"/>
                <a:ext cx="189142" cy="18914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4" name="Circle">
                <a:extLst>
                  <a:ext uri="{FF2B5EF4-FFF2-40B4-BE49-F238E27FC236}">
                    <a16:creationId xmlns:a16="http://schemas.microsoft.com/office/drawing/2014/main" id="{33F60718-C63D-174B-9BD9-3748298889D3}"/>
                  </a:ext>
                </a:extLst>
              </p:cNvPr>
              <p:cNvSpPr/>
              <p:nvPr/>
            </p:nvSpPr>
            <p:spPr>
              <a:xfrm>
                <a:off x="219566" y="245046"/>
                <a:ext cx="151840" cy="15184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5" name="Circle">
                <a:extLst>
                  <a:ext uri="{FF2B5EF4-FFF2-40B4-BE49-F238E27FC236}">
                    <a16:creationId xmlns:a16="http://schemas.microsoft.com/office/drawing/2014/main" id="{758273C8-F48F-DF42-95B0-B629BB51A0A5}"/>
                  </a:ext>
                </a:extLst>
              </p:cNvPr>
              <p:cNvSpPr/>
              <p:nvPr/>
            </p:nvSpPr>
            <p:spPr>
              <a:xfrm>
                <a:off x="238620" y="493401"/>
                <a:ext cx="114837" cy="114838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6" name="Circle">
                <a:extLst>
                  <a:ext uri="{FF2B5EF4-FFF2-40B4-BE49-F238E27FC236}">
                    <a16:creationId xmlns:a16="http://schemas.microsoft.com/office/drawing/2014/main" id="{11165C9E-6B6B-EC49-B39F-07C58770A304}"/>
                  </a:ext>
                </a:extLst>
              </p:cNvPr>
              <p:cNvSpPr/>
              <p:nvPr/>
            </p:nvSpPr>
            <p:spPr>
              <a:xfrm>
                <a:off x="236801" y="692283"/>
                <a:ext cx="147124" cy="14712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7" name="Circle">
                <a:extLst>
                  <a:ext uri="{FF2B5EF4-FFF2-40B4-BE49-F238E27FC236}">
                    <a16:creationId xmlns:a16="http://schemas.microsoft.com/office/drawing/2014/main" id="{B99E763B-2FD9-FD45-92C5-F961DA86F5E4}"/>
                  </a:ext>
                </a:extLst>
              </p:cNvPr>
              <p:cNvSpPr/>
              <p:nvPr/>
            </p:nvSpPr>
            <p:spPr>
              <a:xfrm>
                <a:off x="466842" y="42884"/>
                <a:ext cx="143967" cy="143966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8" name="Circle">
                <a:extLst>
                  <a:ext uri="{FF2B5EF4-FFF2-40B4-BE49-F238E27FC236}">
                    <a16:creationId xmlns:a16="http://schemas.microsoft.com/office/drawing/2014/main" id="{D122ABC6-E25D-594E-803E-5661E77537E7}"/>
                  </a:ext>
                </a:extLst>
              </p:cNvPr>
              <p:cNvSpPr/>
              <p:nvPr/>
            </p:nvSpPr>
            <p:spPr>
              <a:xfrm>
                <a:off x="498524" y="282091"/>
                <a:ext cx="58131" cy="58131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79" name="Circle">
                <a:extLst>
                  <a:ext uri="{FF2B5EF4-FFF2-40B4-BE49-F238E27FC236}">
                    <a16:creationId xmlns:a16="http://schemas.microsoft.com/office/drawing/2014/main" id="{39EF2306-9E1D-6C4C-9D12-F3D61D988A82}"/>
                  </a:ext>
                </a:extLst>
              </p:cNvPr>
              <p:cNvSpPr/>
              <p:nvPr/>
            </p:nvSpPr>
            <p:spPr>
              <a:xfrm>
                <a:off x="421851" y="433975"/>
                <a:ext cx="152093" cy="152092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0" name="Circle">
                <a:extLst>
                  <a:ext uri="{FF2B5EF4-FFF2-40B4-BE49-F238E27FC236}">
                    <a16:creationId xmlns:a16="http://schemas.microsoft.com/office/drawing/2014/main" id="{75493EB1-5568-5D40-898B-5662D730D0AA}"/>
                  </a:ext>
                </a:extLst>
              </p:cNvPr>
              <p:cNvSpPr/>
              <p:nvPr/>
            </p:nvSpPr>
            <p:spPr>
              <a:xfrm>
                <a:off x="452987" y="687904"/>
                <a:ext cx="128221" cy="128221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1" name="Circle">
                <a:extLst>
                  <a:ext uri="{FF2B5EF4-FFF2-40B4-BE49-F238E27FC236}">
                    <a16:creationId xmlns:a16="http://schemas.microsoft.com/office/drawing/2014/main" id="{272F8BF0-9D85-DF40-B08F-4E212B4E6F7F}"/>
                  </a:ext>
                </a:extLst>
              </p:cNvPr>
              <p:cNvSpPr/>
              <p:nvPr/>
            </p:nvSpPr>
            <p:spPr>
              <a:xfrm>
                <a:off x="-197312" y="-75"/>
                <a:ext cx="103737" cy="103737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2" name="Circle">
                <a:extLst>
                  <a:ext uri="{FF2B5EF4-FFF2-40B4-BE49-F238E27FC236}">
                    <a16:creationId xmlns:a16="http://schemas.microsoft.com/office/drawing/2014/main" id="{0A7249A6-4971-8C4D-9CD1-DF1D768C4D2A}"/>
                  </a:ext>
                </a:extLst>
              </p:cNvPr>
              <p:cNvSpPr/>
              <p:nvPr/>
            </p:nvSpPr>
            <p:spPr>
              <a:xfrm>
                <a:off x="-211695" y="245046"/>
                <a:ext cx="151840" cy="15184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3" name="Circle">
                <a:extLst>
                  <a:ext uri="{FF2B5EF4-FFF2-40B4-BE49-F238E27FC236}">
                    <a16:creationId xmlns:a16="http://schemas.microsoft.com/office/drawing/2014/main" id="{19FEF0E6-91A9-354E-B584-7EDB9469C4CC}"/>
                  </a:ext>
                </a:extLst>
              </p:cNvPr>
              <p:cNvSpPr/>
              <p:nvPr/>
            </p:nvSpPr>
            <p:spPr>
              <a:xfrm>
                <a:off x="-203822" y="490093"/>
                <a:ext cx="91352" cy="91352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4" name="Circle">
                <a:extLst>
                  <a:ext uri="{FF2B5EF4-FFF2-40B4-BE49-F238E27FC236}">
                    <a16:creationId xmlns:a16="http://schemas.microsoft.com/office/drawing/2014/main" id="{4DDFC107-A2FC-1C4B-A9E1-C3D4E2E16B13}"/>
                  </a:ext>
                </a:extLst>
              </p:cNvPr>
              <p:cNvSpPr/>
              <p:nvPr/>
            </p:nvSpPr>
            <p:spPr>
              <a:xfrm>
                <a:off x="-199221" y="684631"/>
                <a:ext cx="166257" cy="166257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35" name="Group">
              <a:extLst>
                <a:ext uri="{FF2B5EF4-FFF2-40B4-BE49-F238E27FC236}">
                  <a16:creationId xmlns:a16="http://schemas.microsoft.com/office/drawing/2014/main" id="{237C8D24-4F19-3D43-BA06-2878459C4409}"/>
                </a:ext>
              </a:extLst>
            </p:cNvPr>
            <p:cNvGrpSpPr/>
            <p:nvPr/>
          </p:nvGrpSpPr>
          <p:grpSpPr>
            <a:xfrm>
              <a:off x="10172528" y="4176734"/>
              <a:ext cx="813265" cy="850168"/>
              <a:chOff x="-211695" y="-8937"/>
              <a:chExt cx="822504" cy="859825"/>
            </a:xfrm>
          </p:grpSpPr>
          <p:sp>
            <p:nvSpPr>
              <p:cNvPr id="153" name="Circle">
                <a:extLst>
                  <a:ext uri="{FF2B5EF4-FFF2-40B4-BE49-F238E27FC236}">
                    <a16:creationId xmlns:a16="http://schemas.microsoft.com/office/drawing/2014/main" id="{2AAA00B7-F765-A44E-8B83-29F9912049CD}"/>
                  </a:ext>
                </a:extLst>
              </p:cNvPr>
              <p:cNvSpPr/>
              <p:nvPr/>
            </p:nvSpPr>
            <p:spPr>
              <a:xfrm>
                <a:off x="-22561" y="33354"/>
                <a:ext cx="142052" cy="14205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4" name="Circle">
                <a:extLst>
                  <a:ext uri="{FF2B5EF4-FFF2-40B4-BE49-F238E27FC236}">
                    <a16:creationId xmlns:a16="http://schemas.microsoft.com/office/drawing/2014/main" id="{166D46B6-69AB-6846-9D34-2397014E36A5}"/>
                  </a:ext>
                </a:extLst>
              </p:cNvPr>
              <p:cNvSpPr/>
              <p:nvPr/>
            </p:nvSpPr>
            <p:spPr>
              <a:xfrm>
                <a:off x="36194" y="281241"/>
                <a:ext cx="123300" cy="12330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5" name="Circle">
                <a:extLst>
                  <a:ext uri="{FF2B5EF4-FFF2-40B4-BE49-F238E27FC236}">
                    <a16:creationId xmlns:a16="http://schemas.microsoft.com/office/drawing/2014/main" id="{59DA30ED-8C77-7144-A64A-FB99E916A9B4}"/>
                  </a:ext>
                </a:extLst>
              </p:cNvPr>
              <p:cNvSpPr/>
              <p:nvPr/>
            </p:nvSpPr>
            <p:spPr>
              <a:xfrm>
                <a:off x="7872" y="490093"/>
                <a:ext cx="141114" cy="141115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6" name="Circle">
                <a:extLst>
                  <a:ext uri="{FF2B5EF4-FFF2-40B4-BE49-F238E27FC236}">
                    <a16:creationId xmlns:a16="http://schemas.microsoft.com/office/drawing/2014/main" id="{E86BB0C0-92D5-7740-9203-98889752E435}"/>
                  </a:ext>
                </a:extLst>
              </p:cNvPr>
              <p:cNvSpPr/>
              <p:nvPr/>
            </p:nvSpPr>
            <p:spPr>
              <a:xfrm>
                <a:off x="62455" y="739231"/>
                <a:ext cx="78566" cy="78566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7" name="Circle">
                <a:extLst>
                  <a:ext uri="{FF2B5EF4-FFF2-40B4-BE49-F238E27FC236}">
                    <a16:creationId xmlns:a16="http://schemas.microsoft.com/office/drawing/2014/main" id="{1538AC50-5BBC-4340-B3CE-B3D3F2DF50F4}"/>
                  </a:ext>
                </a:extLst>
              </p:cNvPr>
              <p:cNvSpPr/>
              <p:nvPr/>
            </p:nvSpPr>
            <p:spPr>
              <a:xfrm>
                <a:off x="211156" y="-8937"/>
                <a:ext cx="189142" cy="18914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8" name="Circle">
                <a:extLst>
                  <a:ext uri="{FF2B5EF4-FFF2-40B4-BE49-F238E27FC236}">
                    <a16:creationId xmlns:a16="http://schemas.microsoft.com/office/drawing/2014/main" id="{B8B85C82-70D6-7943-822E-A0287ED84DFB}"/>
                  </a:ext>
                </a:extLst>
              </p:cNvPr>
              <p:cNvSpPr/>
              <p:nvPr/>
            </p:nvSpPr>
            <p:spPr>
              <a:xfrm>
                <a:off x="219566" y="245046"/>
                <a:ext cx="151840" cy="15184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9" name="Circle">
                <a:extLst>
                  <a:ext uri="{FF2B5EF4-FFF2-40B4-BE49-F238E27FC236}">
                    <a16:creationId xmlns:a16="http://schemas.microsoft.com/office/drawing/2014/main" id="{AE4ECF64-7198-7943-BA3D-144504B26C89}"/>
                  </a:ext>
                </a:extLst>
              </p:cNvPr>
              <p:cNvSpPr/>
              <p:nvPr/>
            </p:nvSpPr>
            <p:spPr>
              <a:xfrm>
                <a:off x="238620" y="493401"/>
                <a:ext cx="114837" cy="114838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0" name="Circle">
                <a:extLst>
                  <a:ext uri="{FF2B5EF4-FFF2-40B4-BE49-F238E27FC236}">
                    <a16:creationId xmlns:a16="http://schemas.microsoft.com/office/drawing/2014/main" id="{1636DEB3-0B5E-CF48-B5E3-E97B980D52D6}"/>
                  </a:ext>
                </a:extLst>
              </p:cNvPr>
              <p:cNvSpPr/>
              <p:nvPr/>
            </p:nvSpPr>
            <p:spPr>
              <a:xfrm>
                <a:off x="236801" y="692283"/>
                <a:ext cx="147124" cy="14712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1" name="Circle">
                <a:extLst>
                  <a:ext uri="{FF2B5EF4-FFF2-40B4-BE49-F238E27FC236}">
                    <a16:creationId xmlns:a16="http://schemas.microsoft.com/office/drawing/2014/main" id="{5D14CD01-BE3C-5A4D-9313-DBEF70E32AF1}"/>
                  </a:ext>
                </a:extLst>
              </p:cNvPr>
              <p:cNvSpPr/>
              <p:nvPr/>
            </p:nvSpPr>
            <p:spPr>
              <a:xfrm>
                <a:off x="466842" y="42884"/>
                <a:ext cx="143967" cy="143966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2" name="Circle">
                <a:extLst>
                  <a:ext uri="{FF2B5EF4-FFF2-40B4-BE49-F238E27FC236}">
                    <a16:creationId xmlns:a16="http://schemas.microsoft.com/office/drawing/2014/main" id="{86F18C8A-3E45-3548-BC55-9BE87EE8A2C6}"/>
                  </a:ext>
                </a:extLst>
              </p:cNvPr>
              <p:cNvSpPr/>
              <p:nvPr/>
            </p:nvSpPr>
            <p:spPr>
              <a:xfrm>
                <a:off x="498524" y="282091"/>
                <a:ext cx="58131" cy="58131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3" name="Circle">
                <a:extLst>
                  <a:ext uri="{FF2B5EF4-FFF2-40B4-BE49-F238E27FC236}">
                    <a16:creationId xmlns:a16="http://schemas.microsoft.com/office/drawing/2014/main" id="{DCBD7252-63AC-C642-A1D1-488DD6246418}"/>
                  </a:ext>
                </a:extLst>
              </p:cNvPr>
              <p:cNvSpPr/>
              <p:nvPr/>
            </p:nvSpPr>
            <p:spPr>
              <a:xfrm>
                <a:off x="421851" y="433975"/>
                <a:ext cx="152093" cy="152092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4" name="Circle">
                <a:extLst>
                  <a:ext uri="{FF2B5EF4-FFF2-40B4-BE49-F238E27FC236}">
                    <a16:creationId xmlns:a16="http://schemas.microsoft.com/office/drawing/2014/main" id="{32CAB180-7217-B04F-986B-C210A3AC1386}"/>
                  </a:ext>
                </a:extLst>
              </p:cNvPr>
              <p:cNvSpPr/>
              <p:nvPr/>
            </p:nvSpPr>
            <p:spPr>
              <a:xfrm>
                <a:off x="452987" y="687904"/>
                <a:ext cx="128221" cy="128221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5" name="Circle">
                <a:extLst>
                  <a:ext uri="{FF2B5EF4-FFF2-40B4-BE49-F238E27FC236}">
                    <a16:creationId xmlns:a16="http://schemas.microsoft.com/office/drawing/2014/main" id="{786CDEA6-B5EB-7C42-BD08-7B5DF7D2B966}"/>
                  </a:ext>
                </a:extLst>
              </p:cNvPr>
              <p:cNvSpPr/>
              <p:nvPr/>
            </p:nvSpPr>
            <p:spPr>
              <a:xfrm>
                <a:off x="-197312" y="-75"/>
                <a:ext cx="103737" cy="103737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6" name="Circle">
                <a:extLst>
                  <a:ext uri="{FF2B5EF4-FFF2-40B4-BE49-F238E27FC236}">
                    <a16:creationId xmlns:a16="http://schemas.microsoft.com/office/drawing/2014/main" id="{C15D2A54-F570-514F-90FD-541BB0483B5A}"/>
                  </a:ext>
                </a:extLst>
              </p:cNvPr>
              <p:cNvSpPr/>
              <p:nvPr/>
            </p:nvSpPr>
            <p:spPr>
              <a:xfrm>
                <a:off x="-211695" y="245046"/>
                <a:ext cx="151840" cy="15184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7" name="Circle">
                <a:extLst>
                  <a:ext uri="{FF2B5EF4-FFF2-40B4-BE49-F238E27FC236}">
                    <a16:creationId xmlns:a16="http://schemas.microsoft.com/office/drawing/2014/main" id="{5F954BC3-2B01-374F-A243-9D1CD2C3EA26}"/>
                  </a:ext>
                </a:extLst>
              </p:cNvPr>
              <p:cNvSpPr/>
              <p:nvPr/>
            </p:nvSpPr>
            <p:spPr>
              <a:xfrm>
                <a:off x="-203822" y="490093"/>
                <a:ext cx="91352" cy="91352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68" name="Circle">
                <a:extLst>
                  <a:ext uri="{FF2B5EF4-FFF2-40B4-BE49-F238E27FC236}">
                    <a16:creationId xmlns:a16="http://schemas.microsoft.com/office/drawing/2014/main" id="{0F012ADA-85C5-8649-AA14-FF812BDA1AB9}"/>
                  </a:ext>
                </a:extLst>
              </p:cNvPr>
              <p:cNvSpPr/>
              <p:nvPr/>
            </p:nvSpPr>
            <p:spPr>
              <a:xfrm>
                <a:off x="-199221" y="684631"/>
                <a:ext cx="166257" cy="166257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36" name="Group">
              <a:extLst>
                <a:ext uri="{FF2B5EF4-FFF2-40B4-BE49-F238E27FC236}">
                  <a16:creationId xmlns:a16="http://schemas.microsoft.com/office/drawing/2014/main" id="{9057CCDA-69A9-3D42-AC23-5D9DE35070E1}"/>
                </a:ext>
              </a:extLst>
            </p:cNvPr>
            <p:cNvGrpSpPr/>
            <p:nvPr/>
          </p:nvGrpSpPr>
          <p:grpSpPr>
            <a:xfrm>
              <a:off x="8457208" y="6425615"/>
              <a:ext cx="813265" cy="850168"/>
              <a:chOff x="-211695" y="-8937"/>
              <a:chExt cx="822504" cy="859825"/>
            </a:xfrm>
          </p:grpSpPr>
          <p:sp>
            <p:nvSpPr>
              <p:cNvPr id="137" name="Circle">
                <a:extLst>
                  <a:ext uri="{FF2B5EF4-FFF2-40B4-BE49-F238E27FC236}">
                    <a16:creationId xmlns:a16="http://schemas.microsoft.com/office/drawing/2014/main" id="{A8093714-8236-DE47-8D58-E840A32F9F36}"/>
                  </a:ext>
                </a:extLst>
              </p:cNvPr>
              <p:cNvSpPr/>
              <p:nvPr/>
            </p:nvSpPr>
            <p:spPr>
              <a:xfrm>
                <a:off x="-22561" y="33354"/>
                <a:ext cx="142052" cy="14205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8" name="Circle">
                <a:extLst>
                  <a:ext uri="{FF2B5EF4-FFF2-40B4-BE49-F238E27FC236}">
                    <a16:creationId xmlns:a16="http://schemas.microsoft.com/office/drawing/2014/main" id="{A0C62E0D-C819-FE48-8AE4-DBA38285F632}"/>
                  </a:ext>
                </a:extLst>
              </p:cNvPr>
              <p:cNvSpPr/>
              <p:nvPr/>
            </p:nvSpPr>
            <p:spPr>
              <a:xfrm>
                <a:off x="36194" y="281241"/>
                <a:ext cx="123300" cy="12330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39" name="Circle">
                <a:extLst>
                  <a:ext uri="{FF2B5EF4-FFF2-40B4-BE49-F238E27FC236}">
                    <a16:creationId xmlns:a16="http://schemas.microsoft.com/office/drawing/2014/main" id="{8BCB9B97-5FD0-4041-8B9C-EDAFAD48C896}"/>
                  </a:ext>
                </a:extLst>
              </p:cNvPr>
              <p:cNvSpPr/>
              <p:nvPr/>
            </p:nvSpPr>
            <p:spPr>
              <a:xfrm>
                <a:off x="7872" y="490093"/>
                <a:ext cx="141114" cy="141115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0" name="Circle">
                <a:extLst>
                  <a:ext uri="{FF2B5EF4-FFF2-40B4-BE49-F238E27FC236}">
                    <a16:creationId xmlns:a16="http://schemas.microsoft.com/office/drawing/2014/main" id="{19CCEC95-8890-1F40-A3CC-94FC300BAF3C}"/>
                  </a:ext>
                </a:extLst>
              </p:cNvPr>
              <p:cNvSpPr/>
              <p:nvPr/>
            </p:nvSpPr>
            <p:spPr>
              <a:xfrm>
                <a:off x="62455" y="739231"/>
                <a:ext cx="78566" cy="78566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1" name="Circle">
                <a:extLst>
                  <a:ext uri="{FF2B5EF4-FFF2-40B4-BE49-F238E27FC236}">
                    <a16:creationId xmlns:a16="http://schemas.microsoft.com/office/drawing/2014/main" id="{3182C0A2-286B-A44E-BDA8-66F70396850F}"/>
                  </a:ext>
                </a:extLst>
              </p:cNvPr>
              <p:cNvSpPr/>
              <p:nvPr/>
            </p:nvSpPr>
            <p:spPr>
              <a:xfrm>
                <a:off x="211156" y="-8937"/>
                <a:ext cx="189142" cy="18914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2" name="Circle">
                <a:extLst>
                  <a:ext uri="{FF2B5EF4-FFF2-40B4-BE49-F238E27FC236}">
                    <a16:creationId xmlns:a16="http://schemas.microsoft.com/office/drawing/2014/main" id="{A933B9E4-18EB-854C-9860-A19B63878687}"/>
                  </a:ext>
                </a:extLst>
              </p:cNvPr>
              <p:cNvSpPr/>
              <p:nvPr/>
            </p:nvSpPr>
            <p:spPr>
              <a:xfrm>
                <a:off x="219566" y="245046"/>
                <a:ext cx="151840" cy="15184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3" name="Circle">
                <a:extLst>
                  <a:ext uri="{FF2B5EF4-FFF2-40B4-BE49-F238E27FC236}">
                    <a16:creationId xmlns:a16="http://schemas.microsoft.com/office/drawing/2014/main" id="{05DF31EA-0C5D-5C48-B459-4F06959F5B23}"/>
                  </a:ext>
                </a:extLst>
              </p:cNvPr>
              <p:cNvSpPr/>
              <p:nvPr/>
            </p:nvSpPr>
            <p:spPr>
              <a:xfrm>
                <a:off x="238620" y="493401"/>
                <a:ext cx="114837" cy="114838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4" name="Circle">
                <a:extLst>
                  <a:ext uri="{FF2B5EF4-FFF2-40B4-BE49-F238E27FC236}">
                    <a16:creationId xmlns:a16="http://schemas.microsoft.com/office/drawing/2014/main" id="{D23F64D8-64D4-C746-88C6-68CB5A747AB2}"/>
                  </a:ext>
                </a:extLst>
              </p:cNvPr>
              <p:cNvSpPr/>
              <p:nvPr/>
            </p:nvSpPr>
            <p:spPr>
              <a:xfrm>
                <a:off x="236801" y="692283"/>
                <a:ext cx="147124" cy="147123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5" name="Circle">
                <a:extLst>
                  <a:ext uri="{FF2B5EF4-FFF2-40B4-BE49-F238E27FC236}">
                    <a16:creationId xmlns:a16="http://schemas.microsoft.com/office/drawing/2014/main" id="{C8D888FC-3943-9846-8DF1-EC1F4A058772}"/>
                  </a:ext>
                </a:extLst>
              </p:cNvPr>
              <p:cNvSpPr/>
              <p:nvPr/>
            </p:nvSpPr>
            <p:spPr>
              <a:xfrm>
                <a:off x="466842" y="42884"/>
                <a:ext cx="143967" cy="143966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6" name="Circle">
                <a:extLst>
                  <a:ext uri="{FF2B5EF4-FFF2-40B4-BE49-F238E27FC236}">
                    <a16:creationId xmlns:a16="http://schemas.microsoft.com/office/drawing/2014/main" id="{361D84D7-A7ED-7248-B893-6EDB03040284}"/>
                  </a:ext>
                </a:extLst>
              </p:cNvPr>
              <p:cNvSpPr/>
              <p:nvPr/>
            </p:nvSpPr>
            <p:spPr>
              <a:xfrm>
                <a:off x="498524" y="282091"/>
                <a:ext cx="58131" cy="58131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7" name="Circle">
                <a:extLst>
                  <a:ext uri="{FF2B5EF4-FFF2-40B4-BE49-F238E27FC236}">
                    <a16:creationId xmlns:a16="http://schemas.microsoft.com/office/drawing/2014/main" id="{E85799BE-10F7-AF42-83D2-8FF993D498F3}"/>
                  </a:ext>
                </a:extLst>
              </p:cNvPr>
              <p:cNvSpPr/>
              <p:nvPr/>
            </p:nvSpPr>
            <p:spPr>
              <a:xfrm>
                <a:off x="421851" y="433975"/>
                <a:ext cx="152093" cy="152092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8" name="Circle">
                <a:extLst>
                  <a:ext uri="{FF2B5EF4-FFF2-40B4-BE49-F238E27FC236}">
                    <a16:creationId xmlns:a16="http://schemas.microsoft.com/office/drawing/2014/main" id="{6B81A777-17CE-1746-B6C5-5158D28E4B46}"/>
                  </a:ext>
                </a:extLst>
              </p:cNvPr>
              <p:cNvSpPr/>
              <p:nvPr/>
            </p:nvSpPr>
            <p:spPr>
              <a:xfrm>
                <a:off x="452987" y="687904"/>
                <a:ext cx="128221" cy="128221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49" name="Circle">
                <a:extLst>
                  <a:ext uri="{FF2B5EF4-FFF2-40B4-BE49-F238E27FC236}">
                    <a16:creationId xmlns:a16="http://schemas.microsoft.com/office/drawing/2014/main" id="{6FDBC9A9-C810-364E-9DDD-7B2EFAAF959B}"/>
                  </a:ext>
                </a:extLst>
              </p:cNvPr>
              <p:cNvSpPr/>
              <p:nvPr/>
            </p:nvSpPr>
            <p:spPr>
              <a:xfrm>
                <a:off x="-197312" y="-75"/>
                <a:ext cx="103737" cy="103737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0" name="Circle">
                <a:extLst>
                  <a:ext uri="{FF2B5EF4-FFF2-40B4-BE49-F238E27FC236}">
                    <a16:creationId xmlns:a16="http://schemas.microsoft.com/office/drawing/2014/main" id="{0E8FE560-E55C-4C45-956E-201162D6A961}"/>
                  </a:ext>
                </a:extLst>
              </p:cNvPr>
              <p:cNvSpPr/>
              <p:nvPr/>
            </p:nvSpPr>
            <p:spPr>
              <a:xfrm>
                <a:off x="-211695" y="245046"/>
                <a:ext cx="151840" cy="151840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1" name="Circle">
                <a:extLst>
                  <a:ext uri="{FF2B5EF4-FFF2-40B4-BE49-F238E27FC236}">
                    <a16:creationId xmlns:a16="http://schemas.microsoft.com/office/drawing/2014/main" id="{32593635-BAE1-0B42-81F0-EF40A6E2BA06}"/>
                  </a:ext>
                </a:extLst>
              </p:cNvPr>
              <p:cNvSpPr/>
              <p:nvPr/>
            </p:nvSpPr>
            <p:spPr>
              <a:xfrm>
                <a:off x="-203822" y="490093"/>
                <a:ext cx="91352" cy="91352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52" name="Circle">
                <a:extLst>
                  <a:ext uri="{FF2B5EF4-FFF2-40B4-BE49-F238E27FC236}">
                    <a16:creationId xmlns:a16="http://schemas.microsoft.com/office/drawing/2014/main" id="{27568BF1-E4B5-0649-BA5B-4D7874D35C0F}"/>
                  </a:ext>
                </a:extLst>
              </p:cNvPr>
              <p:cNvSpPr/>
              <p:nvPr/>
            </p:nvSpPr>
            <p:spPr>
              <a:xfrm>
                <a:off x="-199221" y="684631"/>
                <a:ext cx="166257" cy="166257"/>
              </a:xfrm>
              <a:prstGeom prst="ellipse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286" name="Group">
            <a:extLst>
              <a:ext uri="{FF2B5EF4-FFF2-40B4-BE49-F238E27FC236}">
                <a16:creationId xmlns:a16="http://schemas.microsoft.com/office/drawing/2014/main" id="{D0926482-E86E-AB43-ACA9-55A48856C7B5}"/>
              </a:ext>
            </a:extLst>
          </p:cNvPr>
          <p:cNvGrpSpPr/>
          <p:nvPr/>
        </p:nvGrpSpPr>
        <p:grpSpPr>
          <a:xfrm>
            <a:off x="4868456" y="8428453"/>
            <a:ext cx="3267887" cy="1203385"/>
            <a:chOff x="-1" y="8546"/>
            <a:chExt cx="4985194" cy="1495377"/>
          </a:xfrm>
        </p:grpSpPr>
        <p:sp>
          <p:nvSpPr>
            <p:cNvPr id="287" name="Line">
              <a:extLst>
                <a:ext uri="{FF2B5EF4-FFF2-40B4-BE49-F238E27FC236}">
                  <a16:creationId xmlns:a16="http://schemas.microsoft.com/office/drawing/2014/main" id="{3EC25AFD-D32B-9B41-90C1-A17B81C902D6}"/>
                </a:ext>
              </a:extLst>
            </p:cNvPr>
            <p:cNvSpPr/>
            <p:nvPr/>
          </p:nvSpPr>
          <p:spPr>
            <a:xfrm>
              <a:off x="-1" y="1133302"/>
              <a:ext cx="4985194" cy="106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88" name="Shape">
              <a:extLst>
                <a:ext uri="{FF2B5EF4-FFF2-40B4-BE49-F238E27FC236}">
                  <a16:creationId xmlns:a16="http://schemas.microsoft.com/office/drawing/2014/main" id="{935979B5-36FE-5C49-971A-5903C136DAB4}"/>
                </a:ext>
              </a:extLst>
            </p:cNvPr>
            <p:cNvSpPr/>
            <p:nvPr/>
          </p:nvSpPr>
          <p:spPr>
            <a:xfrm>
              <a:off x="87718" y="8546"/>
              <a:ext cx="2141981" cy="11258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3" extrusionOk="0">
                  <a:moveTo>
                    <a:pt x="13247" y="12481"/>
                  </a:moveTo>
                  <a:cubicBezTo>
                    <a:pt x="13739" y="15124"/>
                    <a:pt x="14400" y="17678"/>
                    <a:pt x="15547" y="19153"/>
                  </a:cubicBezTo>
                  <a:cubicBezTo>
                    <a:pt x="16510" y="20390"/>
                    <a:pt x="17659" y="20673"/>
                    <a:pt x="18774" y="20932"/>
                  </a:cubicBezTo>
                  <a:cubicBezTo>
                    <a:pt x="19702" y="21148"/>
                    <a:pt x="20643" y="21360"/>
                    <a:pt x="21600" y="21573"/>
                  </a:cubicBezTo>
                  <a:lnTo>
                    <a:pt x="0" y="21573"/>
                  </a:lnTo>
                  <a:cubicBezTo>
                    <a:pt x="988" y="21569"/>
                    <a:pt x="1954" y="21507"/>
                    <a:pt x="2904" y="21388"/>
                  </a:cubicBezTo>
                  <a:cubicBezTo>
                    <a:pt x="4060" y="21243"/>
                    <a:pt x="5252" y="20998"/>
                    <a:pt x="6246" y="19725"/>
                  </a:cubicBezTo>
                  <a:cubicBezTo>
                    <a:pt x="7436" y="18201"/>
                    <a:pt x="8096" y="15512"/>
                    <a:pt x="8556" y="12722"/>
                  </a:cubicBezTo>
                  <a:cubicBezTo>
                    <a:pt x="8949" y="10336"/>
                    <a:pt x="9247" y="7840"/>
                    <a:pt x="9468" y="5407"/>
                  </a:cubicBezTo>
                  <a:cubicBezTo>
                    <a:pt x="9586" y="4102"/>
                    <a:pt x="9712" y="2786"/>
                    <a:pt x="9954" y="1597"/>
                  </a:cubicBezTo>
                  <a:cubicBezTo>
                    <a:pt x="10124" y="763"/>
                    <a:pt x="10410" y="-27"/>
                    <a:pt x="10838" y="1"/>
                  </a:cubicBezTo>
                  <a:cubicBezTo>
                    <a:pt x="11213" y="25"/>
                    <a:pt x="11467" y="689"/>
                    <a:pt x="11634" y="1392"/>
                  </a:cubicBezTo>
                  <a:cubicBezTo>
                    <a:pt x="11918" y="2588"/>
                    <a:pt x="12074" y="3942"/>
                    <a:pt x="12213" y="5287"/>
                  </a:cubicBezTo>
                  <a:cubicBezTo>
                    <a:pt x="12462" y="7695"/>
                    <a:pt x="12811" y="10138"/>
                    <a:pt x="13247" y="12481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89" name="sd = 1/3th mean">
              <a:extLst>
                <a:ext uri="{FF2B5EF4-FFF2-40B4-BE49-F238E27FC236}">
                  <a16:creationId xmlns:a16="http://schemas.microsoft.com/office/drawing/2014/main" id="{C6B6F87C-B2B3-7548-86F8-6B8A031EDA9E}"/>
                </a:ext>
              </a:extLst>
            </p:cNvPr>
            <p:cNvSpPr txBox="1"/>
            <p:nvPr/>
          </p:nvSpPr>
          <p:spPr>
            <a:xfrm>
              <a:off x="395148" y="1237399"/>
              <a:ext cx="1527847" cy="266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1100" b="0"/>
              </a:pPr>
              <a:r>
                <a:rPr i="1" dirty="0" err="1"/>
                <a:t>sd</a:t>
              </a:r>
              <a:r>
                <a:rPr dirty="0"/>
                <a:t> = </a:t>
              </a:r>
              <a:r>
                <a:rPr lang="en-US" dirty="0"/>
                <a:t>mean</a:t>
              </a:r>
              <a:r>
                <a:rPr dirty="0"/>
                <a:t>/3</a:t>
              </a:r>
              <a:endParaRPr i="1" dirty="0"/>
            </a:p>
          </p:txBody>
        </p:sp>
        <p:sp>
          <p:nvSpPr>
            <p:cNvPr id="290" name="Shape">
              <a:extLst>
                <a:ext uri="{FF2B5EF4-FFF2-40B4-BE49-F238E27FC236}">
                  <a16:creationId xmlns:a16="http://schemas.microsoft.com/office/drawing/2014/main" id="{8698C5CF-F317-7648-B87B-FD29BACEE5D5}"/>
                </a:ext>
              </a:extLst>
            </p:cNvPr>
            <p:cNvSpPr/>
            <p:nvPr/>
          </p:nvSpPr>
          <p:spPr>
            <a:xfrm>
              <a:off x="2512028" y="529412"/>
              <a:ext cx="2291727" cy="606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1" extrusionOk="0">
                  <a:moveTo>
                    <a:pt x="14696" y="10169"/>
                  </a:moveTo>
                  <a:cubicBezTo>
                    <a:pt x="16598" y="16817"/>
                    <a:pt x="19024" y="20815"/>
                    <a:pt x="21600" y="21581"/>
                  </a:cubicBezTo>
                  <a:lnTo>
                    <a:pt x="0" y="21581"/>
                  </a:lnTo>
                  <a:cubicBezTo>
                    <a:pt x="2627" y="21486"/>
                    <a:pt x="5135" y="17576"/>
                    <a:pt x="7016" y="10617"/>
                  </a:cubicBezTo>
                  <a:cubicBezTo>
                    <a:pt x="7484" y="8885"/>
                    <a:pt x="7946" y="6996"/>
                    <a:pt x="8381" y="5249"/>
                  </a:cubicBezTo>
                  <a:cubicBezTo>
                    <a:pt x="9084" y="2429"/>
                    <a:pt x="9790" y="20"/>
                    <a:pt x="10838" y="1"/>
                  </a:cubicBezTo>
                  <a:cubicBezTo>
                    <a:pt x="11873" y="-19"/>
                    <a:pt x="12583" y="2322"/>
                    <a:pt x="13300" y="5026"/>
                  </a:cubicBezTo>
                  <a:cubicBezTo>
                    <a:pt x="13745" y="6705"/>
                    <a:pt x="14219" y="8503"/>
                    <a:pt x="14696" y="10169"/>
                  </a:cubicBezTo>
                  <a:close/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291" name="sd = 1/8th mean">
              <a:extLst>
                <a:ext uri="{FF2B5EF4-FFF2-40B4-BE49-F238E27FC236}">
                  <a16:creationId xmlns:a16="http://schemas.microsoft.com/office/drawing/2014/main" id="{4456106D-75F5-6445-98B6-4B9944F473CC}"/>
                </a:ext>
              </a:extLst>
            </p:cNvPr>
            <p:cNvSpPr txBox="1"/>
            <p:nvPr/>
          </p:nvSpPr>
          <p:spPr>
            <a:xfrm>
              <a:off x="2819330" y="1237399"/>
              <a:ext cx="1527848" cy="266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lnSpc>
                  <a:spcPct val="120000"/>
                </a:lnSpc>
                <a:defRPr sz="1100" b="0"/>
              </a:pPr>
              <a:r>
                <a:rPr i="1" dirty="0" err="1"/>
                <a:t>sd</a:t>
              </a:r>
              <a:r>
                <a:rPr dirty="0"/>
                <a:t> = </a:t>
              </a:r>
              <a:r>
                <a:rPr lang="en-US" dirty="0"/>
                <a:t>mean</a:t>
              </a:r>
              <a:r>
                <a:rPr dirty="0"/>
                <a:t>/8</a:t>
              </a:r>
              <a:endParaRPr i="1" dirty="0"/>
            </a:p>
          </p:txBody>
        </p:sp>
      </p:grpSp>
      <p:sp>
        <p:nvSpPr>
          <p:cNvPr id="292" name="Overestimation systematically reduces as set size disparity decreases.">
            <a:extLst>
              <a:ext uri="{FF2B5EF4-FFF2-40B4-BE49-F238E27FC236}">
                <a16:creationId xmlns:a16="http://schemas.microsoft.com/office/drawing/2014/main" id="{A141414B-DF2F-674D-A200-B59A2AC0D0FC}"/>
              </a:ext>
            </a:extLst>
          </p:cNvPr>
          <p:cNvSpPr txBox="1">
            <a:spLocks/>
          </p:cNvSpPr>
          <p:nvPr/>
        </p:nvSpPr>
        <p:spPr>
          <a:xfrm>
            <a:off x="423180" y="734923"/>
            <a:ext cx="13091624" cy="122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24363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dirty="0">
                <a:latin typeface="Roboto Medium" panose="02000000000000000000" pitchFamily="2" charset="0"/>
                <a:ea typeface="Roboto Medium" panose="02000000000000000000" pitchFamily="2" charset="0"/>
                <a:cs typeface="Roboto Medium" charset="0"/>
              </a:rPr>
              <a:t>Variability Disparity </a:t>
            </a:r>
            <a:r>
              <a:rPr lang="en-US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charset="0"/>
              </a:rPr>
              <a:t>(Congruent Variance, Incongruent Variance)</a:t>
            </a:r>
            <a:endParaRPr lang="en-US" sz="2800" dirty="0">
              <a:latin typeface="Roboto Medium" panose="02000000000000000000" pitchFamily="2" charset="0"/>
              <a:ea typeface="Roboto Medium" panose="02000000000000000000" pitchFamily="2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8532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"/>
          <p:cNvGrpSpPr/>
          <p:nvPr/>
        </p:nvGrpSpPr>
        <p:grpSpPr>
          <a:xfrm>
            <a:off x="423180" y="-269838"/>
            <a:ext cx="2515715" cy="1004761"/>
            <a:chOff x="0" y="107765"/>
            <a:chExt cx="2515713" cy="1004760"/>
          </a:xfrm>
        </p:grpSpPr>
        <p:sp>
          <p:nvSpPr>
            <p:cNvPr id="109" name="Rectangle"/>
            <p:cNvSpPr/>
            <p:nvPr/>
          </p:nvSpPr>
          <p:spPr>
            <a:xfrm>
              <a:off x="0" y="107765"/>
              <a:ext cx="2515713" cy="1004760"/>
            </a:xfrm>
            <a:prstGeom prst="roundRect">
              <a:avLst>
                <a:gd name="adj" fmla="val 0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0" name="EXPERIMENT  1"/>
            <p:cNvSpPr txBox="1"/>
            <p:nvPr/>
          </p:nvSpPr>
          <p:spPr>
            <a:xfrm>
              <a:off x="328114" y="648949"/>
              <a:ext cx="185948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Roboto" charset="0"/>
                  <a:ea typeface="Roboto" charset="0"/>
                  <a:cs typeface="Roboto" charset="0"/>
                </a:rPr>
                <a:t>EXPERIMENT  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4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aphicFrame>
        <p:nvGraphicFramePr>
          <p:cNvPr id="113" name="Chart 112">
            <a:extLst>
              <a:ext uri="{FF2B5EF4-FFF2-40B4-BE49-F238E27FC236}">
                <a16:creationId xmlns:a16="http://schemas.microsoft.com/office/drawing/2014/main" id="{32B64686-D303-4346-9673-D1ACA59280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28335"/>
              </p:ext>
            </p:extLst>
          </p:nvPr>
        </p:nvGraphicFramePr>
        <p:xfrm>
          <a:off x="629823" y="3231183"/>
          <a:ext cx="5400000" cy="59128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***">
            <a:extLst>
              <a:ext uri="{FF2B5EF4-FFF2-40B4-BE49-F238E27FC236}">
                <a16:creationId xmlns:a16="http://schemas.microsoft.com/office/drawing/2014/main" id="{3FA2552C-412D-6F4B-BDF7-1F31323FF3C3}"/>
              </a:ext>
            </a:extLst>
          </p:cNvPr>
          <p:cNvSpPr txBox="1"/>
          <p:nvPr/>
        </p:nvSpPr>
        <p:spPr>
          <a:xfrm>
            <a:off x="3465886" y="4640088"/>
            <a:ext cx="612837" cy="545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2600" b="0"/>
            </a:lvl1pPr>
          </a:lstStyle>
          <a:p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***</a:t>
            </a:r>
            <a:endParaRPr sz="1800" dirty="0">
              <a:latin typeface="Roboto" panose="02000000000000000000" pitchFamily="2" charset="0"/>
              <a:ea typeface="Roboto" panose="02000000000000000000" pitchFamily="2" charset="0"/>
              <a:cs typeface="Roboto" charset="0"/>
            </a:endParaRPr>
          </a:p>
        </p:txBody>
      </p:sp>
      <p:sp>
        <p:nvSpPr>
          <p:cNvPr id="18" name="( n = 8 )">
            <a:extLst>
              <a:ext uri="{FF2B5EF4-FFF2-40B4-BE49-F238E27FC236}">
                <a16:creationId xmlns:a16="http://schemas.microsoft.com/office/drawing/2014/main" id="{5957BC37-93C3-3648-AB32-0AA20C246B28}"/>
              </a:ext>
            </a:extLst>
          </p:cNvPr>
          <p:cNvSpPr txBox="1"/>
          <p:nvPr/>
        </p:nvSpPr>
        <p:spPr>
          <a:xfrm>
            <a:off x="5208239" y="3251720"/>
            <a:ext cx="815751" cy="45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18975" tIns="118975" rIns="118975" bIns="118975" anchor="ctr">
            <a:spAutoFit/>
          </a:bodyPr>
          <a:lstStyle/>
          <a:p>
            <a:pPr defTabSz="2555875">
              <a:defRPr sz="2000" b="0"/>
            </a:pPr>
            <a:r>
              <a:rPr sz="1400" b="0" dirty="0">
                <a:latin typeface="Roboto Thin" panose="02000000000000000000" pitchFamily="2" charset="0"/>
                <a:ea typeface="Roboto Thin" panose="02000000000000000000" pitchFamily="2" charset="0"/>
                <a:cs typeface="Roboto" charset="0"/>
              </a:rPr>
              <a:t>( n = </a:t>
            </a:r>
            <a:r>
              <a:rPr lang="en-US" sz="1400" b="0" dirty="0">
                <a:latin typeface="Roboto Thin" panose="02000000000000000000" pitchFamily="2" charset="0"/>
                <a:ea typeface="Roboto Thin" panose="02000000000000000000" pitchFamily="2" charset="0"/>
                <a:cs typeface="Roboto" charset="0"/>
              </a:rPr>
              <a:t>6</a:t>
            </a:r>
            <a:r>
              <a:rPr sz="1400" b="0" dirty="0">
                <a:latin typeface="Roboto Thin" panose="02000000000000000000" pitchFamily="2" charset="0"/>
                <a:ea typeface="Roboto Thin" panose="02000000000000000000" pitchFamily="2" charset="0"/>
                <a:cs typeface="Roboto" charset="0"/>
              </a:rPr>
              <a:t> 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3102BA-BCC6-A546-9928-827C11047A9A}"/>
              </a:ext>
            </a:extLst>
          </p:cNvPr>
          <p:cNvGrpSpPr/>
          <p:nvPr/>
        </p:nvGrpSpPr>
        <p:grpSpPr>
          <a:xfrm>
            <a:off x="4671843" y="2200037"/>
            <a:ext cx="4581416" cy="818131"/>
            <a:chOff x="5243165" y="2182800"/>
            <a:chExt cx="4581416" cy="81813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F0C8B24-B0E5-3146-A639-2C181BED6F11}"/>
                </a:ext>
              </a:extLst>
            </p:cNvPr>
            <p:cNvGrpSpPr/>
            <p:nvPr/>
          </p:nvGrpSpPr>
          <p:grpSpPr>
            <a:xfrm>
              <a:off x="5243165" y="2182800"/>
              <a:ext cx="2328686" cy="818131"/>
              <a:chOff x="10486331" y="4896960"/>
              <a:chExt cx="2328686" cy="818131"/>
            </a:xfrm>
          </p:grpSpPr>
          <p:sp>
            <p:nvSpPr>
              <p:cNvPr id="50" name="9:9">
                <a:extLst>
                  <a:ext uri="{FF2B5EF4-FFF2-40B4-BE49-F238E27FC236}">
                    <a16:creationId xmlns:a16="http://schemas.microsoft.com/office/drawing/2014/main" id="{28E196C0-5592-A646-814D-CAA0682F023D}"/>
                  </a:ext>
                </a:extLst>
              </p:cNvPr>
              <p:cNvSpPr txBox="1"/>
              <p:nvPr/>
            </p:nvSpPr>
            <p:spPr>
              <a:xfrm>
                <a:off x="10709141" y="4896960"/>
                <a:ext cx="2105876" cy="81813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noAutofit/>
              </a:bodyPr>
              <a:lstStyle>
                <a:lvl1pPr algn="l" defTabSz="1754882">
                  <a:defRPr sz="5500" b="0"/>
                </a:lvl1pPr>
              </a:lstStyle>
              <a:p>
                <a:pPr algn="ctr"/>
                <a:r>
                  <a:rPr lang="en-US" sz="1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High Variance </a:t>
                </a:r>
              </a:p>
              <a:p>
                <a:pPr algn="ctr"/>
                <a:r>
                  <a:rPr lang="en-US" sz="1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Standard Display</a:t>
                </a:r>
                <a:endParaRPr sz="1400" dirty="0">
                  <a:latin typeface="Roboto Condensed" panose="02000000000000000000" pitchFamily="2" charset="0"/>
                  <a:ea typeface="Roboto Condensed" panose="02000000000000000000" pitchFamily="2" charset="0"/>
                </a:endParaRPr>
              </a:p>
            </p:txBody>
          </p:sp>
          <p:grpSp>
            <p:nvGrpSpPr>
              <p:cNvPr id="51" name="Group">
                <a:extLst>
                  <a:ext uri="{FF2B5EF4-FFF2-40B4-BE49-F238E27FC236}">
                    <a16:creationId xmlns:a16="http://schemas.microsoft.com/office/drawing/2014/main" id="{A59E94D6-84E1-234C-9985-DCEE361620FB}"/>
                  </a:ext>
                </a:extLst>
              </p:cNvPr>
              <p:cNvGrpSpPr/>
              <p:nvPr/>
            </p:nvGrpSpPr>
            <p:grpSpPr>
              <a:xfrm>
                <a:off x="10486331" y="5232552"/>
                <a:ext cx="571501" cy="144000"/>
                <a:chOff x="696682" y="-630480"/>
                <a:chExt cx="1143001" cy="287999"/>
              </a:xfrm>
            </p:grpSpPr>
            <p:sp>
              <p:nvSpPr>
                <p:cNvPr id="52" name="Line">
                  <a:extLst>
                    <a:ext uri="{FF2B5EF4-FFF2-40B4-BE49-F238E27FC236}">
                      <a16:creationId xmlns:a16="http://schemas.microsoft.com/office/drawing/2014/main" id="{C67391AF-4960-414B-9A14-9243C404C26B}"/>
                    </a:ext>
                  </a:extLst>
                </p:cNvPr>
                <p:cNvSpPr/>
                <p:nvPr/>
              </p:nvSpPr>
              <p:spPr>
                <a:xfrm>
                  <a:off x="696682" y="-495008"/>
                  <a:ext cx="1143001" cy="2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14300" tIns="114300" rIns="114300" bIns="114300" numCol="1" anchor="ctr">
                  <a:noAutofit/>
                </a:bodyPr>
                <a:lstStyle/>
                <a:p>
                  <a:pPr>
                    <a:defRPr sz="8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3" name="Circle">
                  <a:extLst>
                    <a:ext uri="{FF2B5EF4-FFF2-40B4-BE49-F238E27FC236}">
                      <a16:creationId xmlns:a16="http://schemas.microsoft.com/office/drawing/2014/main" id="{1153948C-1CAA-7A4B-8F2B-248630433667}"/>
                    </a:ext>
                  </a:extLst>
                </p:cNvPr>
                <p:cNvSpPr/>
                <p:nvPr/>
              </p:nvSpPr>
              <p:spPr>
                <a:xfrm>
                  <a:off x="1124180" y="-630480"/>
                  <a:ext cx="288000" cy="287999"/>
                </a:xfrm>
                <a:prstGeom prst="ellipse">
                  <a:avLst/>
                </a:prstGeom>
                <a:solidFill>
                  <a:srgbClr val="000000"/>
                </a:solidFill>
                <a:ln w="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14300" tIns="114300" rIns="114300" bIns="114300" numCol="1" anchor="ctr">
                  <a:noAutofit/>
                </a:bodyPr>
                <a:lstStyle/>
                <a:p>
                  <a:pPr>
                    <a:defRPr sz="8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6D08F02-E125-CA47-BC96-8AE50427D41A}"/>
                </a:ext>
              </a:extLst>
            </p:cNvPr>
            <p:cNvGrpSpPr/>
            <p:nvPr/>
          </p:nvGrpSpPr>
          <p:grpSpPr>
            <a:xfrm>
              <a:off x="7426883" y="2182800"/>
              <a:ext cx="2397698" cy="818131"/>
              <a:chOff x="10159119" y="5101937"/>
              <a:chExt cx="2397698" cy="818131"/>
            </a:xfrm>
          </p:grpSpPr>
          <p:sp>
            <p:nvSpPr>
              <p:cNvPr id="46" name="9:16">
                <a:extLst>
                  <a:ext uri="{FF2B5EF4-FFF2-40B4-BE49-F238E27FC236}">
                    <a16:creationId xmlns:a16="http://schemas.microsoft.com/office/drawing/2014/main" id="{CB2DDF62-501E-8548-84AF-A2C541CA729C}"/>
                  </a:ext>
                </a:extLst>
              </p:cNvPr>
              <p:cNvSpPr txBox="1"/>
              <p:nvPr/>
            </p:nvSpPr>
            <p:spPr>
              <a:xfrm>
                <a:off x="10443219" y="5101937"/>
                <a:ext cx="2113598" cy="818131"/>
              </a:xfrm>
              <a:prstGeom prst="rect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noAutofit/>
              </a:bodyPr>
              <a:lstStyle>
                <a:lvl1pPr algn="l" defTabSz="1754882">
                  <a:defRPr sz="5500" b="0"/>
                </a:lvl1pPr>
              </a:lstStyle>
              <a:p>
                <a:pPr algn="ctr"/>
                <a:r>
                  <a:rPr lang="en-US" sz="1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Low Variance </a:t>
                </a:r>
              </a:p>
              <a:p>
                <a:pPr algn="ctr"/>
                <a:r>
                  <a:rPr lang="en-US" sz="1400" dirty="0">
                    <a:latin typeface="Roboto Condensed" panose="02000000000000000000" pitchFamily="2" charset="0"/>
                    <a:ea typeface="Roboto Condensed" panose="02000000000000000000" pitchFamily="2" charset="0"/>
                  </a:rPr>
                  <a:t>Standard Display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C15AFCA-E269-8842-B7CE-99CE2D560B63}"/>
                  </a:ext>
                </a:extLst>
              </p:cNvPr>
              <p:cNvGrpSpPr/>
              <p:nvPr/>
            </p:nvGrpSpPr>
            <p:grpSpPr>
              <a:xfrm>
                <a:off x="10159119" y="5425833"/>
                <a:ext cx="571502" cy="144000"/>
                <a:chOff x="10159119" y="5425833"/>
                <a:chExt cx="571502" cy="144000"/>
              </a:xfrm>
            </p:grpSpPr>
            <p:sp>
              <p:nvSpPr>
                <p:cNvPr id="48" name="Line">
                  <a:extLst>
                    <a:ext uri="{FF2B5EF4-FFF2-40B4-BE49-F238E27FC236}">
                      <a16:creationId xmlns:a16="http://schemas.microsoft.com/office/drawing/2014/main" id="{C8047E26-6B6A-264E-BA85-175D4E91CF5D}"/>
                    </a:ext>
                  </a:extLst>
                </p:cNvPr>
                <p:cNvSpPr/>
                <p:nvPr/>
              </p:nvSpPr>
              <p:spPr>
                <a:xfrm>
                  <a:off x="10159119" y="5496398"/>
                  <a:ext cx="571502" cy="1"/>
                </a:xfrm>
                <a:prstGeom prst="line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14300" tIns="114300" rIns="114300" bIns="114300" numCol="1" anchor="ctr">
                  <a:noAutofit/>
                </a:bodyPr>
                <a:lstStyle/>
                <a:p>
                  <a:pPr>
                    <a:defRPr sz="8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9" name="Circle">
                  <a:extLst>
                    <a:ext uri="{FF2B5EF4-FFF2-40B4-BE49-F238E27FC236}">
                      <a16:creationId xmlns:a16="http://schemas.microsoft.com/office/drawing/2014/main" id="{B6256845-334C-DE4E-AA1F-739BA63643E7}"/>
                    </a:ext>
                  </a:extLst>
                </p:cNvPr>
                <p:cNvSpPr/>
                <p:nvPr/>
              </p:nvSpPr>
              <p:spPr>
                <a:xfrm>
                  <a:off x="10372868" y="5425833"/>
                  <a:ext cx="144000" cy="144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114300" tIns="114300" rIns="114300" bIns="114300" numCol="1" anchor="ctr">
                  <a:noAutofit/>
                </a:bodyPr>
                <a:lstStyle/>
                <a:p>
                  <a:pPr>
                    <a:defRPr sz="8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sp>
        <p:nvSpPr>
          <p:cNvPr id="23" name="Response variance is smaller when set probe is used as opposed to single probe.…">
            <a:extLst>
              <a:ext uri="{FF2B5EF4-FFF2-40B4-BE49-F238E27FC236}">
                <a16:creationId xmlns:a16="http://schemas.microsoft.com/office/drawing/2014/main" id="{5884D2FF-0B14-6741-B70C-AB2BD2C38A97}"/>
              </a:ext>
            </a:extLst>
          </p:cNvPr>
          <p:cNvSpPr txBox="1">
            <a:spLocks/>
          </p:cNvSpPr>
          <p:nvPr/>
        </p:nvSpPr>
        <p:spPr>
          <a:xfrm>
            <a:off x="441496" y="839310"/>
            <a:ext cx="12121808" cy="122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defTabSz="484703" hangingPunct="1">
              <a:lnSpc>
                <a:spcPct val="120000"/>
              </a:lnSpc>
              <a:defRPr sz="2478"/>
            </a:pPr>
            <a:r>
              <a:rPr lang="en-US" sz="2800" dirty="0">
                <a:latin typeface="Roboto Medium" charset="0"/>
                <a:ea typeface="Roboto Medium" charset="0"/>
                <a:cs typeface="Roboto Medium" charset="0"/>
              </a:rPr>
              <a:t>No bias when variance is congruent.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59A9C2-F613-1F46-8096-E4E969D246BB}"/>
              </a:ext>
            </a:extLst>
          </p:cNvPr>
          <p:cNvGrpSpPr/>
          <p:nvPr/>
        </p:nvGrpSpPr>
        <p:grpSpPr>
          <a:xfrm>
            <a:off x="741297" y="3937034"/>
            <a:ext cx="6102560" cy="3919575"/>
            <a:chOff x="741297" y="3937034"/>
            <a:chExt cx="6102560" cy="39195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F1025B-56ED-2547-9237-F7C70D7389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1297" y="6407209"/>
              <a:ext cx="1800000" cy="866274"/>
              <a:chOff x="3809490" y="4181095"/>
              <a:chExt cx="3361663" cy="1617845"/>
            </a:xfrm>
          </p:grpSpPr>
          <p:grpSp>
            <p:nvGrpSpPr>
              <p:cNvPr id="32" name="Group">
                <a:extLst>
                  <a:ext uri="{FF2B5EF4-FFF2-40B4-BE49-F238E27FC236}">
                    <a16:creationId xmlns:a16="http://schemas.microsoft.com/office/drawing/2014/main" id="{93CA0515-5B74-0D4D-B770-7EE822486FD1}"/>
                  </a:ext>
                </a:extLst>
              </p:cNvPr>
              <p:cNvGrpSpPr/>
              <p:nvPr/>
            </p:nvGrpSpPr>
            <p:grpSpPr>
              <a:xfrm>
                <a:off x="3809490" y="4181095"/>
                <a:ext cx="1617843" cy="1617845"/>
                <a:chOff x="0" y="0"/>
                <a:chExt cx="1617841" cy="1617841"/>
              </a:xfrm>
            </p:grpSpPr>
            <p:sp>
              <p:nvSpPr>
                <p:cNvPr id="33" name="Group">
                  <a:extLst>
                    <a:ext uri="{FF2B5EF4-FFF2-40B4-BE49-F238E27FC236}">
                      <a16:creationId xmlns:a16="http://schemas.microsoft.com/office/drawing/2014/main" id="{BEB2B803-D724-9A48-AC35-745959F45C2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17842" cy="1617842"/>
                </a:xfrm>
                <a:prstGeom prst="rect">
                  <a:avLst/>
                </a:prstGeom>
                <a:solidFill>
                  <a:srgbClr val="A9A9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grpSp>
              <p:nvGrpSpPr>
                <p:cNvPr id="34" name="Group">
                  <a:extLst>
                    <a:ext uri="{FF2B5EF4-FFF2-40B4-BE49-F238E27FC236}">
                      <a16:creationId xmlns:a16="http://schemas.microsoft.com/office/drawing/2014/main" id="{4A4D283E-5DF3-A244-80C3-7357F905858F}"/>
                    </a:ext>
                  </a:extLst>
                </p:cNvPr>
                <p:cNvGrpSpPr/>
                <p:nvPr/>
              </p:nvGrpSpPr>
              <p:grpSpPr>
                <a:xfrm>
                  <a:off x="411524" y="380601"/>
                  <a:ext cx="794794" cy="883312"/>
                  <a:chOff x="-211694" y="0"/>
                  <a:chExt cx="794793" cy="883310"/>
                </a:xfrm>
              </p:grpSpPr>
              <p:sp>
                <p:nvSpPr>
                  <p:cNvPr id="35" name="Circle">
                    <a:extLst>
                      <a:ext uri="{FF2B5EF4-FFF2-40B4-BE49-F238E27FC236}">
                        <a16:creationId xmlns:a16="http://schemas.microsoft.com/office/drawing/2014/main" id="{617842EC-FE5B-9B49-9D1D-4CD9FC5B5856}"/>
                      </a:ext>
                    </a:extLst>
                  </p:cNvPr>
                  <p:cNvSpPr/>
                  <p:nvPr/>
                </p:nvSpPr>
                <p:spPr>
                  <a:xfrm>
                    <a:off x="23618" y="0"/>
                    <a:ext cx="159712" cy="15971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6" name="Circle">
                    <a:extLst>
                      <a:ext uri="{FF2B5EF4-FFF2-40B4-BE49-F238E27FC236}">
                        <a16:creationId xmlns:a16="http://schemas.microsoft.com/office/drawing/2014/main" id="{16A3A9CC-105A-C742-8940-B6712877CDD9}"/>
                      </a:ext>
                    </a:extLst>
                  </p:cNvPr>
                  <p:cNvSpPr/>
                  <p:nvPr/>
                </p:nvSpPr>
                <p:spPr>
                  <a:xfrm>
                    <a:off x="0" y="245046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7" name="Circle">
                    <a:extLst>
                      <a:ext uri="{FF2B5EF4-FFF2-40B4-BE49-F238E27FC236}">
                        <a16:creationId xmlns:a16="http://schemas.microsoft.com/office/drawing/2014/main" id="{8EC181A7-92DD-D34B-B386-D131B08EDECD}"/>
                      </a:ext>
                    </a:extLst>
                  </p:cNvPr>
                  <p:cNvSpPr/>
                  <p:nvPr/>
                </p:nvSpPr>
                <p:spPr>
                  <a:xfrm>
                    <a:off x="439133" y="0"/>
                    <a:ext cx="143967" cy="1439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8" name="Circle">
                    <a:extLst>
                      <a:ext uri="{FF2B5EF4-FFF2-40B4-BE49-F238E27FC236}">
                        <a16:creationId xmlns:a16="http://schemas.microsoft.com/office/drawing/2014/main" id="{A2D0BFD6-EA8F-7742-9159-073EDF55616F}"/>
                      </a:ext>
                    </a:extLst>
                  </p:cNvPr>
                  <p:cNvSpPr/>
                  <p:nvPr/>
                </p:nvSpPr>
                <p:spPr>
                  <a:xfrm>
                    <a:off x="431260" y="49796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9" name="Circle">
                    <a:extLst>
                      <a:ext uri="{FF2B5EF4-FFF2-40B4-BE49-F238E27FC236}">
                        <a16:creationId xmlns:a16="http://schemas.microsoft.com/office/drawing/2014/main" id="{4868D316-70E5-C94B-BC2E-8CC2A3FBB05D}"/>
                      </a:ext>
                    </a:extLst>
                  </p:cNvPr>
                  <p:cNvSpPr/>
                  <p:nvPr/>
                </p:nvSpPr>
                <p:spPr>
                  <a:xfrm>
                    <a:off x="452570" y="755090"/>
                    <a:ext cx="128221" cy="12822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40" name="Circle">
                    <a:extLst>
                      <a:ext uri="{FF2B5EF4-FFF2-40B4-BE49-F238E27FC236}">
                        <a16:creationId xmlns:a16="http://schemas.microsoft.com/office/drawing/2014/main" id="{4F4FF532-7AEC-8D4B-B1E9-D1F9AB0FEC80}"/>
                      </a:ext>
                    </a:extLst>
                  </p:cNvPr>
                  <p:cNvSpPr/>
                  <p:nvPr/>
                </p:nvSpPr>
                <p:spPr>
                  <a:xfrm>
                    <a:off x="-188076" y="0"/>
                    <a:ext cx="159712" cy="15971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41" name="Circle">
                    <a:extLst>
                      <a:ext uri="{FF2B5EF4-FFF2-40B4-BE49-F238E27FC236}">
                        <a16:creationId xmlns:a16="http://schemas.microsoft.com/office/drawing/2014/main" id="{82055ACC-4E5F-EB44-9161-3CFEAE1011B7}"/>
                      </a:ext>
                    </a:extLst>
                  </p:cNvPr>
                  <p:cNvSpPr/>
                  <p:nvPr/>
                </p:nvSpPr>
                <p:spPr>
                  <a:xfrm>
                    <a:off x="-211695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42" name="Circle">
                    <a:extLst>
                      <a:ext uri="{FF2B5EF4-FFF2-40B4-BE49-F238E27FC236}">
                        <a16:creationId xmlns:a16="http://schemas.microsoft.com/office/drawing/2014/main" id="{DBCF77C5-101D-3840-8CE3-6BECFD1889EB}"/>
                      </a:ext>
                    </a:extLst>
                  </p:cNvPr>
                  <p:cNvSpPr/>
                  <p:nvPr/>
                </p:nvSpPr>
                <p:spPr>
                  <a:xfrm>
                    <a:off x="219566" y="7872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54" name="Circle">
                    <a:extLst>
                      <a:ext uri="{FF2B5EF4-FFF2-40B4-BE49-F238E27FC236}">
                        <a16:creationId xmlns:a16="http://schemas.microsoft.com/office/drawing/2014/main" id="{563D36D0-C0F6-4548-B920-B1689A25AD9F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7"/>
                    <a:ext cx="151840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55" name="Circle">
                    <a:extLst>
                      <a:ext uri="{FF2B5EF4-FFF2-40B4-BE49-F238E27FC236}">
                        <a16:creationId xmlns:a16="http://schemas.microsoft.com/office/drawing/2014/main" id="{E1383BF0-1904-9942-9E7A-46E1B1C2269C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7"/>
                    <a:ext cx="151840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56" name="Circle">
                    <a:extLst>
                      <a:ext uri="{FF2B5EF4-FFF2-40B4-BE49-F238E27FC236}">
                        <a16:creationId xmlns:a16="http://schemas.microsoft.com/office/drawing/2014/main" id="{E1C40034-35F1-474E-8A37-C5305C412812}"/>
                      </a:ext>
                    </a:extLst>
                  </p:cNvPr>
                  <p:cNvSpPr/>
                  <p:nvPr/>
                </p:nvSpPr>
                <p:spPr>
                  <a:xfrm>
                    <a:off x="431260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57" name="Circle">
                    <a:extLst>
                      <a:ext uri="{FF2B5EF4-FFF2-40B4-BE49-F238E27FC236}">
                        <a16:creationId xmlns:a16="http://schemas.microsoft.com/office/drawing/2014/main" id="{8E3F135A-3869-AA47-B32E-865D991FAB22}"/>
                      </a:ext>
                    </a:extLst>
                  </p:cNvPr>
                  <p:cNvSpPr/>
                  <p:nvPr/>
                </p:nvSpPr>
                <p:spPr>
                  <a:xfrm>
                    <a:off x="431260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58" name="Circle">
                    <a:extLst>
                      <a:ext uri="{FF2B5EF4-FFF2-40B4-BE49-F238E27FC236}">
                        <a16:creationId xmlns:a16="http://schemas.microsoft.com/office/drawing/2014/main" id="{67236FEC-604B-7C41-941C-744F820F7F2E}"/>
                      </a:ext>
                    </a:extLst>
                  </p:cNvPr>
                  <p:cNvSpPr/>
                  <p:nvPr/>
                </p:nvSpPr>
                <p:spPr>
                  <a:xfrm>
                    <a:off x="203821" y="470411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59" name="Circle">
                    <a:extLst>
                      <a:ext uri="{FF2B5EF4-FFF2-40B4-BE49-F238E27FC236}">
                        <a16:creationId xmlns:a16="http://schemas.microsoft.com/office/drawing/2014/main" id="{8217C886-E339-244F-9217-52E8D30DB1B9}"/>
                      </a:ext>
                    </a:extLst>
                  </p:cNvPr>
                  <p:cNvSpPr/>
                  <p:nvPr/>
                </p:nvSpPr>
                <p:spPr>
                  <a:xfrm>
                    <a:off x="-18054" y="466475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60" name="Circle">
                    <a:extLst>
                      <a:ext uri="{FF2B5EF4-FFF2-40B4-BE49-F238E27FC236}">
                        <a16:creationId xmlns:a16="http://schemas.microsoft.com/office/drawing/2014/main" id="{51778D37-8A5C-E04C-8E3A-5C10A91F5D81}"/>
                      </a:ext>
                    </a:extLst>
                  </p:cNvPr>
                  <p:cNvSpPr/>
                  <p:nvPr/>
                </p:nvSpPr>
                <p:spPr>
                  <a:xfrm>
                    <a:off x="0" y="676094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61" name="Circle">
                    <a:extLst>
                      <a:ext uri="{FF2B5EF4-FFF2-40B4-BE49-F238E27FC236}">
                        <a16:creationId xmlns:a16="http://schemas.microsoft.com/office/drawing/2014/main" id="{90B4583D-9997-0F4B-AC6C-C96424ED2AC8}"/>
                      </a:ext>
                    </a:extLst>
                  </p:cNvPr>
                  <p:cNvSpPr/>
                  <p:nvPr/>
                </p:nvSpPr>
                <p:spPr>
                  <a:xfrm>
                    <a:off x="-211695" y="470411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62" name="Circle">
                    <a:extLst>
                      <a:ext uri="{FF2B5EF4-FFF2-40B4-BE49-F238E27FC236}">
                        <a16:creationId xmlns:a16="http://schemas.microsoft.com/office/drawing/2014/main" id="{F09D433B-81CF-E247-A3E8-46FA5123D3FD}"/>
                      </a:ext>
                    </a:extLst>
                  </p:cNvPr>
                  <p:cNvSpPr/>
                  <p:nvPr/>
                </p:nvSpPr>
                <p:spPr>
                  <a:xfrm>
                    <a:off x="-211695" y="71640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63" name="Circle">
                    <a:extLst>
                      <a:ext uri="{FF2B5EF4-FFF2-40B4-BE49-F238E27FC236}">
                        <a16:creationId xmlns:a16="http://schemas.microsoft.com/office/drawing/2014/main" id="{1730E35F-58D3-A247-A0C7-E60AA9B1F6AF}"/>
                      </a:ext>
                    </a:extLst>
                  </p:cNvPr>
                  <p:cNvSpPr/>
                  <p:nvPr/>
                </p:nvSpPr>
                <p:spPr>
                  <a:xfrm>
                    <a:off x="203821" y="687904"/>
                    <a:ext cx="151839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64" name="Group">
                <a:extLst>
                  <a:ext uri="{FF2B5EF4-FFF2-40B4-BE49-F238E27FC236}">
                    <a16:creationId xmlns:a16="http://schemas.microsoft.com/office/drawing/2014/main" id="{EB4A85B3-CB1B-BD40-B658-424106CC569D}"/>
                  </a:ext>
                </a:extLst>
              </p:cNvPr>
              <p:cNvGrpSpPr/>
              <p:nvPr/>
            </p:nvGrpSpPr>
            <p:grpSpPr>
              <a:xfrm>
                <a:off x="5553310" y="4181095"/>
                <a:ext cx="1617843" cy="1617845"/>
                <a:chOff x="0" y="0"/>
                <a:chExt cx="1617841" cy="1617841"/>
              </a:xfrm>
            </p:grpSpPr>
            <p:sp>
              <p:nvSpPr>
                <p:cNvPr id="65" name="Group">
                  <a:extLst>
                    <a:ext uri="{FF2B5EF4-FFF2-40B4-BE49-F238E27FC236}">
                      <a16:creationId xmlns:a16="http://schemas.microsoft.com/office/drawing/2014/main" id="{0A58427C-0E07-7B40-A21D-EB7D6BC9CE3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17842" cy="1617842"/>
                </a:xfrm>
                <a:prstGeom prst="rect">
                  <a:avLst/>
                </a:prstGeom>
                <a:solidFill>
                  <a:srgbClr val="A9A9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grpSp>
              <p:nvGrpSpPr>
                <p:cNvPr id="66" name="Group">
                  <a:extLst>
                    <a:ext uri="{FF2B5EF4-FFF2-40B4-BE49-F238E27FC236}">
                      <a16:creationId xmlns:a16="http://schemas.microsoft.com/office/drawing/2014/main" id="{0A686749-703C-6246-858F-93872253A21B}"/>
                    </a:ext>
                  </a:extLst>
                </p:cNvPr>
                <p:cNvGrpSpPr/>
                <p:nvPr/>
              </p:nvGrpSpPr>
              <p:grpSpPr>
                <a:xfrm>
                  <a:off x="411524" y="380601"/>
                  <a:ext cx="794794" cy="883312"/>
                  <a:chOff x="-211694" y="0"/>
                  <a:chExt cx="794793" cy="883310"/>
                </a:xfrm>
              </p:grpSpPr>
              <p:sp>
                <p:nvSpPr>
                  <p:cNvPr id="67" name="Circle">
                    <a:extLst>
                      <a:ext uri="{FF2B5EF4-FFF2-40B4-BE49-F238E27FC236}">
                        <a16:creationId xmlns:a16="http://schemas.microsoft.com/office/drawing/2014/main" id="{FF9F6197-28BE-8A47-AC05-8C01CA35C6B0}"/>
                      </a:ext>
                    </a:extLst>
                  </p:cNvPr>
                  <p:cNvSpPr/>
                  <p:nvPr/>
                </p:nvSpPr>
                <p:spPr>
                  <a:xfrm>
                    <a:off x="23618" y="0"/>
                    <a:ext cx="159712" cy="15971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68" name="Circle">
                    <a:extLst>
                      <a:ext uri="{FF2B5EF4-FFF2-40B4-BE49-F238E27FC236}">
                        <a16:creationId xmlns:a16="http://schemas.microsoft.com/office/drawing/2014/main" id="{093D0C8C-28D5-0E4D-A4A9-1B8B29ABE8E0}"/>
                      </a:ext>
                    </a:extLst>
                  </p:cNvPr>
                  <p:cNvSpPr/>
                  <p:nvPr/>
                </p:nvSpPr>
                <p:spPr>
                  <a:xfrm>
                    <a:off x="0" y="245046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69" name="Circle">
                    <a:extLst>
                      <a:ext uri="{FF2B5EF4-FFF2-40B4-BE49-F238E27FC236}">
                        <a16:creationId xmlns:a16="http://schemas.microsoft.com/office/drawing/2014/main" id="{F3A79328-16A5-8A43-BE02-86E3BB4E6644}"/>
                      </a:ext>
                    </a:extLst>
                  </p:cNvPr>
                  <p:cNvSpPr/>
                  <p:nvPr/>
                </p:nvSpPr>
                <p:spPr>
                  <a:xfrm>
                    <a:off x="439133" y="0"/>
                    <a:ext cx="143967" cy="1439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70" name="Circle">
                    <a:extLst>
                      <a:ext uri="{FF2B5EF4-FFF2-40B4-BE49-F238E27FC236}">
                        <a16:creationId xmlns:a16="http://schemas.microsoft.com/office/drawing/2014/main" id="{D57A00BA-F535-C745-899F-2970C8033B40}"/>
                      </a:ext>
                    </a:extLst>
                  </p:cNvPr>
                  <p:cNvSpPr/>
                  <p:nvPr/>
                </p:nvSpPr>
                <p:spPr>
                  <a:xfrm>
                    <a:off x="431260" y="49796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71" name="Circle">
                    <a:extLst>
                      <a:ext uri="{FF2B5EF4-FFF2-40B4-BE49-F238E27FC236}">
                        <a16:creationId xmlns:a16="http://schemas.microsoft.com/office/drawing/2014/main" id="{EF037795-754B-7F43-8714-B61510890836}"/>
                      </a:ext>
                    </a:extLst>
                  </p:cNvPr>
                  <p:cNvSpPr/>
                  <p:nvPr/>
                </p:nvSpPr>
                <p:spPr>
                  <a:xfrm>
                    <a:off x="452570" y="755090"/>
                    <a:ext cx="128221" cy="12822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72" name="Circle">
                    <a:extLst>
                      <a:ext uri="{FF2B5EF4-FFF2-40B4-BE49-F238E27FC236}">
                        <a16:creationId xmlns:a16="http://schemas.microsoft.com/office/drawing/2014/main" id="{20ACCD05-D63D-C34A-ABC1-27186900F6AF}"/>
                      </a:ext>
                    </a:extLst>
                  </p:cNvPr>
                  <p:cNvSpPr/>
                  <p:nvPr/>
                </p:nvSpPr>
                <p:spPr>
                  <a:xfrm>
                    <a:off x="-188076" y="0"/>
                    <a:ext cx="159712" cy="15971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73" name="Circle">
                    <a:extLst>
                      <a:ext uri="{FF2B5EF4-FFF2-40B4-BE49-F238E27FC236}">
                        <a16:creationId xmlns:a16="http://schemas.microsoft.com/office/drawing/2014/main" id="{06312E5E-4AFC-BC45-B3B4-0031B2EA2B44}"/>
                      </a:ext>
                    </a:extLst>
                  </p:cNvPr>
                  <p:cNvSpPr/>
                  <p:nvPr/>
                </p:nvSpPr>
                <p:spPr>
                  <a:xfrm>
                    <a:off x="-211695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74" name="Circle">
                    <a:extLst>
                      <a:ext uri="{FF2B5EF4-FFF2-40B4-BE49-F238E27FC236}">
                        <a16:creationId xmlns:a16="http://schemas.microsoft.com/office/drawing/2014/main" id="{7DEDC2A7-EF8D-4641-BA1A-D34F3EF3C1D0}"/>
                      </a:ext>
                    </a:extLst>
                  </p:cNvPr>
                  <p:cNvSpPr/>
                  <p:nvPr/>
                </p:nvSpPr>
                <p:spPr>
                  <a:xfrm>
                    <a:off x="219566" y="7872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75" name="Circle">
                    <a:extLst>
                      <a:ext uri="{FF2B5EF4-FFF2-40B4-BE49-F238E27FC236}">
                        <a16:creationId xmlns:a16="http://schemas.microsoft.com/office/drawing/2014/main" id="{F6408225-C6B1-234F-9357-47718A973CBF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7"/>
                    <a:ext cx="151840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76" name="Circle">
                    <a:extLst>
                      <a:ext uri="{FF2B5EF4-FFF2-40B4-BE49-F238E27FC236}">
                        <a16:creationId xmlns:a16="http://schemas.microsoft.com/office/drawing/2014/main" id="{511506C3-68BD-8F49-AE77-90E0428B54EC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7"/>
                    <a:ext cx="151840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77" name="Circle">
                    <a:extLst>
                      <a:ext uri="{FF2B5EF4-FFF2-40B4-BE49-F238E27FC236}">
                        <a16:creationId xmlns:a16="http://schemas.microsoft.com/office/drawing/2014/main" id="{314C1099-9CFC-154C-91EA-A315689E17FA}"/>
                      </a:ext>
                    </a:extLst>
                  </p:cNvPr>
                  <p:cNvSpPr/>
                  <p:nvPr/>
                </p:nvSpPr>
                <p:spPr>
                  <a:xfrm>
                    <a:off x="431260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78" name="Circle">
                    <a:extLst>
                      <a:ext uri="{FF2B5EF4-FFF2-40B4-BE49-F238E27FC236}">
                        <a16:creationId xmlns:a16="http://schemas.microsoft.com/office/drawing/2014/main" id="{C1B4B051-0924-9446-A174-67F181BD3F9E}"/>
                      </a:ext>
                    </a:extLst>
                  </p:cNvPr>
                  <p:cNvSpPr/>
                  <p:nvPr/>
                </p:nvSpPr>
                <p:spPr>
                  <a:xfrm>
                    <a:off x="431260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79" name="Circle">
                    <a:extLst>
                      <a:ext uri="{FF2B5EF4-FFF2-40B4-BE49-F238E27FC236}">
                        <a16:creationId xmlns:a16="http://schemas.microsoft.com/office/drawing/2014/main" id="{196FB95E-E5BC-C049-B5A5-29D7ED75422A}"/>
                      </a:ext>
                    </a:extLst>
                  </p:cNvPr>
                  <p:cNvSpPr/>
                  <p:nvPr/>
                </p:nvSpPr>
                <p:spPr>
                  <a:xfrm>
                    <a:off x="203821" y="470411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80" name="Circle">
                    <a:extLst>
                      <a:ext uri="{FF2B5EF4-FFF2-40B4-BE49-F238E27FC236}">
                        <a16:creationId xmlns:a16="http://schemas.microsoft.com/office/drawing/2014/main" id="{8634F773-AC7E-8443-B2B0-AE1F7B7380A8}"/>
                      </a:ext>
                    </a:extLst>
                  </p:cNvPr>
                  <p:cNvSpPr/>
                  <p:nvPr/>
                </p:nvSpPr>
                <p:spPr>
                  <a:xfrm>
                    <a:off x="-18054" y="466475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81" name="Circle">
                    <a:extLst>
                      <a:ext uri="{FF2B5EF4-FFF2-40B4-BE49-F238E27FC236}">
                        <a16:creationId xmlns:a16="http://schemas.microsoft.com/office/drawing/2014/main" id="{7C2A2F33-4987-6845-AB67-0011095794EB}"/>
                      </a:ext>
                    </a:extLst>
                  </p:cNvPr>
                  <p:cNvSpPr/>
                  <p:nvPr/>
                </p:nvSpPr>
                <p:spPr>
                  <a:xfrm>
                    <a:off x="0" y="676094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82" name="Circle">
                    <a:extLst>
                      <a:ext uri="{FF2B5EF4-FFF2-40B4-BE49-F238E27FC236}">
                        <a16:creationId xmlns:a16="http://schemas.microsoft.com/office/drawing/2014/main" id="{226CCB34-98FD-E643-AD29-B81A6D788662}"/>
                      </a:ext>
                    </a:extLst>
                  </p:cNvPr>
                  <p:cNvSpPr/>
                  <p:nvPr/>
                </p:nvSpPr>
                <p:spPr>
                  <a:xfrm>
                    <a:off x="-211695" y="470411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83" name="Circle">
                    <a:extLst>
                      <a:ext uri="{FF2B5EF4-FFF2-40B4-BE49-F238E27FC236}">
                        <a16:creationId xmlns:a16="http://schemas.microsoft.com/office/drawing/2014/main" id="{511E4028-0F8D-444D-92C7-3644A40549A5}"/>
                      </a:ext>
                    </a:extLst>
                  </p:cNvPr>
                  <p:cNvSpPr/>
                  <p:nvPr/>
                </p:nvSpPr>
                <p:spPr>
                  <a:xfrm>
                    <a:off x="-211695" y="71640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84" name="Circle">
                    <a:extLst>
                      <a:ext uri="{FF2B5EF4-FFF2-40B4-BE49-F238E27FC236}">
                        <a16:creationId xmlns:a16="http://schemas.microsoft.com/office/drawing/2014/main" id="{32947C3E-A46A-3148-A229-412BAB709EA9}"/>
                      </a:ext>
                    </a:extLst>
                  </p:cNvPr>
                  <p:cNvSpPr/>
                  <p:nvPr/>
                </p:nvSpPr>
                <p:spPr>
                  <a:xfrm>
                    <a:off x="203821" y="687904"/>
                    <a:ext cx="151839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08FEA4B-A408-7740-A116-F3C24719D84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43857" y="6994301"/>
              <a:ext cx="1800000" cy="862308"/>
              <a:chOff x="8076445" y="4181095"/>
              <a:chExt cx="3377126" cy="1617846"/>
            </a:xfrm>
          </p:grpSpPr>
          <p:grpSp>
            <p:nvGrpSpPr>
              <p:cNvPr id="86" name="Group">
                <a:extLst>
                  <a:ext uri="{FF2B5EF4-FFF2-40B4-BE49-F238E27FC236}">
                    <a16:creationId xmlns:a16="http://schemas.microsoft.com/office/drawing/2014/main" id="{0F330DEE-A91F-1D4A-8102-68903316F72F}"/>
                  </a:ext>
                </a:extLst>
              </p:cNvPr>
              <p:cNvGrpSpPr/>
              <p:nvPr/>
            </p:nvGrpSpPr>
            <p:grpSpPr>
              <a:xfrm>
                <a:off x="8076445" y="4181095"/>
                <a:ext cx="1617843" cy="1617845"/>
                <a:chOff x="0" y="0"/>
                <a:chExt cx="1617841" cy="1617841"/>
              </a:xfrm>
            </p:grpSpPr>
            <p:sp>
              <p:nvSpPr>
                <p:cNvPr id="106" name="Group">
                  <a:extLst>
                    <a:ext uri="{FF2B5EF4-FFF2-40B4-BE49-F238E27FC236}">
                      <a16:creationId xmlns:a16="http://schemas.microsoft.com/office/drawing/2014/main" id="{8ED75F76-8656-7A46-B9B0-9E3536BC478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17842" cy="1617842"/>
                </a:xfrm>
                <a:prstGeom prst="rect">
                  <a:avLst/>
                </a:prstGeom>
                <a:solidFill>
                  <a:srgbClr val="A9A9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grpSp>
              <p:nvGrpSpPr>
                <p:cNvPr id="107" name="Group">
                  <a:extLst>
                    <a:ext uri="{FF2B5EF4-FFF2-40B4-BE49-F238E27FC236}">
                      <a16:creationId xmlns:a16="http://schemas.microsoft.com/office/drawing/2014/main" id="{8A130CC2-28CD-8040-AA39-1B17F61AA4A1}"/>
                    </a:ext>
                  </a:extLst>
                </p:cNvPr>
                <p:cNvGrpSpPr/>
                <p:nvPr/>
              </p:nvGrpSpPr>
              <p:grpSpPr>
                <a:xfrm>
                  <a:off x="411524" y="380601"/>
                  <a:ext cx="794794" cy="883312"/>
                  <a:chOff x="-211694" y="0"/>
                  <a:chExt cx="794793" cy="883310"/>
                </a:xfrm>
              </p:grpSpPr>
              <p:sp>
                <p:nvSpPr>
                  <p:cNvPr id="111" name="Circle">
                    <a:extLst>
                      <a:ext uri="{FF2B5EF4-FFF2-40B4-BE49-F238E27FC236}">
                        <a16:creationId xmlns:a16="http://schemas.microsoft.com/office/drawing/2014/main" id="{B10053C2-84CE-3842-93F8-5151A162EDED}"/>
                      </a:ext>
                    </a:extLst>
                  </p:cNvPr>
                  <p:cNvSpPr/>
                  <p:nvPr/>
                </p:nvSpPr>
                <p:spPr>
                  <a:xfrm>
                    <a:off x="23618" y="0"/>
                    <a:ext cx="159712" cy="15971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12" name="Circle">
                    <a:extLst>
                      <a:ext uri="{FF2B5EF4-FFF2-40B4-BE49-F238E27FC236}">
                        <a16:creationId xmlns:a16="http://schemas.microsoft.com/office/drawing/2014/main" id="{861ADA17-3164-E64C-89C0-2E1D362DAB09}"/>
                      </a:ext>
                    </a:extLst>
                  </p:cNvPr>
                  <p:cNvSpPr/>
                  <p:nvPr/>
                </p:nvSpPr>
                <p:spPr>
                  <a:xfrm>
                    <a:off x="0" y="245046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14" name="Circle">
                    <a:extLst>
                      <a:ext uri="{FF2B5EF4-FFF2-40B4-BE49-F238E27FC236}">
                        <a16:creationId xmlns:a16="http://schemas.microsoft.com/office/drawing/2014/main" id="{F453BF5E-9549-DC42-9096-B80CB89FDA16}"/>
                      </a:ext>
                    </a:extLst>
                  </p:cNvPr>
                  <p:cNvSpPr/>
                  <p:nvPr/>
                </p:nvSpPr>
                <p:spPr>
                  <a:xfrm>
                    <a:off x="439133" y="0"/>
                    <a:ext cx="143967" cy="1439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15" name="Circle">
                    <a:extLst>
                      <a:ext uri="{FF2B5EF4-FFF2-40B4-BE49-F238E27FC236}">
                        <a16:creationId xmlns:a16="http://schemas.microsoft.com/office/drawing/2014/main" id="{280CEDEE-6FD4-5C4F-8527-E6258D65207C}"/>
                      </a:ext>
                    </a:extLst>
                  </p:cNvPr>
                  <p:cNvSpPr/>
                  <p:nvPr/>
                </p:nvSpPr>
                <p:spPr>
                  <a:xfrm>
                    <a:off x="431260" y="49796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16" name="Circle">
                    <a:extLst>
                      <a:ext uri="{FF2B5EF4-FFF2-40B4-BE49-F238E27FC236}">
                        <a16:creationId xmlns:a16="http://schemas.microsoft.com/office/drawing/2014/main" id="{90FC4E55-407B-1543-B89B-F1019BE5ADDC}"/>
                      </a:ext>
                    </a:extLst>
                  </p:cNvPr>
                  <p:cNvSpPr/>
                  <p:nvPr/>
                </p:nvSpPr>
                <p:spPr>
                  <a:xfrm>
                    <a:off x="452570" y="755090"/>
                    <a:ext cx="128221" cy="12822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17" name="Circle">
                    <a:extLst>
                      <a:ext uri="{FF2B5EF4-FFF2-40B4-BE49-F238E27FC236}">
                        <a16:creationId xmlns:a16="http://schemas.microsoft.com/office/drawing/2014/main" id="{C3E45C08-83B6-FF49-9284-9F493482E79C}"/>
                      </a:ext>
                    </a:extLst>
                  </p:cNvPr>
                  <p:cNvSpPr/>
                  <p:nvPr/>
                </p:nvSpPr>
                <p:spPr>
                  <a:xfrm>
                    <a:off x="-188076" y="0"/>
                    <a:ext cx="159712" cy="15971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18" name="Circle">
                    <a:extLst>
                      <a:ext uri="{FF2B5EF4-FFF2-40B4-BE49-F238E27FC236}">
                        <a16:creationId xmlns:a16="http://schemas.microsoft.com/office/drawing/2014/main" id="{9B9EDBEE-A491-A042-A04C-0409205069EF}"/>
                      </a:ext>
                    </a:extLst>
                  </p:cNvPr>
                  <p:cNvSpPr/>
                  <p:nvPr/>
                </p:nvSpPr>
                <p:spPr>
                  <a:xfrm>
                    <a:off x="-211695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19" name="Circle">
                    <a:extLst>
                      <a:ext uri="{FF2B5EF4-FFF2-40B4-BE49-F238E27FC236}">
                        <a16:creationId xmlns:a16="http://schemas.microsoft.com/office/drawing/2014/main" id="{BB8A2F1B-4C18-9C4A-BA68-2F147D5993E3}"/>
                      </a:ext>
                    </a:extLst>
                  </p:cNvPr>
                  <p:cNvSpPr/>
                  <p:nvPr/>
                </p:nvSpPr>
                <p:spPr>
                  <a:xfrm>
                    <a:off x="219566" y="7872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20" name="Circle">
                    <a:extLst>
                      <a:ext uri="{FF2B5EF4-FFF2-40B4-BE49-F238E27FC236}">
                        <a16:creationId xmlns:a16="http://schemas.microsoft.com/office/drawing/2014/main" id="{1C84FDEB-CDB1-6C47-B948-1376A6896D83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7"/>
                    <a:ext cx="151840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21" name="Circle">
                    <a:extLst>
                      <a:ext uri="{FF2B5EF4-FFF2-40B4-BE49-F238E27FC236}">
                        <a16:creationId xmlns:a16="http://schemas.microsoft.com/office/drawing/2014/main" id="{FC7CB927-02E8-3D4E-A9B7-DDD0334B90B2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7"/>
                    <a:ext cx="151840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22" name="Circle">
                    <a:extLst>
                      <a:ext uri="{FF2B5EF4-FFF2-40B4-BE49-F238E27FC236}">
                        <a16:creationId xmlns:a16="http://schemas.microsoft.com/office/drawing/2014/main" id="{839023B9-FF6F-C14A-BB49-55CA0AFA4E8C}"/>
                      </a:ext>
                    </a:extLst>
                  </p:cNvPr>
                  <p:cNvSpPr/>
                  <p:nvPr/>
                </p:nvSpPr>
                <p:spPr>
                  <a:xfrm>
                    <a:off x="431260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23" name="Circle">
                    <a:extLst>
                      <a:ext uri="{FF2B5EF4-FFF2-40B4-BE49-F238E27FC236}">
                        <a16:creationId xmlns:a16="http://schemas.microsoft.com/office/drawing/2014/main" id="{371A2487-8A1B-5246-A054-F74B85F0FC09}"/>
                      </a:ext>
                    </a:extLst>
                  </p:cNvPr>
                  <p:cNvSpPr/>
                  <p:nvPr/>
                </p:nvSpPr>
                <p:spPr>
                  <a:xfrm>
                    <a:off x="431260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24" name="Circle">
                    <a:extLst>
                      <a:ext uri="{FF2B5EF4-FFF2-40B4-BE49-F238E27FC236}">
                        <a16:creationId xmlns:a16="http://schemas.microsoft.com/office/drawing/2014/main" id="{4B75F153-14C8-BF48-AD4F-0ED5A1261404}"/>
                      </a:ext>
                    </a:extLst>
                  </p:cNvPr>
                  <p:cNvSpPr/>
                  <p:nvPr/>
                </p:nvSpPr>
                <p:spPr>
                  <a:xfrm>
                    <a:off x="203821" y="470411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25" name="Circle">
                    <a:extLst>
                      <a:ext uri="{FF2B5EF4-FFF2-40B4-BE49-F238E27FC236}">
                        <a16:creationId xmlns:a16="http://schemas.microsoft.com/office/drawing/2014/main" id="{3D868BD3-7072-C74B-AD97-81F32298650F}"/>
                      </a:ext>
                    </a:extLst>
                  </p:cNvPr>
                  <p:cNvSpPr/>
                  <p:nvPr/>
                </p:nvSpPr>
                <p:spPr>
                  <a:xfrm>
                    <a:off x="-18054" y="466475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26" name="Circle">
                    <a:extLst>
                      <a:ext uri="{FF2B5EF4-FFF2-40B4-BE49-F238E27FC236}">
                        <a16:creationId xmlns:a16="http://schemas.microsoft.com/office/drawing/2014/main" id="{2B92EA1A-3A60-1C49-9CAD-C2B070F07F61}"/>
                      </a:ext>
                    </a:extLst>
                  </p:cNvPr>
                  <p:cNvSpPr/>
                  <p:nvPr/>
                </p:nvSpPr>
                <p:spPr>
                  <a:xfrm>
                    <a:off x="0" y="676094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27" name="Circle">
                    <a:extLst>
                      <a:ext uri="{FF2B5EF4-FFF2-40B4-BE49-F238E27FC236}">
                        <a16:creationId xmlns:a16="http://schemas.microsoft.com/office/drawing/2014/main" id="{ED6D4D86-6398-1540-9CA9-7B842FA1AA34}"/>
                      </a:ext>
                    </a:extLst>
                  </p:cNvPr>
                  <p:cNvSpPr/>
                  <p:nvPr/>
                </p:nvSpPr>
                <p:spPr>
                  <a:xfrm>
                    <a:off x="-211695" y="470411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28" name="Circle">
                    <a:extLst>
                      <a:ext uri="{FF2B5EF4-FFF2-40B4-BE49-F238E27FC236}">
                        <a16:creationId xmlns:a16="http://schemas.microsoft.com/office/drawing/2014/main" id="{3CA3E548-ED7A-D848-B1EA-C993694BC772}"/>
                      </a:ext>
                    </a:extLst>
                  </p:cNvPr>
                  <p:cNvSpPr/>
                  <p:nvPr/>
                </p:nvSpPr>
                <p:spPr>
                  <a:xfrm>
                    <a:off x="-211695" y="71640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29" name="Circle">
                    <a:extLst>
                      <a:ext uri="{FF2B5EF4-FFF2-40B4-BE49-F238E27FC236}">
                        <a16:creationId xmlns:a16="http://schemas.microsoft.com/office/drawing/2014/main" id="{7E3A6988-4995-2849-AF6F-52C588CA7139}"/>
                      </a:ext>
                    </a:extLst>
                  </p:cNvPr>
                  <p:cNvSpPr/>
                  <p:nvPr/>
                </p:nvSpPr>
                <p:spPr>
                  <a:xfrm>
                    <a:off x="203821" y="687904"/>
                    <a:ext cx="151839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F8055A52-B9F9-0E4A-9764-C77D5AE90EA3}"/>
                  </a:ext>
                </a:extLst>
              </p:cNvPr>
              <p:cNvGrpSpPr/>
              <p:nvPr/>
            </p:nvGrpSpPr>
            <p:grpSpPr>
              <a:xfrm>
                <a:off x="9835727" y="4181095"/>
                <a:ext cx="1617844" cy="1617846"/>
                <a:chOff x="9835727" y="4181095"/>
                <a:chExt cx="1617844" cy="1617846"/>
              </a:xfrm>
            </p:grpSpPr>
            <p:sp>
              <p:nvSpPr>
                <p:cNvPr id="88" name="Group">
                  <a:extLst>
                    <a:ext uri="{FF2B5EF4-FFF2-40B4-BE49-F238E27FC236}">
                      <a16:creationId xmlns:a16="http://schemas.microsoft.com/office/drawing/2014/main" id="{E4812B13-C39D-F04A-91D4-C8D67E009977}"/>
                    </a:ext>
                  </a:extLst>
                </p:cNvPr>
                <p:cNvSpPr/>
                <p:nvPr/>
              </p:nvSpPr>
              <p:spPr>
                <a:xfrm>
                  <a:off x="9835727" y="4181095"/>
                  <a:ext cx="1617844" cy="1617846"/>
                </a:xfrm>
                <a:prstGeom prst="rect">
                  <a:avLst/>
                </a:prstGeom>
                <a:solidFill>
                  <a:srgbClr val="A9A9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grpSp>
              <p:nvGrpSpPr>
                <p:cNvPr id="89" name="Group">
                  <a:extLst>
                    <a:ext uri="{FF2B5EF4-FFF2-40B4-BE49-F238E27FC236}">
                      <a16:creationId xmlns:a16="http://schemas.microsoft.com/office/drawing/2014/main" id="{D6A42955-3030-CA4A-990F-47FE05271B24}"/>
                    </a:ext>
                  </a:extLst>
                </p:cNvPr>
                <p:cNvGrpSpPr/>
                <p:nvPr/>
              </p:nvGrpSpPr>
              <p:grpSpPr>
                <a:xfrm>
                  <a:off x="10214231" y="4569569"/>
                  <a:ext cx="822506" cy="859828"/>
                  <a:chOff x="-211695" y="-8937"/>
                  <a:chExt cx="822504" cy="859825"/>
                </a:xfrm>
              </p:grpSpPr>
              <p:sp>
                <p:nvSpPr>
                  <p:cNvPr id="90" name="Circle">
                    <a:extLst>
                      <a:ext uri="{FF2B5EF4-FFF2-40B4-BE49-F238E27FC236}">
                        <a16:creationId xmlns:a16="http://schemas.microsoft.com/office/drawing/2014/main" id="{7CBFCC98-C489-8E4F-8B95-B30154436083}"/>
                      </a:ext>
                    </a:extLst>
                  </p:cNvPr>
                  <p:cNvSpPr/>
                  <p:nvPr/>
                </p:nvSpPr>
                <p:spPr>
                  <a:xfrm>
                    <a:off x="-22561" y="33354"/>
                    <a:ext cx="142052" cy="14205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91" name="Circle">
                    <a:extLst>
                      <a:ext uri="{FF2B5EF4-FFF2-40B4-BE49-F238E27FC236}">
                        <a16:creationId xmlns:a16="http://schemas.microsoft.com/office/drawing/2014/main" id="{80CBEC09-C71E-C642-B151-BDB2EF657344}"/>
                      </a:ext>
                    </a:extLst>
                  </p:cNvPr>
                  <p:cNvSpPr/>
                  <p:nvPr/>
                </p:nvSpPr>
                <p:spPr>
                  <a:xfrm>
                    <a:off x="36194" y="281241"/>
                    <a:ext cx="123300" cy="12330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92" name="Circle">
                    <a:extLst>
                      <a:ext uri="{FF2B5EF4-FFF2-40B4-BE49-F238E27FC236}">
                        <a16:creationId xmlns:a16="http://schemas.microsoft.com/office/drawing/2014/main" id="{99616C3A-186A-EC42-938F-2736F13B04D9}"/>
                      </a:ext>
                    </a:extLst>
                  </p:cNvPr>
                  <p:cNvSpPr/>
                  <p:nvPr/>
                </p:nvSpPr>
                <p:spPr>
                  <a:xfrm>
                    <a:off x="7872" y="490093"/>
                    <a:ext cx="141114" cy="141115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93" name="Circle">
                    <a:extLst>
                      <a:ext uri="{FF2B5EF4-FFF2-40B4-BE49-F238E27FC236}">
                        <a16:creationId xmlns:a16="http://schemas.microsoft.com/office/drawing/2014/main" id="{A7F3A3FD-F511-6142-AD78-49BB151F5508}"/>
                      </a:ext>
                    </a:extLst>
                  </p:cNvPr>
                  <p:cNvSpPr/>
                  <p:nvPr/>
                </p:nvSpPr>
                <p:spPr>
                  <a:xfrm>
                    <a:off x="62455" y="739231"/>
                    <a:ext cx="78566" cy="785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94" name="Circle">
                    <a:extLst>
                      <a:ext uri="{FF2B5EF4-FFF2-40B4-BE49-F238E27FC236}">
                        <a16:creationId xmlns:a16="http://schemas.microsoft.com/office/drawing/2014/main" id="{DCE974E7-4D44-434B-993C-401CDC7AC12E}"/>
                      </a:ext>
                    </a:extLst>
                  </p:cNvPr>
                  <p:cNvSpPr/>
                  <p:nvPr/>
                </p:nvSpPr>
                <p:spPr>
                  <a:xfrm>
                    <a:off x="211156" y="-8937"/>
                    <a:ext cx="189142" cy="18914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95" name="Circle">
                    <a:extLst>
                      <a:ext uri="{FF2B5EF4-FFF2-40B4-BE49-F238E27FC236}">
                        <a16:creationId xmlns:a16="http://schemas.microsoft.com/office/drawing/2014/main" id="{A8BBED33-8ECE-7841-89FB-714F396CA046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96" name="Circle">
                    <a:extLst>
                      <a:ext uri="{FF2B5EF4-FFF2-40B4-BE49-F238E27FC236}">
                        <a16:creationId xmlns:a16="http://schemas.microsoft.com/office/drawing/2014/main" id="{CEF665C1-3D05-9B44-8F90-19B39B723E0C}"/>
                      </a:ext>
                    </a:extLst>
                  </p:cNvPr>
                  <p:cNvSpPr/>
                  <p:nvPr/>
                </p:nvSpPr>
                <p:spPr>
                  <a:xfrm>
                    <a:off x="238620" y="493401"/>
                    <a:ext cx="114837" cy="11483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97" name="Circle">
                    <a:extLst>
                      <a:ext uri="{FF2B5EF4-FFF2-40B4-BE49-F238E27FC236}">
                        <a16:creationId xmlns:a16="http://schemas.microsoft.com/office/drawing/2014/main" id="{FBB6D538-78C7-0F46-99F1-C94D2B37B75B}"/>
                      </a:ext>
                    </a:extLst>
                  </p:cNvPr>
                  <p:cNvSpPr/>
                  <p:nvPr/>
                </p:nvSpPr>
                <p:spPr>
                  <a:xfrm>
                    <a:off x="236801" y="692283"/>
                    <a:ext cx="147124" cy="14712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98" name="Circle">
                    <a:extLst>
                      <a:ext uri="{FF2B5EF4-FFF2-40B4-BE49-F238E27FC236}">
                        <a16:creationId xmlns:a16="http://schemas.microsoft.com/office/drawing/2014/main" id="{07A50F56-F943-8848-9094-FC9404E8F526}"/>
                      </a:ext>
                    </a:extLst>
                  </p:cNvPr>
                  <p:cNvSpPr/>
                  <p:nvPr/>
                </p:nvSpPr>
                <p:spPr>
                  <a:xfrm>
                    <a:off x="466842" y="42884"/>
                    <a:ext cx="143967" cy="1439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99" name="Circle">
                    <a:extLst>
                      <a:ext uri="{FF2B5EF4-FFF2-40B4-BE49-F238E27FC236}">
                        <a16:creationId xmlns:a16="http://schemas.microsoft.com/office/drawing/2014/main" id="{78608B4B-7B27-D847-8338-A22CBF7A67C0}"/>
                      </a:ext>
                    </a:extLst>
                  </p:cNvPr>
                  <p:cNvSpPr/>
                  <p:nvPr/>
                </p:nvSpPr>
                <p:spPr>
                  <a:xfrm>
                    <a:off x="498524" y="282091"/>
                    <a:ext cx="58131" cy="5813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00" name="Circle">
                    <a:extLst>
                      <a:ext uri="{FF2B5EF4-FFF2-40B4-BE49-F238E27FC236}">
                        <a16:creationId xmlns:a16="http://schemas.microsoft.com/office/drawing/2014/main" id="{083391A5-6A0B-104A-B3AE-F7DC88EF3AC0}"/>
                      </a:ext>
                    </a:extLst>
                  </p:cNvPr>
                  <p:cNvSpPr/>
                  <p:nvPr/>
                </p:nvSpPr>
                <p:spPr>
                  <a:xfrm>
                    <a:off x="421851" y="433975"/>
                    <a:ext cx="152093" cy="15209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01" name="Circle">
                    <a:extLst>
                      <a:ext uri="{FF2B5EF4-FFF2-40B4-BE49-F238E27FC236}">
                        <a16:creationId xmlns:a16="http://schemas.microsoft.com/office/drawing/2014/main" id="{E8BCAFEB-9C5A-3445-A628-1BCE9A54C358}"/>
                      </a:ext>
                    </a:extLst>
                  </p:cNvPr>
                  <p:cNvSpPr/>
                  <p:nvPr/>
                </p:nvSpPr>
                <p:spPr>
                  <a:xfrm>
                    <a:off x="452987" y="687904"/>
                    <a:ext cx="128221" cy="12822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02" name="Circle">
                    <a:extLst>
                      <a:ext uri="{FF2B5EF4-FFF2-40B4-BE49-F238E27FC236}">
                        <a16:creationId xmlns:a16="http://schemas.microsoft.com/office/drawing/2014/main" id="{4E865AF3-9769-0646-8128-083A934A39FB}"/>
                      </a:ext>
                    </a:extLst>
                  </p:cNvPr>
                  <p:cNvSpPr/>
                  <p:nvPr/>
                </p:nvSpPr>
                <p:spPr>
                  <a:xfrm>
                    <a:off x="-197312" y="-75"/>
                    <a:ext cx="103737" cy="103737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03" name="Circle">
                    <a:extLst>
                      <a:ext uri="{FF2B5EF4-FFF2-40B4-BE49-F238E27FC236}">
                        <a16:creationId xmlns:a16="http://schemas.microsoft.com/office/drawing/2014/main" id="{8B9E32F8-3A32-AC46-B67E-42971145744F}"/>
                      </a:ext>
                    </a:extLst>
                  </p:cNvPr>
                  <p:cNvSpPr/>
                  <p:nvPr/>
                </p:nvSpPr>
                <p:spPr>
                  <a:xfrm>
                    <a:off x="-211695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04" name="Circle">
                    <a:extLst>
                      <a:ext uri="{FF2B5EF4-FFF2-40B4-BE49-F238E27FC236}">
                        <a16:creationId xmlns:a16="http://schemas.microsoft.com/office/drawing/2014/main" id="{150A0444-264B-2C49-9A6E-38C04D31C389}"/>
                      </a:ext>
                    </a:extLst>
                  </p:cNvPr>
                  <p:cNvSpPr/>
                  <p:nvPr/>
                </p:nvSpPr>
                <p:spPr>
                  <a:xfrm>
                    <a:off x="-203822" y="490093"/>
                    <a:ext cx="91352" cy="9135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05" name="Circle">
                    <a:extLst>
                      <a:ext uri="{FF2B5EF4-FFF2-40B4-BE49-F238E27FC236}">
                        <a16:creationId xmlns:a16="http://schemas.microsoft.com/office/drawing/2014/main" id="{BCBB8853-D4EB-5D4A-B261-AFF893A12B49}"/>
                      </a:ext>
                    </a:extLst>
                  </p:cNvPr>
                  <p:cNvSpPr/>
                  <p:nvPr/>
                </p:nvSpPr>
                <p:spPr>
                  <a:xfrm>
                    <a:off x="-199221" y="684631"/>
                    <a:ext cx="166257" cy="166257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1EC90DD2-DA99-D548-B9FF-2DC9624660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1297" y="5417099"/>
              <a:ext cx="1800000" cy="865383"/>
              <a:chOff x="3807758" y="7024080"/>
              <a:chExt cx="3365128" cy="1617846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24D3130-9174-AC4E-95D4-32B412755812}"/>
                  </a:ext>
                </a:extLst>
              </p:cNvPr>
              <p:cNvGrpSpPr/>
              <p:nvPr/>
            </p:nvGrpSpPr>
            <p:grpSpPr>
              <a:xfrm>
                <a:off x="3807758" y="7024080"/>
                <a:ext cx="1617844" cy="1617846"/>
                <a:chOff x="3807758" y="7024080"/>
                <a:chExt cx="1617844" cy="1617846"/>
              </a:xfrm>
            </p:grpSpPr>
            <p:sp>
              <p:nvSpPr>
                <p:cNvPr id="151" name="Group">
                  <a:extLst>
                    <a:ext uri="{FF2B5EF4-FFF2-40B4-BE49-F238E27FC236}">
                      <a16:creationId xmlns:a16="http://schemas.microsoft.com/office/drawing/2014/main" id="{9B65B1CC-F431-0744-9E4B-33797B8B13E7}"/>
                    </a:ext>
                  </a:extLst>
                </p:cNvPr>
                <p:cNvSpPr/>
                <p:nvPr/>
              </p:nvSpPr>
              <p:spPr>
                <a:xfrm>
                  <a:off x="3807758" y="7024080"/>
                  <a:ext cx="1617844" cy="1617846"/>
                </a:xfrm>
                <a:prstGeom prst="rect">
                  <a:avLst/>
                </a:prstGeom>
                <a:solidFill>
                  <a:srgbClr val="A9A9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grpSp>
              <p:nvGrpSpPr>
                <p:cNvPr id="152" name="Group">
                  <a:extLst>
                    <a:ext uri="{FF2B5EF4-FFF2-40B4-BE49-F238E27FC236}">
                      <a16:creationId xmlns:a16="http://schemas.microsoft.com/office/drawing/2014/main" id="{74ED30F6-B3DE-6943-954D-E3EBB78BA154}"/>
                    </a:ext>
                  </a:extLst>
                </p:cNvPr>
                <p:cNvGrpSpPr/>
                <p:nvPr/>
              </p:nvGrpSpPr>
              <p:grpSpPr>
                <a:xfrm>
                  <a:off x="4219282" y="7395745"/>
                  <a:ext cx="822506" cy="859828"/>
                  <a:chOff x="-211695" y="-8937"/>
                  <a:chExt cx="822504" cy="859825"/>
                </a:xfrm>
              </p:grpSpPr>
              <p:sp>
                <p:nvSpPr>
                  <p:cNvPr id="153" name="Circle">
                    <a:extLst>
                      <a:ext uri="{FF2B5EF4-FFF2-40B4-BE49-F238E27FC236}">
                        <a16:creationId xmlns:a16="http://schemas.microsoft.com/office/drawing/2014/main" id="{9EE1AD6F-EC9D-E445-9E64-4B6326845F98}"/>
                      </a:ext>
                    </a:extLst>
                  </p:cNvPr>
                  <p:cNvSpPr/>
                  <p:nvPr/>
                </p:nvSpPr>
                <p:spPr>
                  <a:xfrm>
                    <a:off x="-22561" y="33354"/>
                    <a:ext cx="142052" cy="14205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54" name="Circle">
                    <a:extLst>
                      <a:ext uri="{FF2B5EF4-FFF2-40B4-BE49-F238E27FC236}">
                        <a16:creationId xmlns:a16="http://schemas.microsoft.com/office/drawing/2014/main" id="{33A08B72-11C1-6147-B04D-79AF90007A40}"/>
                      </a:ext>
                    </a:extLst>
                  </p:cNvPr>
                  <p:cNvSpPr/>
                  <p:nvPr/>
                </p:nvSpPr>
                <p:spPr>
                  <a:xfrm>
                    <a:off x="36194" y="281241"/>
                    <a:ext cx="123300" cy="12330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55" name="Circle">
                    <a:extLst>
                      <a:ext uri="{FF2B5EF4-FFF2-40B4-BE49-F238E27FC236}">
                        <a16:creationId xmlns:a16="http://schemas.microsoft.com/office/drawing/2014/main" id="{A21CB57E-B043-5A43-A20F-6CB902B61AEF}"/>
                      </a:ext>
                    </a:extLst>
                  </p:cNvPr>
                  <p:cNvSpPr/>
                  <p:nvPr/>
                </p:nvSpPr>
                <p:spPr>
                  <a:xfrm>
                    <a:off x="7872" y="490093"/>
                    <a:ext cx="141114" cy="141115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56" name="Circle">
                    <a:extLst>
                      <a:ext uri="{FF2B5EF4-FFF2-40B4-BE49-F238E27FC236}">
                        <a16:creationId xmlns:a16="http://schemas.microsoft.com/office/drawing/2014/main" id="{50E4E5C5-E526-1746-8C5F-AFE25F6AF57D}"/>
                      </a:ext>
                    </a:extLst>
                  </p:cNvPr>
                  <p:cNvSpPr/>
                  <p:nvPr/>
                </p:nvSpPr>
                <p:spPr>
                  <a:xfrm>
                    <a:off x="62455" y="739231"/>
                    <a:ext cx="78566" cy="785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57" name="Circle">
                    <a:extLst>
                      <a:ext uri="{FF2B5EF4-FFF2-40B4-BE49-F238E27FC236}">
                        <a16:creationId xmlns:a16="http://schemas.microsoft.com/office/drawing/2014/main" id="{B7D27D0F-765F-524B-8FE4-FFA649594FE3}"/>
                      </a:ext>
                    </a:extLst>
                  </p:cNvPr>
                  <p:cNvSpPr/>
                  <p:nvPr/>
                </p:nvSpPr>
                <p:spPr>
                  <a:xfrm>
                    <a:off x="211156" y="-8937"/>
                    <a:ext cx="189142" cy="18914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58" name="Circle">
                    <a:extLst>
                      <a:ext uri="{FF2B5EF4-FFF2-40B4-BE49-F238E27FC236}">
                        <a16:creationId xmlns:a16="http://schemas.microsoft.com/office/drawing/2014/main" id="{54E01407-3E2B-6F42-B38C-D21ECDC93BA2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59" name="Circle">
                    <a:extLst>
                      <a:ext uri="{FF2B5EF4-FFF2-40B4-BE49-F238E27FC236}">
                        <a16:creationId xmlns:a16="http://schemas.microsoft.com/office/drawing/2014/main" id="{EC18BF11-6784-2446-BC42-9B42EAC136A7}"/>
                      </a:ext>
                    </a:extLst>
                  </p:cNvPr>
                  <p:cNvSpPr/>
                  <p:nvPr/>
                </p:nvSpPr>
                <p:spPr>
                  <a:xfrm>
                    <a:off x="238620" y="493401"/>
                    <a:ext cx="114837" cy="11483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60" name="Circle">
                    <a:extLst>
                      <a:ext uri="{FF2B5EF4-FFF2-40B4-BE49-F238E27FC236}">
                        <a16:creationId xmlns:a16="http://schemas.microsoft.com/office/drawing/2014/main" id="{D305D4B5-C450-7A43-BFBF-39E432F5D93E}"/>
                      </a:ext>
                    </a:extLst>
                  </p:cNvPr>
                  <p:cNvSpPr/>
                  <p:nvPr/>
                </p:nvSpPr>
                <p:spPr>
                  <a:xfrm>
                    <a:off x="236801" y="692283"/>
                    <a:ext cx="147124" cy="14712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61" name="Circle">
                    <a:extLst>
                      <a:ext uri="{FF2B5EF4-FFF2-40B4-BE49-F238E27FC236}">
                        <a16:creationId xmlns:a16="http://schemas.microsoft.com/office/drawing/2014/main" id="{AE04F443-9E9F-3C40-AF14-42FC6A08D07E}"/>
                      </a:ext>
                    </a:extLst>
                  </p:cNvPr>
                  <p:cNvSpPr/>
                  <p:nvPr/>
                </p:nvSpPr>
                <p:spPr>
                  <a:xfrm>
                    <a:off x="466842" y="42884"/>
                    <a:ext cx="143967" cy="1439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62" name="Circle">
                    <a:extLst>
                      <a:ext uri="{FF2B5EF4-FFF2-40B4-BE49-F238E27FC236}">
                        <a16:creationId xmlns:a16="http://schemas.microsoft.com/office/drawing/2014/main" id="{4F5B131C-E4BC-5149-A7C9-A8309997E907}"/>
                      </a:ext>
                    </a:extLst>
                  </p:cNvPr>
                  <p:cNvSpPr/>
                  <p:nvPr/>
                </p:nvSpPr>
                <p:spPr>
                  <a:xfrm>
                    <a:off x="498524" y="282091"/>
                    <a:ext cx="58131" cy="5813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63" name="Circle">
                    <a:extLst>
                      <a:ext uri="{FF2B5EF4-FFF2-40B4-BE49-F238E27FC236}">
                        <a16:creationId xmlns:a16="http://schemas.microsoft.com/office/drawing/2014/main" id="{F3327430-A82F-CA41-B108-9DFD562BFB54}"/>
                      </a:ext>
                    </a:extLst>
                  </p:cNvPr>
                  <p:cNvSpPr/>
                  <p:nvPr/>
                </p:nvSpPr>
                <p:spPr>
                  <a:xfrm>
                    <a:off x="421851" y="433975"/>
                    <a:ext cx="152093" cy="15209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64" name="Circle">
                    <a:extLst>
                      <a:ext uri="{FF2B5EF4-FFF2-40B4-BE49-F238E27FC236}">
                        <a16:creationId xmlns:a16="http://schemas.microsoft.com/office/drawing/2014/main" id="{301BD5C5-900F-284E-8275-A629AE321C80}"/>
                      </a:ext>
                    </a:extLst>
                  </p:cNvPr>
                  <p:cNvSpPr/>
                  <p:nvPr/>
                </p:nvSpPr>
                <p:spPr>
                  <a:xfrm>
                    <a:off x="452987" y="687904"/>
                    <a:ext cx="128221" cy="12822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65" name="Circle">
                    <a:extLst>
                      <a:ext uri="{FF2B5EF4-FFF2-40B4-BE49-F238E27FC236}">
                        <a16:creationId xmlns:a16="http://schemas.microsoft.com/office/drawing/2014/main" id="{1A69349C-9E83-5249-B663-BA7F75BCF4E4}"/>
                      </a:ext>
                    </a:extLst>
                  </p:cNvPr>
                  <p:cNvSpPr/>
                  <p:nvPr/>
                </p:nvSpPr>
                <p:spPr>
                  <a:xfrm>
                    <a:off x="-197312" y="-75"/>
                    <a:ext cx="103737" cy="103737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66" name="Circle">
                    <a:extLst>
                      <a:ext uri="{FF2B5EF4-FFF2-40B4-BE49-F238E27FC236}">
                        <a16:creationId xmlns:a16="http://schemas.microsoft.com/office/drawing/2014/main" id="{04E0EE13-9F4E-4944-A3CF-52BD2571D415}"/>
                      </a:ext>
                    </a:extLst>
                  </p:cNvPr>
                  <p:cNvSpPr/>
                  <p:nvPr/>
                </p:nvSpPr>
                <p:spPr>
                  <a:xfrm>
                    <a:off x="-211695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67" name="Circle">
                    <a:extLst>
                      <a:ext uri="{FF2B5EF4-FFF2-40B4-BE49-F238E27FC236}">
                        <a16:creationId xmlns:a16="http://schemas.microsoft.com/office/drawing/2014/main" id="{FDE87116-60D8-184A-B017-AE46EF5E77B7}"/>
                      </a:ext>
                    </a:extLst>
                  </p:cNvPr>
                  <p:cNvSpPr/>
                  <p:nvPr/>
                </p:nvSpPr>
                <p:spPr>
                  <a:xfrm>
                    <a:off x="-203822" y="490093"/>
                    <a:ext cx="91352" cy="9135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68" name="Circle">
                    <a:extLst>
                      <a:ext uri="{FF2B5EF4-FFF2-40B4-BE49-F238E27FC236}">
                        <a16:creationId xmlns:a16="http://schemas.microsoft.com/office/drawing/2014/main" id="{8AD21E78-B296-FB46-92C6-AF776B9A6B51}"/>
                      </a:ext>
                    </a:extLst>
                  </p:cNvPr>
                  <p:cNvSpPr/>
                  <p:nvPr/>
                </p:nvSpPr>
                <p:spPr>
                  <a:xfrm>
                    <a:off x="-199221" y="684631"/>
                    <a:ext cx="166257" cy="166257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416293E2-EEC1-4248-860C-DDD440877718}"/>
                  </a:ext>
                </a:extLst>
              </p:cNvPr>
              <p:cNvGrpSpPr/>
              <p:nvPr/>
            </p:nvGrpSpPr>
            <p:grpSpPr>
              <a:xfrm>
                <a:off x="5555042" y="7024080"/>
                <a:ext cx="1617844" cy="1617846"/>
                <a:chOff x="5555042" y="7024080"/>
                <a:chExt cx="1617844" cy="1617846"/>
              </a:xfrm>
            </p:grpSpPr>
            <p:sp>
              <p:nvSpPr>
                <p:cNvPr id="133" name="Group">
                  <a:extLst>
                    <a:ext uri="{FF2B5EF4-FFF2-40B4-BE49-F238E27FC236}">
                      <a16:creationId xmlns:a16="http://schemas.microsoft.com/office/drawing/2014/main" id="{6E544380-0028-AD4A-8E0E-4E17751138F1}"/>
                    </a:ext>
                  </a:extLst>
                </p:cNvPr>
                <p:cNvSpPr/>
                <p:nvPr/>
              </p:nvSpPr>
              <p:spPr>
                <a:xfrm>
                  <a:off x="5555042" y="7024080"/>
                  <a:ext cx="1617844" cy="1617846"/>
                </a:xfrm>
                <a:prstGeom prst="rect">
                  <a:avLst/>
                </a:prstGeom>
                <a:solidFill>
                  <a:srgbClr val="A9A9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grpSp>
              <p:nvGrpSpPr>
                <p:cNvPr id="134" name="Group">
                  <a:extLst>
                    <a:ext uri="{FF2B5EF4-FFF2-40B4-BE49-F238E27FC236}">
                      <a16:creationId xmlns:a16="http://schemas.microsoft.com/office/drawing/2014/main" id="{FC29BC6B-3846-F547-8BFE-B9675588E77B}"/>
                    </a:ext>
                  </a:extLst>
                </p:cNvPr>
                <p:cNvGrpSpPr/>
                <p:nvPr/>
              </p:nvGrpSpPr>
              <p:grpSpPr>
                <a:xfrm>
                  <a:off x="5947580" y="7393334"/>
                  <a:ext cx="822506" cy="859828"/>
                  <a:chOff x="-211695" y="-8937"/>
                  <a:chExt cx="822504" cy="859825"/>
                </a:xfrm>
              </p:grpSpPr>
              <p:sp>
                <p:nvSpPr>
                  <p:cNvPr id="135" name="Circle">
                    <a:extLst>
                      <a:ext uri="{FF2B5EF4-FFF2-40B4-BE49-F238E27FC236}">
                        <a16:creationId xmlns:a16="http://schemas.microsoft.com/office/drawing/2014/main" id="{6B1EC6D2-7DF5-474C-A0EC-D354435D9023}"/>
                      </a:ext>
                    </a:extLst>
                  </p:cNvPr>
                  <p:cNvSpPr/>
                  <p:nvPr/>
                </p:nvSpPr>
                <p:spPr>
                  <a:xfrm>
                    <a:off x="-22561" y="33354"/>
                    <a:ext cx="142052" cy="14205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36" name="Circle">
                    <a:extLst>
                      <a:ext uri="{FF2B5EF4-FFF2-40B4-BE49-F238E27FC236}">
                        <a16:creationId xmlns:a16="http://schemas.microsoft.com/office/drawing/2014/main" id="{82993173-5E15-C64D-9F11-BBD08F33469E}"/>
                      </a:ext>
                    </a:extLst>
                  </p:cNvPr>
                  <p:cNvSpPr/>
                  <p:nvPr/>
                </p:nvSpPr>
                <p:spPr>
                  <a:xfrm>
                    <a:off x="36194" y="281241"/>
                    <a:ext cx="123300" cy="12330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37" name="Circle">
                    <a:extLst>
                      <a:ext uri="{FF2B5EF4-FFF2-40B4-BE49-F238E27FC236}">
                        <a16:creationId xmlns:a16="http://schemas.microsoft.com/office/drawing/2014/main" id="{D254F687-FD7F-554F-B2E1-4120FC94B525}"/>
                      </a:ext>
                    </a:extLst>
                  </p:cNvPr>
                  <p:cNvSpPr/>
                  <p:nvPr/>
                </p:nvSpPr>
                <p:spPr>
                  <a:xfrm>
                    <a:off x="7872" y="490093"/>
                    <a:ext cx="141114" cy="141115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38" name="Circle">
                    <a:extLst>
                      <a:ext uri="{FF2B5EF4-FFF2-40B4-BE49-F238E27FC236}">
                        <a16:creationId xmlns:a16="http://schemas.microsoft.com/office/drawing/2014/main" id="{7430BC8D-0754-424C-A550-BA795C06CE29}"/>
                      </a:ext>
                    </a:extLst>
                  </p:cNvPr>
                  <p:cNvSpPr/>
                  <p:nvPr/>
                </p:nvSpPr>
                <p:spPr>
                  <a:xfrm>
                    <a:off x="62455" y="739231"/>
                    <a:ext cx="78566" cy="785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39" name="Circle">
                    <a:extLst>
                      <a:ext uri="{FF2B5EF4-FFF2-40B4-BE49-F238E27FC236}">
                        <a16:creationId xmlns:a16="http://schemas.microsoft.com/office/drawing/2014/main" id="{880C4E27-A0E7-4548-9B8B-885C18D9A70E}"/>
                      </a:ext>
                    </a:extLst>
                  </p:cNvPr>
                  <p:cNvSpPr/>
                  <p:nvPr/>
                </p:nvSpPr>
                <p:spPr>
                  <a:xfrm>
                    <a:off x="211156" y="-8937"/>
                    <a:ext cx="189142" cy="18914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40" name="Circle">
                    <a:extLst>
                      <a:ext uri="{FF2B5EF4-FFF2-40B4-BE49-F238E27FC236}">
                        <a16:creationId xmlns:a16="http://schemas.microsoft.com/office/drawing/2014/main" id="{9F78F99C-D4C0-D143-8264-043223ECF6CE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41" name="Circle">
                    <a:extLst>
                      <a:ext uri="{FF2B5EF4-FFF2-40B4-BE49-F238E27FC236}">
                        <a16:creationId xmlns:a16="http://schemas.microsoft.com/office/drawing/2014/main" id="{92582ECB-894F-734D-96FF-1C0110816D8F}"/>
                      </a:ext>
                    </a:extLst>
                  </p:cNvPr>
                  <p:cNvSpPr/>
                  <p:nvPr/>
                </p:nvSpPr>
                <p:spPr>
                  <a:xfrm>
                    <a:off x="238620" y="493401"/>
                    <a:ext cx="114837" cy="11483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42" name="Circle">
                    <a:extLst>
                      <a:ext uri="{FF2B5EF4-FFF2-40B4-BE49-F238E27FC236}">
                        <a16:creationId xmlns:a16="http://schemas.microsoft.com/office/drawing/2014/main" id="{D014FDE6-FCBC-7F48-8C0A-B6D3706A1A44}"/>
                      </a:ext>
                    </a:extLst>
                  </p:cNvPr>
                  <p:cNvSpPr/>
                  <p:nvPr/>
                </p:nvSpPr>
                <p:spPr>
                  <a:xfrm>
                    <a:off x="236801" y="692283"/>
                    <a:ext cx="147124" cy="14712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43" name="Circle">
                    <a:extLst>
                      <a:ext uri="{FF2B5EF4-FFF2-40B4-BE49-F238E27FC236}">
                        <a16:creationId xmlns:a16="http://schemas.microsoft.com/office/drawing/2014/main" id="{EA108702-DEA5-444F-A0FF-51784F2EE7D6}"/>
                      </a:ext>
                    </a:extLst>
                  </p:cNvPr>
                  <p:cNvSpPr/>
                  <p:nvPr/>
                </p:nvSpPr>
                <p:spPr>
                  <a:xfrm>
                    <a:off x="466842" y="42884"/>
                    <a:ext cx="143967" cy="1439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44" name="Circle">
                    <a:extLst>
                      <a:ext uri="{FF2B5EF4-FFF2-40B4-BE49-F238E27FC236}">
                        <a16:creationId xmlns:a16="http://schemas.microsoft.com/office/drawing/2014/main" id="{BB28C872-9D8C-FB47-BA8C-C1BA945D2D31}"/>
                      </a:ext>
                    </a:extLst>
                  </p:cNvPr>
                  <p:cNvSpPr/>
                  <p:nvPr/>
                </p:nvSpPr>
                <p:spPr>
                  <a:xfrm>
                    <a:off x="498524" y="282091"/>
                    <a:ext cx="58131" cy="5813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45" name="Circle">
                    <a:extLst>
                      <a:ext uri="{FF2B5EF4-FFF2-40B4-BE49-F238E27FC236}">
                        <a16:creationId xmlns:a16="http://schemas.microsoft.com/office/drawing/2014/main" id="{5BD04FC0-B809-1249-9667-7173735C86E9}"/>
                      </a:ext>
                    </a:extLst>
                  </p:cNvPr>
                  <p:cNvSpPr/>
                  <p:nvPr/>
                </p:nvSpPr>
                <p:spPr>
                  <a:xfrm>
                    <a:off x="421851" y="433975"/>
                    <a:ext cx="152093" cy="15209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46" name="Circle">
                    <a:extLst>
                      <a:ext uri="{FF2B5EF4-FFF2-40B4-BE49-F238E27FC236}">
                        <a16:creationId xmlns:a16="http://schemas.microsoft.com/office/drawing/2014/main" id="{F70D8A7D-43D3-0E49-A9C9-6DD92837DA73}"/>
                      </a:ext>
                    </a:extLst>
                  </p:cNvPr>
                  <p:cNvSpPr/>
                  <p:nvPr/>
                </p:nvSpPr>
                <p:spPr>
                  <a:xfrm>
                    <a:off x="452987" y="687904"/>
                    <a:ext cx="128221" cy="12822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47" name="Circle">
                    <a:extLst>
                      <a:ext uri="{FF2B5EF4-FFF2-40B4-BE49-F238E27FC236}">
                        <a16:creationId xmlns:a16="http://schemas.microsoft.com/office/drawing/2014/main" id="{18529BEA-E6C6-DC4C-BAFD-394F3CC6A3ED}"/>
                      </a:ext>
                    </a:extLst>
                  </p:cNvPr>
                  <p:cNvSpPr/>
                  <p:nvPr/>
                </p:nvSpPr>
                <p:spPr>
                  <a:xfrm>
                    <a:off x="-197312" y="-75"/>
                    <a:ext cx="103737" cy="103737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48" name="Circle">
                    <a:extLst>
                      <a:ext uri="{FF2B5EF4-FFF2-40B4-BE49-F238E27FC236}">
                        <a16:creationId xmlns:a16="http://schemas.microsoft.com/office/drawing/2014/main" id="{EFD298D8-4544-6145-8DF9-8FB60148FB56}"/>
                      </a:ext>
                    </a:extLst>
                  </p:cNvPr>
                  <p:cNvSpPr/>
                  <p:nvPr/>
                </p:nvSpPr>
                <p:spPr>
                  <a:xfrm>
                    <a:off x="-211695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49" name="Circle">
                    <a:extLst>
                      <a:ext uri="{FF2B5EF4-FFF2-40B4-BE49-F238E27FC236}">
                        <a16:creationId xmlns:a16="http://schemas.microsoft.com/office/drawing/2014/main" id="{B2A579A0-B1A6-6549-B9DF-59A879E6F958}"/>
                      </a:ext>
                    </a:extLst>
                  </p:cNvPr>
                  <p:cNvSpPr/>
                  <p:nvPr/>
                </p:nvSpPr>
                <p:spPr>
                  <a:xfrm>
                    <a:off x="-203822" y="490093"/>
                    <a:ext cx="91352" cy="9135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50" name="Circle">
                    <a:extLst>
                      <a:ext uri="{FF2B5EF4-FFF2-40B4-BE49-F238E27FC236}">
                        <a16:creationId xmlns:a16="http://schemas.microsoft.com/office/drawing/2014/main" id="{BA431F93-0DA8-B94B-9335-AC5B94D2DB20}"/>
                      </a:ext>
                    </a:extLst>
                  </p:cNvPr>
                  <p:cNvSpPr/>
                  <p:nvPr/>
                </p:nvSpPr>
                <p:spPr>
                  <a:xfrm>
                    <a:off x="-199221" y="684631"/>
                    <a:ext cx="166257" cy="166257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3ACE12E9-39E1-6A4D-9ABC-C74580728F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92927" y="3937034"/>
              <a:ext cx="1800000" cy="865382"/>
              <a:chOff x="8066481" y="7024080"/>
              <a:chExt cx="3365128" cy="1617846"/>
            </a:xfrm>
          </p:grpSpPr>
          <p:grpSp>
            <p:nvGrpSpPr>
              <p:cNvPr id="170" name="Group">
                <a:extLst>
                  <a:ext uri="{FF2B5EF4-FFF2-40B4-BE49-F238E27FC236}">
                    <a16:creationId xmlns:a16="http://schemas.microsoft.com/office/drawing/2014/main" id="{1578F9FC-C199-574F-A2A8-F18D8C2BC30A}"/>
                  </a:ext>
                </a:extLst>
              </p:cNvPr>
              <p:cNvGrpSpPr/>
              <p:nvPr/>
            </p:nvGrpSpPr>
            <p:grpSpPr>
              <a:xfrm>
                <a:off x="9813766" y="7024080"/>
                <a:ext cx="1617843" cy="1617845"/>
                <a:chOff x="0" y="0"/>
                <a:chExt cx="1617841" cy="1617841"/>
              </a:xfrm>
            </p:grpSpPr>
            <p:sp>
              <p:nvSpPr>
                <p:cNvPr id="190" name="Group">
                  <a:extLst>
                    <a:ext uri="{FF2B5EF4-FFF2-40B4-BE49-F238E27FC236}">
                      <a16:creationId xmlns:a16="http://schemas.microsoft.com/office/drawing/2014/main" id="{B7B53FFF-E870-BD4B-9086-D215E590559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617842" cy="1617842"/>
                </a:xfrm>
                <a:prstGeom prst="rect">
                  <a:avLst/>
                </a:prstGeom>
                <a:solidFill>
                  <a:srgbClr val="A9A9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grpSp>
              <p:nvGrpSpPr>
                <p:cNvPr id="191" name="Group">
                  <a:extLst>
                    <a:ext uri="{FF2B5EF4-FFF2-40B4-BE49-F238E27FC236}">
                      <a16:creationId xmlns:a16="http://schemas.microsoft.com/office/drawing/2014/main" id="{32E79A5D-7C2B-3B4F-8406-2FDCA964FF4D}"/>
                    </a:ext>
                  </a:extLst>
                </p:cNvPr>
                <p:cNvGrpSpPr/>
                <p:nvPr/>
              </p:nvGrpSpPr>
              <p:grpSpPr>
                <a:xfrm>
                  <a:off x="411524" y="380601"/>
                  <a:ext cx="794794" cy="883312"/>
                  <a:chOff x="-211694" y="0"/>
                  <a:chExt cx="794793" cy="883310"/>
                </a:xfrm>
              </p:grpSpPr>
              <p:sp>
                <p:nvSpPr>
                  <p:cNvPr id="192" name="Circle">
                    <a:extLst>
                      <a:ext uri="{FF2B5EF4-FFF2-40B4-BE49-F238E27FC236}">
                        <a16:creationId xmlns:a16="http://schemas.microsoft.com/office/drawing/2014/main" id="{C81821A6-70EC-0F40-B90C-EDC973539C2B}"/>
                      </a:ext>
                    </a:extLst>
                  </p:cNvPr>
                  <p:cNvSpPr/>
                  <p:nvPr/>
                </p:nvSpPr>
                <p:spPr>
                  <a:xfrm>
                    <a:off x="23618" y="0"/>
                    <a:ext cx="159712" cy="15971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93" name="Circle">
                    <a:extLst>
                      <a:ext uri="{FF2B5EF4-FFF2-40B4-BE49-F238E27FC236}">
                        <a16:creationId xmlns:a16="http://schemas.microsoft.com/office/drawing/2014/main" id="{1AFBFD4A-4236-D444-A3DB-BDC3AD4B9889}"/>
                      </a:ext>
                    </a:extLst>
                  </p:cNvPr>
                  <p:cNvSpPr/>
                  <p:nvPr/>
                </p:nvSpPr>
                <p:spPr>
                  <a:xfrm>
                    <a:off x="0" y="245046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94" name="Circle">
                    <a:extLst>
                      <a:ext uri="{FF2B5EF4-FFF2-40B4-BE49-F238E27FC236}">
                        <a16:creationId xmlns:a16="http://schemas.microsoft.com/office/drawing/2014/main" id="{BC8A2A25-FC9F-A746-A80F-DE991D2637DE}"/>
                      </a:ext>
                    </a:extLst>
                  </p:cNvPr>
                  <p:cNvSpPr/>
                  <p:nvPr/>
                </p:nvSpPr>
                <p:spPr>
                  <a:xfrm>
                    <a:off x="439133" y="0"/>
                    <a:ext cx="143967" cy="1439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95" name="Circle">
                    <a:extLst>
                      <a:ext uri="{FF2B5EF4-FFF2-40B4-BE49-F238E27FC236}">
                        <a16:creationId xmlns:a16="http://schemas.microsoft.com/office/drawing/2014/main" id="{887B8AAE-3568-5246-96CD-D0F5E4272CBE}"/>
                      </a:ext>
                    </a:extLst>
                  </p:cNvPr>
                  <p:cNvSpPr/>
                  <p:nvPr/>
                </p:nvSpPr>
                <p:spPr>
                  <a:xfrm>
                    <a:off x="431260" y="49796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96" name="Circle">
                    <a:extLst>
                      <a:ext uri="{FF2B5EF4-FFF2-40B4-BE49-F238E27FC236}">
                        <a16:creationId xmlns:a16="http://schemas.microsoft.com/office/drawing/2014/main" id="{8904888A-7095-E14F-84CB-B1AC9CBDAE26}"/>
                      </a:ext>
                    </a:extLst>
                  </p:cNvPr>
                  <p:cNvSpPr/>
                  <p:nvPr/>
                </p:nvSpPr>
                <p:spPr>
                  <a:xfrm>
                    <a:off x="452570" y="755090"/>
                    <a:ext cx="128221" cy="12822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97" name="Circle">
                    <a:extLst>
                      <a:ext uri="{FF2B5EF4-FFF2-40B4-BE49-F238E27FC236}">
                        <a16:creationId xmlns:a16="http://schemas.microsoft.com/office/drawing/2014/main" id="{3F0D977D-34CD-1640-BE58-FADB9F9F12F1}"/>
                      </a:ext>
                    </a:extLst>
                  </p:cNvPr>
                  <p:cNvSpPr/>
                  <p:nvPr/>
                </p:nvSpPr>
                <p:spPr>
                  <a:xfrm>
                    <a:off x="-188076" y="0"/>
                    <a:ext cx="159712" cy="15971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98" name="Circle">
                    <a:extLst>
                      <a:ext uri="{FF2B5EF4-FFF2-40B4-BE49-F238E27FC236}">
                        <a16:creationId xmlns:a16="http://schemas.microsoft.com/office/drawing/2014/main" id="{720CD87E-7AA7-924E-9510-3BA6F48A851C}"/>
                      </a:ext>
                    </a:extLst>
                  </p:cNvPr>
                  <p:cNvSpPr/>
                  <p:nvPr/>
                </p:nvSpPr>
                <p:spPr>
                  <a:xfrm>
                    <a:off x="-211695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99" name="Circle">
                    <a:extLst>
                      <a:ext uri="{FF2B5EF4-FFF2-40B4-BE49-F238E27FC236}">
                        <a16:creationId xmlns:a16="http://schemas.microsoft.com/office/drawing/2014/main" id="{1FEF7C3A-FA66-6D43-AC11-A90DB8B05A8D}"/>
                      </a:ext>
                    </a:extLst>
                  </p:cNvPr>
                  <p:cNvSpPr/>
                  <p:nvPr/>
                </p:nvSpPr>
                <p:spPr>
                  <a:xfrm>
                    <a:off x="219566" y="7872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00" name="Circle">
                    <a:extLst>
                      <a:ext uri="{FF2B5EF4-FFF2-40B4-BE49-F238E27FC236}">
                        <a16:creationId xmlns:a16="http://schemas.microsoft.com/office/drawing/2014/main" id="{D3B78FAD-26C7-0444-BD34-88DBFAFD99C6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7"/>
                    <a:ext cx="151840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01" name="Circle">
                    <a:extLst>
                      <a:ext uri="{FF2B5EF4-FFF2-40B4-BE49-F238E27FC236}">
                        <a16:creationId xmlns:a16="http://schemas.microsoft.com/office/drawing/2014/main" id="{FFBAECE6-3EE3-AC47-8FB9-C6B7C3EE2C87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7"/>
                    <a:ext cx="151840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02" name="Circle">
                    <a:extLst>
                      <a:ext uri="{FF2B5EF4-FFF2-40B4-BE49-F238E27FC236}">
                        <a16:creationId xmlns:a16="http://schemas.microsoft.com/office/drawing/2014/main" id="{2AF0B8D6-4C4C-7C48-A8DA-0545950A8F87}"/>
                      </a:ext>
                    </a:extLst>
                  </p:cNvPr>
                  <p:cNvSpPr/>
                  <p:nvPr/>
                </p:nvSpPr>
                <p:spPr>
                  <a:xfrm>
                    <a:off x="431260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03" name="Circle">
                    <a:extLst>
                      <a:ext uri="{FF2B5EF4-FFF2-40B4-BE49-F238E27FC236}">
                        <a16:creationId xmlns:a16="http://schemas.microsoft.com/office/drawing/2014/main" id="{B453623E-1D41-D644-841E-4272DA186182}"/>
                      </a:ext>
                    </a:extLst>
                  </p:cNvPr>
                  <p:cNvSpPr/>
                  <p:nvPr/>
                </p:nvSpPr>
                <p:spPr>
                  <a:xfrm>
                    <a:off x="431260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04" name="Circle">
                    <a:extLst>
                      <a:ext uri="{FF2B5EF4-FFF2-40B4-BE49-F238E27FC236}">
                        <a16:creationId xmlns:a16="http://schemas.microsoft.com/office/drawing/2014/main" id="{2CAF1241-2ABB-1543-BFED-E47681797880}"/>
                      </a:ext>
                    </a:extLst>
                  </p:cNvPr>
                  <p:cNvSpPr/>
                  <p:nvPr/>
                </p:nvSpPr>
                <p:spPr>
                  <a:xfrm>
                    <a:off x="203821" y="470411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05" name="Circle">
                    <a:extLst>
                      <a:ext uri="{FF2B5EF4-FFF2-40B4-BE49-F238E27FC236}">
                        <a16:creationId xmlns:a16="http://schemas.microsoft.com/office/drawing/2014/main" id="{2DCC368C-E016-D14C-8C76-2C678490E02C}"/>
                      </a:ext>
                    </a:extLst>
                  </p:cNvPr>
                  <p:cNvSpPr/>
                  <p:nvPr/>
                </p:nvSpPr>
                <p:spPr>
                  <a:xfrm>
                    <a:off x="-18054" y="466475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06" name="Circle">
                    <a:extLst>
                      <a:ext uri="{FF2B5EF4-FFF2-40B4-BE49-F238E27FC236}">
                        <a16:creationId xmlns:a16="http://schemas.microsoft.com/office/drawing/2014/main" id="{5F17640D-CD35-E640-8FFE-8D0CA64383A7}"/>
                      </a:ext>
                    </a:extLst>
                  </p:cNvPr>
                  <p:cNvSpPr/>
                  <p:nvPr/>
                </p:nvSpPr>
                <p:spPr>
                  <a:xfrm>
                    <a:off x="0" y="676094"/>
                    <a:ext cx="151839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07" name="Circle">
                    <a:extLst>
                      <a:ext uri="{FF2B5EF4-FFF2-40B4-BE49-F238E27FC236}">
                        <a16:creationId xmlns:a16="http://schemas.microsoft.com/office/drawing/2014/main" id="{1399AB35-BA35-F047-AE02-6441A75DF1B4}"/>
                      </a:ext>
                    </a:extLst>
                  </p:cNvPr>
                  <p:cNvSpPr/>
                  <p:nvPr/>
                </p:nvSpPr>
                <p:spPr>
                  <a:xfrm>
                    <a:off x="-211695" y="470411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08" name="Circle">
                    <a:extLst>
                      <a:ext uri="{FF2B5EF4-FFF2-40B4-BE49-F238E27FC236}">
                        <a16:creationId xmlns:a16="http://schemas.microsoft.com/office/drawing/2014/main" id="{816A48EE-AA01-E049-8B51-CD99479CCBA3}"/>
                      </a:ext>
                    </a:extLst>
                  </p:cNvPr>
                  <p:cNvSpPr/>
                  <p:nvPr/>
                </p:nvSpPr>
                <p:spPr>
                  <a:xfrm>
                    <a:off x="-211695" y="71640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09" name="Circle">
                    <a:extLst>
                      <a:ext uri="{FF2B5EF4-FFF2-40B4-BE49-F238E27FC236}">
                        <a16:creationId xmlns:a16="http://schemas.microsoft.com/office/drawing/2014/main" id="{AA1D8B1D-88DE-B842-BA9E-FDB56C6107F7}"/>
                      </a:ext>
                    </a:extLst>
                  </p:cNvPr>
                  <p:cNvSpPr/>
                  <p:nvPr/>
                </p:nvSpPr>
                <p:spPr>
                  <a:xfrm>
                    <a:off x="203821" y="687904"/>
                    <a:ext cx="151839" cy="151839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13FCB608-3545-5340-BC59-91A76919709C}"/>
                  </a:ext>
                </a:extLst>
              </p:cNvPr>
              <p:cNvGrpSpPr/>
              <p:nvPr/>
            </p:nvGrpSpPr>
            <p:grpSpPr>
              <a:xfrm>
                <a:off x="8066481" y="7024080"/>
                <a:ext cx="1617844" cy="1617846"/>
                <a:chOff x="8066481" y="7024080"/>
                <a:chExt cx="1617844" cy="1617846"/>
              </a:xfrm>
            </p:grpSpPr>
            <p:sp>
              <p:nvSpPr>
                <p:cNvPr id="172" name="Group">
                  <a:extLst>
                    <a:ext uri="{FF2B5EF4-FFF2-40B4-BE49-F238E27FC236}">
                      <a16:creationId xmlns:a16="http://schemas.microsoft.com/office/drawing/2014/main" id="{AFB36135-798F-2E46-89D1-0D4A4398995B}"/>
                    </a:ext>
                  </a:extLst>
                </p:cNvPr>
                <p:cNvSpPr/>
                <p:nvPr/>
              </p:nvSpPr>
              <p:spPr>
                <a:xfrm>
                  <a:off x="8066481" y="7024080"/>
                  <a:ext cx="1617844" cy="1617846"/>
                </a:xfrm>
                <a:prstGeom prst="rect">
                  <a:avLst/>
                </a:prstGeom>
                <a:solidFill>
                  <a:srgbClr val="A9A9A9"/>
                </a:solidFill>
                <a:ln w="3175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grpSp>
              <p:nvGrpSpPr>
                <p:cNvPr id="173" name="Group">
                  <a:extLst>
                    <a:ext uri="{FF2B5EF4-FFF2-40B4-BE49-F238E27FC236}">
                      <a16:creationId xmlns:a16="http://schemas.microsoft.com/office/drawing/2014/main" id="{DD773E88-71EC-0440-8F89-14BB20336518}"/>
                    </a:ext>
                  </a:extLst>
                </p:cNvPr>
                <p:cNvGrpSpPr/>
                <p:nvPr/>
              </p:nvGrpSpPr>
              <p:grpSpPr>
                <a:xfrm>
                  <a:off x="8479420" y="7413104"/>
                  <a:ext cx="822506" cy="859828"/>
                  <a:chOff x="-211695" y="-8937"/>
                  <a:chExt cx="822504" cy="859825"/>
                </a:xfrm>
              </p:grpSpPr>
              <p:sp>
                <p:nvSpPr>
                  <p:cNvPr id="174" name="Circle">
                    <a:extLst>
                      <a:ext uri="{FF2B5EF4-FFF2-40B4-BE49-F238E27FC236}">
                        <a16:creationId xmlns:a16="http://schemas.microsoft.com/office/drawing/2014/main" id="{D161C1E2-7A0D-B448-BB39-E6D3C4B0F624}"/>
                      </a:ext>
                    </a:extLst>
                  </p:cNvPr>
                  <p:cNvSpPr/>
                  <p:nvPr/>
                </p:nvSpPr>
                <p:spPr>
                  <a:xfrm>
                    <a:off x="-22561" y="33354"/>
                    <a:ext cx="142052" cy="14205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75" name="Circle">
                    <a:extLst>
                      <a:ext uri="{FF2B5EF4-FFF2-40B4-BE49-F238E27FC236}">
                        <a16:creationId xmlns:a16="http://schemas.microsoft.com/office/drawing/2014/main" id="{22E33FDD-2F55-D74B-8875-757E36C1E44B}"/>
                      </a:ext>
                    </a:extLst>
                  </p:cNvPr>
                  <p:cNvSpPr/>
                  <p:nvPr/>
                </p:nvSpPr>
                <p:spPr>
                  <a:xfrm>
                    <a:off x="36194" y="281241"/>
                    <a:ext cx="123300" cy="12330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76" name="Circle">
                    <a:extLst>
                      <a:ext uri="{FF2B5EF4-FFF2-40B4-BE49-F238E27FC236}">
                        <a16:creationId xmlns:a16="http://schemas.microsoft.com/office/drawing/2014/main" id="{BCFD8D28-28FA-6C4D-997F-496156F47A45}"/>
                      </a:ext>
                    </a:extLst>
                  </p:cNvPr>
                  <p:cNvSpPr/>
                  <p:nvPr/>
                </p:nvSpPr>
                <p:spPr>
                  <a:xfrm>
                    <a:off x="7872" y="490093"/>
                    <a:ext cx="141114" cy="141115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77" name="Circle">
                    <a:extLst>
                      <a:ext uri="{FF2B5EF4-FFF2-40B4-BE49-F238E27FC236}">
                        <a16:creationId xmlns:a16="http://schemas.microsoft.com/office/drawing/2014/main" id="{E3B5AAA3-3471-E74D-9706-316075EA4915}"/>
                      </a:ext>
                    </a:extLst>
                  </p:cNvPr>
                  <p:cNvSpPr/>
                  <p:nvPr/>
                </p:nvSpPr>
                <p:spPr>
                  <a:xfrm>
                    <a:off x="62455" y="739231"/>
                    <a:ext cx="78566" cy="785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78" name="Circle">
                    <a:extLst>
                      <a:ext uri="{FF2B5EF4-FFF2-40B4-BE49-F238E27FC236}">
                        <a16:creationId xmlns:a16="http://schemas.microsoft.com/office/drawing/2014/main" id="{EC33798C-D15E-9E4C-A81B-C08494BB8784}"/>
                      </a:ext>
                    </a:extLst>
                  </p:cNvPr>
                  <p:cNvSpPr/>
                  <p:nvPr/>
                </p:nvSpPr>
                <p:spPr>
                  <a:xfrm>
                    <a:off x="211156" y="-8937"/>
                    <a:ext cx="189142" cy="18914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79" name="Circle">
                    <a:extLst>
                      <a:ext uri="{FF2B5EF4-FFF2-40B4-BE49-F238E27FC236}">
                        <a16:creationId xmlns:a16="http://schemas.microsoft.com/office/drawing/2014/main" id="{E75BD071-7380-5144-9E35-70705B9C1516}"/>
                      </a:ext>
                    </a:extLst>
                  </p:cNvPr>
                  <p:cNvSpPr/>
                  <p:nvPr/>
                </p:nvSpPr>
                <p:spPr>
                  <a:xfrm>
                    <a:off x="219566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80" name="Circle">
                    <a:extLst>
                      <a:ext uri="{FF2B5EF4-FFF2-40B4-BE49-F238E27FC236}">
                        <a16:creationId xmlns:a16="http://schemas.microsoft.com/office/drawing/2014/main" id="{92F28588-D3FB-C946-BB9E-58C2C15F1BBB}"/>
                      </a:ext>
                    </a:extLst>
                  </p:cNvPr>
                  <p:cNvSpPr/>
                  <p:nvPr/>
                </p:nvSpPr>
                <p:spPr>
                  <a:xfrm>
                    <a:off x="238620" y="493401"/>
                    <a:ext cx="114837" cy="11483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81" name="Circle">
                    <a:extLst>
                      <a:ext uri="{FF2B5EF4-FFF2-40B4-BE49-F238E27FC236}">
                        <a16:creationId xmlns:a16="http://schemas.microsoft.com/office/drawing/2014/main" id="{9ACA7557-B65A-BB49-9C54-9AFB7C54FB85}"/>
                      </a:ext>
                    </a:extLst>
                  </p:cNvPr>
                  <p:cNvSpPr/>
                  <p:nvPr/>
                </p:nvSpPr>
                <p:spPr>
                  <a:xfrm>
                    <a:off x="236801" y="692283"/>
                    <a:ext cx="147124" cy="147123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82" name="Circle">
                    <a:extLst>
                      <a:ext uri="{FF2B5EF4-FFF2-40B4-BE49-F238E27FC236}">
                        <a16:creationId xmlns:a16="http://schemas.microsoft.com/office/drawing/2014/main" id="{DE3D9AA7-8CA1-0D4F-91A6-0502D086E5B2}"/>
                      </a:ext>
                    </a:extLst>
                  </p:cNvPr>
                  <p:cNvSpPr/>
                  <p:nvPr/>
                </p:nvSpPr>
                <p:spPr>
                  <a:xfrm>
                    <a:off x="466842" y="42884"/>
                    <a:ext cx="143967" cy="14396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83" name="Circle">
                    <a:extLst>
                      <a:ext uri="{FF2B5EF4-FFF2-40B4-BE49-F238E27FC236}">
                        <a16:creationId xmlns:a16="http://schemas.microsoft.com/office/drawing/2014/main" id="{B6373D0F-7F0D-5642-9836-188C6821E446}"/>
                      </a:ext>
                    </a:extLst>
                  </p:cNvPr>
                  <p:cNvSpPr/>
                  <p:nvPr/>
                </p:nvSpPr>
                <p:spPr>
                  <a:xfrm>
                    <a:off x="498524" y="282091"/>
                    <a:ext cx="58131" cy="5813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84" name="Circle">
                    <a:extLst>
                      <a:ext uri="{FF2B5EF4-FFF2-40B4-BE49-F238E27FC236}">
                        <a16:creationId xmlns:a16="http://schemas.microsoft.com/office/drawing/2014/main" id="{C181563F-4684-1F4B-AD5E-D413694B99C4}"/>
                      </a:ext>
                    </a:extLst>
                  </p:cNvPr>
                  <p:cNvSpPr/>
                  <p:nvPr/>
                </p:nvSpPr>
                <p:spPr>
                  <a:xfrm>
                    <a:off x="421851" y="433975"/>
                    <a:ext cx="152093" cy="15209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85" name="Circle">
                    <a:extLst>
                      <a:ext uri="{FF2B5EF4-FFF2-40B4-BE49-F238E27FC236}">
                        <a16:creationId xmlns:a16="http://schemas.microsoft.com/office/drawing/2014/main" id="{E087F36D-AD71-3D48-88C5-4AFC3BCB1992}"/>
                      </a:ext>
                    </a:extLst>
                  </p:cNvPr>
                  <p:cNvSpPr/>
                  <p:nvPr/>
                </p:nvSpPr>
                <p:spPr>
                  <a:xfrm>
                    <a:off x="452987" y="687904"/>
                    <a:ext cx="128221" cy="128221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86" name="Circle">
                    <a:extLst>
                      <a:ext uri="{FF2B5EF4-FFF2-40B4-BE49-F238E27FC236}">
                        <a16:creationId xmlns:a16="http://schemas.microsoft.com/office/drawing/2014/main" id="{0934D3E3-0573-8F46-B6DC-4D8AEB117D1F}"/>
                      </a:ext>
                    </a:extLst>
                  </p:cNvPr>
                  <p:cNvSpPr/>
                  <p:nvPr/>
                </p:nvSpPr>
                <p:spPr>
                  <a:xfrm>
                    <a:off x="-197312" y="-75"/>
                    <a:ext cx="103737" cy="103737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87" name="Circle">
                    <a:extLst>
                      <a:ext uri="{FF2B5EF4-FFF2-40B4-BE49-F238E27FC236}">
                        <a16:creationId xmlns:a16="http://schemas.microsoft.com/office/drawing/2014/main" id="{5C969E1E-34A7-D741-9971-F64988F1C13D}"/>
                      </a:ext>
                    </a:extLst>
                  </p:cNvPr>
                  <p:cNvSpPr/>
                  <p:nvPr/>
                </p:nvSpPr>
                <p:spPr>
                  <a:xfrm>
                    <a:off x="-211695" y="245046"/>
                    <a:ext cx="151840" cy="1518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88" name="Circle">
                    <a:extLst>
                      <a:ext uri="{FF2B5EF4-FFF2-40B4-BE49-F238E27FC236}">
                        <a16:creationId xmlns:a16="http://schemas.microsoft.com/office/drawing/2014/main" id="{22D1E1F6-D73E-6B4E-8BBA-33C5936D1533}"/>
                      </a:ext>
                    </a:extLst>
                  </p:cNvPr>
                  <p:cNvSpPr/>
                  <p:nvPr/>
                </p:nvSpPr>
                <p:spPr>
                  <a:xfrm>
                    <a:off x="-203822" y="490093"/>
                    <a:ext cx="91352" cy="9135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189" name="Circle">
                    <a:extLst>
                      <a:ext uri="{FF2B5EF4-FFF2-40B4-BE49-F238E27FC236}">
                        <a16:creationId xmlns:a16="http://schemas.microsoft.com/office/drawing/2014/main" id="{5F8101B2-19A9-F241-BAA1-0CC1D29E68C2}"/>
                      </a:ext>
                    </a:extLst>
                  </p:cNvPr>
                  <p:cNvSpPr/>
                  <p:nvPr/>
                </p:nvSpPr>
                <p:spPr>
                  <a:xfrm>
                    <a:off x="-199221" y="684631"/>
                    <a:ext cx="166257" cy="166257"/>
                  </a:xfrm>
                  <a:prstGeom prst="ellipse">
                    <a:avLst/>
                  </a:prstGeom>
                  <a:solidFill>
                    <a:srgbClr val="A9A9A9"/>
                  </a:solidFill>
                  <a:ln w="3175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</p:grpSp>
        </p:grpSp>
      </p:grpSp>
      <p:graphicFrame>
        <p:nvGraphicFramePr>
          <p:cNvPr id="210" name="Chart 209">
            <a:extLst>
              <a:ext uri="{FF2B5EF4-FFF2-40B4-BE49-F238E27FC236}">
                <a16:creationId xmlns:a16="http://schemas.microsoft.com/office/drawing/2014/main" id="{BB68D549-6B99-734C-8852-0E87AFF4E3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993463"/>
              </p:ext>
            </p:extLst>
          </p:nvPr>
        </p:nvGraphicFramePr>
        <p:xfrm>
          <a:off x="6703894" y="3231183"/>
          <a:ext cx="5400000" cy="6102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6" name="( n = 8 )">
            <a:extLst>
              <a:ext uri="{FF2B5EF4-FFF2-40B4-BE49-F238E27FC236}">
                <a16:creationId xmlns:a16="http://schemas.microsoft.com/office/drawing/2014/main" id="{DAA7664F-E38E-384D-9C61-582C836928DE}"/>
              </a:ext>
            </a:extLst>
          </p:cNvPr>
          <p:cNvSpPr txBox="1"/>
          <p:nvPr/>
        </p:nvSpPr>
        <p:spPr>
          <a:xfrm>
            <a:off x="11152660" y="3304783"/>
            <a:ext cx="815751" cy="455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18975" tIns="118975" rIns="118975" bIns="118975" anchor="ctr">
            <a:spAutoFit/>
          </a:bodyPr>
          <a:lstStyle/>
          <a:p>
            <a:pPr defTabSz="2555875">
              <a:defRPr sz="2000" b="0"/>
            </a:pPr>
            <a:r>
              <a:rPr sz="1400" b="0" dirty="0">
                <a:latin typeface="Roboto Thin" panose="02000000000000000000" pitchFamily="2" charset="0"/>
                <a:ea typeface="Roboto Thin" panose="02000000000000000000" pitchFamily="2" charset="0"/>
                <a:cs typeface="Roboto" charset="0"/>
              </a:rPr>
              <a:t>( n = </a:t>
            </a:r>
            <a:r>
              <a:rPr lang="en-US" sz="1400" b="0" dirty="0">
                <a:latin typeface="Roboto Thin" panose="02000000000000000000" pitchFamily="2" charset="0"/>
                <a:ea typeface="Roboto Thin" panose="02000000000000000000" pitchFamily="2" charset="0"/>
                <a:cs typeface="Roboto" charset="0"/>
              </a:rPr>
              <a:t>6</a:t>
            </a:r>
            <a:r>
              <a:rPr sz="1400" b="0" dirty="0">
                <a:latin typeface="Roboto Thin" panose="02000000000000000000" pitchFamily="2" charset="0"/>
                <a:ea typeface="Roboto Thin" panose="02000000000000000000" pitchFamily="2" charset="0"/>
                <a:cs typeface="Roboto" charset="0"/>
              </a:rPr>
              <a:t> 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817F33E-AC2C-D04D-97EC-6ED88999E155}"/>
              </a:ext>
            </a:extLst>
          </p:cNvPr>
          <p:cNvSpPr/>
          <p:nvPr/>
        </p:nvSpPr>
        <p:spPr>
          <a:xfrm>
            <a:off x="2461785" y="5625549"/>
            <a:ext cx="579590" cy="1440000"/>
          </a:xfrm>
          <a:prstGeom prst="roundRect">
            <a:avLst/>
          </a:prstGeom>
          <a:solidFill>
            <a:srgbClr val="FF0000">
              <a:alpha val="2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29B143-F0E2-BB46-9B39-AF0AD19DDFCE}"/>
              </a:ext>
            </a:extLst>
          </p:cNvPr>
          <p:cNvSpPr/>
          <p:nvPr/>
        </p:nvSpPr>
        <p:spPr>
          <a:xfrm>
            <a:off x="4258622" y="4050297"/>
            <a:ext cx="965134" cy="965134"/>
          </a:xfrm>
          <a:prstGeom prst="ellipse">
            <a:avLst/>
          </a:prstGeom>
          <a:solidFill>
            <a:srgbClr val="FF0000">
              <a:alpha val="2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73A69F48-083F-BB4A-AED3-4D5B7B7F1842}"/>
              </a:ext>
            </a:extLst>
          </p:cNvPr>
          <p:cNvSpPr/>
          <p:nvPr/>
        </p:nvSpPr>
        <p:spPr>
          <a:xfrm>
            <a:off x="2250918" y="5402019"/>
            <a:ext cx="965134" cy="965134"/>
          </a:xfrm>
          <a:prstGeom prst="ellipse">
            <a:avLst/>
          </a:prstGeom>
          <a:solidFill>
            <a:srgbClr val="FF0000">
              <a:alpha val="2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D762BF26-B74A-5542-BE2F-A9E4562FCB6F}"/>
              </a:ext>
            </a:extLst>
          </p:cNvPr>
          <p:cNvSpPr/>
          <p:nvPr/>
        </p:nvSpPr>
        <p:spPr>
          <a:xfrm>
            <a:off x="8544533" y="4472610"/>
            <a:ext cx="579590" cy="1440000"/>
          </a:xfrm>
          <a:prstGeom prst="roundRect">
            <a:avLst/>
          </a:prstGeom>
          <a:solidFill>
            <a:srgbClr val="FF0000">
              <a:alpha val="23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267763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1" animBg="1"/>
      <p:bldP spid="212" grpId="0" animBg="1"/>
      <p:bldP spid="213" grpId="0" animBg="1"/>
      <p:bldP spid="2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Conclusions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28529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algn="l" defTabSz="821531">
              <a:lnSpc>
                <a:spcPct val="120000"/>
              </a:lnSpc>
              <a:defRPr sz="4200"/>
            </a:lvl1pPr>
          </a:lstStyle>
          <a:p>
            <a:r>
              <a:rPr lang="en-US" sz="4800" dirty="0">
                <a:latin typeface="Roboto Medium" charset="0"/>
                <a:ea typeface="Roboto Medium" charset="0"/>
                <a:cs typeface="Roboto Medium" charset="0"/>
              </a:rPr>
              <a:t>Summary</a:t>
            </a:r>
            <a:endParaRPr sz="48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78F5D-48C7-F148-99CD-FCCD278261FF}"/>
              </a:ext>
            </a:extLst>
          </p:cNvPr>
          <p:cNvSpPr txBox="1"/>
          <p:nvPr/>
        </p:nvSpPr>
        <p:spPr>
          <a:xfrm>
            <a:off x="576201" y="5334862"/>
            <a:ext cx="11908391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This provides strong evidence that mean representation is not as a single unit, but includes ensembles of statistical properties, such as numerosity and variance.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0D4893-2B39-3748-B410-A3340CE696F0}"/>
              </a:ext>
            </a:extLst>
          </p:cNvPr>
          <p:cNvGrpSpPr/>
          <p:nvPr/>
        </p:nvGrpSpPr>
        <p:grpSpPr>
          <a:xfrm>
            <a:off x="576200" y="3007521"/>
            <a:ext cx="11908392" cy="1469360"/>
            <a:chOff x="576200" y="3007521"/>
            <a:chExt cx="11908392" cy="14693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456C2AF-5358-034C-B362-A7EED50A1CA7}"/>
                </a:ext>
              </a:extLst>
            </p:cNvPr>
            <p:cNvSpPr txBox="1"/>
            <p:nvPr/>
          </p:nvSpPr>
          <p:spPr>
            <a:xfrm>
              <a:off x="576201" y="3007521"/>
              <a:ext cx="11908391" cy="9889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584200" rtl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sym typeface="Helvetica Neue"/>
                </a:rPr>
                <a:t>Accurate comparison of mean size </a:t>
              </a:r>
              <a:r>
                <a:rPr lang="en-US" altLang="ko-KR" dirty="0">
                  <a:latin typeface="Roboto" panose="02000000000000000000" pitchFamily="2" charset="0"/>
                  <a:ea typeface="Roboto" panose="02000000000000000000" pitchFamily="2" charset="0"/>
                </a:rPr>
                <a:t>was</a:t>
              </a:r>
              <a:r>
                <a:rPr kumimoji="0" lang="en-US" altLang="ko-KR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sym typeface="Helvetica Neue"/>
                </a:rPr>
                <a:t> contingent on th</a:t>
              </a:r>
              <a:r>
                <a:rPr lang="en-US" altLang="ko-KR" dirty="0">
                  <a:latin typeface="Roboto" panose="02000000000000000000" pitchFamily="2" charset="0"/>
                  <a:ea typeface="Roboto" panose="02000000000000000000" pitchFamily="2" charset="0"/>
                </a:rPr>
                <a:t>e disparity between the standard display &amp; probe display. 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14C9636-24A6-3245-B25E-8C158ED69834}"/>
                </a:ext>
              </a:extLst>
            </p:cNvPr>
            <p:cNvSpPr/>
            <p:nvPr/>
          </p:nvSpPr>
          <p:spPr>
            <a:xfrm>
              <a:off x="576200" y="4043429"/>
              <a:ext cx="11908391" cy="433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000" b="0" dirty="0">
                  <a:latin typeface="Roboto Light" panose="02000000000000000000" pitchFamily="2" charset="0"/>
                  <a:ea typeface="Roboto Light" panose="02000000000000000000" pitchFamily="2" charset="0"/>
                </a:rPr>
                <a:t>Estimation bias &amp; response variance increased when set size/variance was different.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13C7A3-8FBF-8C4B-B3B3-1CC35F759910}"/>
              </a:ext>
            </a:extLst>
          </p:cNvPr>
          <p:cNvGrpSpPr/>
          <p:nvPr/>
        </p:nvGrpSpPr>
        <p:grpSpPr>
          <a:xfrm>
            <a:off x="55993" y="0"/>
            <a:ext cx="13004800" cy="9753600"/>
            <a:chOff x="0" y="0"/>
            <a:chExt cx="13004800" cy="9753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BD2E65-ED7D-6849-8AED-4F9D3AABBCB6}"/>
                </a:ext>
              </a:extLst>
            </p:cNvPr>
            <p:cNvSpPr/>
            <p:nvPr/>
          </p:nvSpPr>
          <p:spPr>
            <a:xfrm>
              <a:off x="0" y="0"/>
              <a:ext cx="13004800" cy="97536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DD386E-1A2E-C04D-9531-D44A75F788FC}"/>
                </a:ext>
              </a:extLst>
            </p:cNvPr>
            <p:cNvSpPr/>
            <p:nvPr/>
          </p:nvSpPr>
          <p:spPr>
            <a:xfrm>
              <a:off x="1431254" y="1207804"/>
              <a:ext cx="10391884" cy="768590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1016000" dist="215900" dir="2700000" algn="tl" rotWithShape="0">
                <a:prstClr val="black">
                  <a:alpha val="7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8" name="This suggests that representing the mean in terms of a single value requires some form of conversion process.">
              <a:extLst>
                <a:ext uri="{FF2B5EF4-FFF2-40B4-BE49-F238E27FC236}">
                  <a16:creationId xmlns:a16="http://schemas.microsoft.com/office/drawing/2014/main" id="{EB22F1F7-B0C7-5C45-9ED3-9156DFE212AE}"/>
                </a:ext>
              </a:extLst>
            </p:cNvPr>
            <p:cNvSpPr txBox="1">
              <a:spLocks/>
            </p:cNvSpPr>
            <p:nvPr/>
          </p:nvSpPr>
          <p:spPr>
            <a:xfrm>
              <a:off x="3095107" y="1578509"/>
              <a:ext cx="6814585" cy="68432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71437" tIns="71437" rIns="71437" bIns="71437" anchor="ctr">
              <a:noAutofit/>
            </a:bodyPr>
            <a:lstStyle>
              <a:lvl1pPr marL="0" marR="0" indent="0" algn="l" defTabSz="624363" rtl="0" latinLnBrk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192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1pPr>
              <a:lvl2pPr marL="0" marR="0" indent="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2pPr>
              <a:lvl3pPr marL="0" marR="0" indent="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3pPr>
              <a:lvl4pPr marL="0" marR="0" indent="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4pPr>
              <a:lvl5pPr marL="0" marR="0" indent="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5pPr>
              <a:lvl6pPr marL="0" marR="0" indent="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6pPr>
              <a:lvl7pPr marL="0" marR="0" indent="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7pPr>
              <a:lvl8pPr marL="0" marR="0" indent="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8pPr>
              <a:lvl9pPr marL="0" marR="0" indent="0" algn="ctr" defTabSz="584200" rtl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8000" b="0" i="0" u="none" strike="noStrike" cap="none" spc="0" baseline="0">
                  <a:ln>
                    <a:noFill/>
                  </a:ln>
                  <a:solidFill>
                    <a:srgbClr val="000000"/>
                  </a:solidFill>
                  <a:uFillTx/>
                  <a:latin typeface="+mn-lt"/>
                  <a:ea typeface="+mn-ea"/>
                  <a:cs typeface="+mn-cs"/>
                  <a:sym typeface="Helvetica Neue Medium"/>
                </a:defRPr>
              </a:lvl9pPr>
            </a:lstStyle>
            <a:p>
              <a:pPr algn="ctr" hangingPunct="1"/>
              <a:r>
                <a:rPr lang="en-US" sz="2800" dirty="0">
                  <a:latin typeface="Roboto Medium" charset="0"/>
                  <a:ea typeface="Roboto Medium" charset="0"/>
                  <a:cs typeface="Roboto Medium" charset="0"/>
                </a:rPr>
                <a:t>Population Coding</a:t>
              </a:r>
            </a:p>
          </p:txBody>
        </p:sp>
        <p:sp>
          <p:nvSpPr>
            <p:cNvPr id="9" name="Bauer (2017)">
              <a:extLst>
                <a:ext uri="{FF2B5EF4-FFF2-40B4-BE49-F238E27FC236}">
                  <a16:creationId xmlns:a16="http://schemas.microsoft.com/office/drawing/2014/main" id="{D4DEB968-45A5-B64E-8D27-CE7D0277595F}"/>
                </a:ext>
              </a:extLst>
            </p:cNvPr>
            <p:cNvSpPr txBox="1"/>
            <p:nvPr/>
          </p:nvSpPr>
          <p:spPr>
            <a:xfrm>
              <a:off x="6672463" y="8392435"/>
              <a:ext cx="4901083" cy="3839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anchor="ctr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r>
                <a:rPr lang="en-US" dirty="0" err="1">
                  <a:latin typeface="Roboto" charset="0"/>
                  <a:ea typeface="Roboto" charset="0"/>
                  <a:cs typeface="Roboto" charset="0"/>
                </a:rPr>
                <a:t>Georgopoulos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, Schwartz, &amp; </a:t>
              </a:r>
              <a:r>
                <a:rPr lang="en-US" dirty="0" err="1">
                  <a:latin typeface="Roboto" charset="0"/>
                  <a:ea typeface="Roboto" charset="0"/>
                  <a:cs typeface="Roboto" charset="0"/>
                </a:rPr>
                <a:t>Kettner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 (1986)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  <p:pic>
          <p:nvPicPr>
            <p:cNvPr id="10" name="Picture 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4D4BE4F6-DC5D-CB47-8C90-8FED9BEA9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1236" y="2720383"/>
              <a:ext cx="4750915" cy="5611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7925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tree in a park&#13;&#10;&#13;&#10;Description automatically generated">
            <a:extLst>
              <a:ext uri="{FF2B5EF4-FFF2-40B4-BE49-F238E27FC236}">
                <a16:creationId xmlns:a16="http://schemas.microsoft.com/office/drawing/2014/main" id="{FC3D9C5A-3D40-844E-9455-956BDDA4B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0244" y="0"/>
            <a:ext cx="14645044" cy="9753600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C6F9C53A-4ADC-B440-A91F-F1975A75101E}"/>
              </a:ext>
            </a:extLst>
          </p:cNvPr>
          <p:cNvSpPr/>
          <p:nvPr/>
        </p:nvSpPr>
        <p:spPr>
          <a:xfrm>
            <a:off x="8604738" y="5955324"/>
            <a:ext cx="2954215" cy="3118338"/>
          </a:xfrm>
          <a:prstGeom prst="wedgeEllipseCallout">
            <a:avLst>
              <a:gd name="adj1" fmla="val -81944"/>
              <a:gd name="adj2" fmla="val 36184"/>
            </a:avLst>
          </a:prstGeom>
          <a:solidFill>
            <a:schemeClr val="bg1"/>
          </a:solidFill>
          <a:ln w="57150" cap="flat">
            <a:solidFill>
              <a:srgbClr val="FD756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14" name="Picture 13" descr="A close up of a tree&#13;&#10;&#13;&#10;Description automatically generated">
            <a:extLst>
              <a:ext uri="{FF2B5EF4-FFF2-40B4-BE49-F238E27FC236}">
                <a16:creationId xmlns:a16="http://schemas.microsoft.com/office/drawing/2014/main" id="{C5B3FD29-F385-C94F-9471-FB4CEBD6C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166" y="6521687"/>
            <a:ext cx="1980467" cy="19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486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Fallen_Autumn_Leaves_PNG_Clip_Art_Image.png" descr="Fallen_Autumn_Leaves_PNG_Clip_Art_Image.png">
            <a:extLst>
              <a:ext uri="{FF2B5EF4-FFF2-40B4-BE49-F238E27FC236}">
                <a16:creationId xmlns:a16="http://schemas.microsoft.com/office/drawing/2014/main" id="{B2F74F87-D2A0-8044-836C-1E6C3423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9" y="7221873"/>
            <a:ext cx="3770760" cy="1961267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Line"/>
          <p:cNvSpPr/>
          <p:nvPr/>
        </p:nvSpPr>
        <p:spPr>
          <a:xfrm flipV="1">
            <a:off x="6502400" y="248108"/>
            <a:ext cx="0" cy="9259594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22" name="Fallen_Autumn_Leaves_PNG_Clip_Art_Image.png" descr="Fallen_Autumn_Leaves_PNG_Clip_Art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61" y="7116599"/>
            <a:ext cx="3770760" cy="19612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6A8047D-2E4E-B84D-8500-7A5AE3FB11B2}"/>
              </a:ext>
            </a:extLst>
          </p:cNvPr>
          <p:cNvGrpSpPr/>
          <p:nvPr/>
        </p:nvGrpSpPr>
        <p:grpSpPr>
          <a:xfrm>
            <a:off x="685217" y="6598189"/>
            <a:ext cx="5320607" cy="2598220"/>
            <a:chOff x="498433" y="6562633"/>
            <a:chExt cx="5320607" cy="2598220"/>
          </a:xfrm>
        </p:grpSpPr>
        <p:sp>
          <p:nvSpPr>
            <p:cNvPr id="398" name="Rectangle"/>
            <p:cNvSpPr/>
            <p:nvPr/>
          </p:nvSpPr>
          <p:spPr>
            <a:xfrm>
              <a:off x="498433" y="6562633"/>
              <a:ext cx="5320607" cy="2598220"/>
            </a:xfrm>
            <a:custGeom>
              <a:avLst/>
              <a:gdLst>
                <a:gd name="connsiteX0" fmla="*/ 0 w 4552122"/>
                <a:gd name="connsiteY0" fmla="*/ 0 h 2607947"/>
                <a:gd name="connsiteX1" fmla="*/ 4552122 w 4552122"/>
                <a:gd name="connsiteY1" fmla="*/ 0 h 2607947"/>
                <a:gd name="connsiteX2" fmla="*/ 4552122 w 4552122"/>
                <a:gd name="connsiteY2" fmla="*/ 2607947 h 2607947"/>
                <a:gd name="connsiteX3" fmla="*/ 0 w 4552122"/>
                <a:gd name="connsiteY3" fmla="*/ 2607947 h 2607947"/>
                <a:gd name="connsiteX4" fmla="*/ 0 w 4552122"/>
                <a:gd name="connsiteY4" fmla="*/ 0 h 2607947"/>
                <a:gd name="connsiteX0" fmla="*/ 0 w 5320607"/>
                <a:gd name="connsiteY0" fmla="*/ 0 h 2607947"/>
                <a:gd name="connsiteX1" fmla="*/ 5320607 w 5320607"/>
                <a:gd name="connsiteY1" fmla="*/ 9728 h 2607947"/>
                <a:gd name="connsiteX2" fmla="*/ 4552122 w 5320607"/>
                <a:gd name="connsiteY2" fmla="*/ 2607947 h 2607947"/>
                <a:gd name="connsiteX3" fmla="*/ 0 w 5320607"/>
                <a:gd name="connsiteY3" fmla="*/ 2607947 h 2607947"/>
                <a:gd name="connsiteX4" fmla="*/ 0 w 5320607"/>
                <a:gd name="connsiteY4" fmla="*/ 0 h 2607947"/>
                <a:gd name="connsiteX0" fmla="*/ 787941 w 5320607"/>
                <a:gd name="connsiteY0" fmla="*/ 0 h 2598220"/>
                <a:gd name="connsiteX1" fmla="*/ 5320607 w 5320607"/>
                <a:gd name="connsiteY1" fmla="*/ 1 h 2598220"/>
                <a:gd name="connsiteX2" fmla="*/ 4552122 w 5320607"/>
                <a:gd name="connsiteY2" fmla="*/ 2598220 h 2598220"/>
                <a:gd name="connsiteX3" fmla="*/ 0 w 5320607"/>
                <a:gd name="connsiteY3" fmla="*/ 2598220 h 2598220"/>
                <a:gd name="connsiteX4" fmla="*/ 787941 w 5320607"/>
                <a:gd name="connsiteY4" fmla="*/ 0 h 259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0607" h="2598220">
                  <a:moveTo>
                    <a:pt x="787941" y="0"/>
                  </a:moveTo>
                  <a:lnTo>
                    <a:pt x="5320607" y="1"/>
                  </a:lnTo>
                  <a:lnTo>
                    <a:pt x="4552122" y="2598220"/>
                  </a:lnTo>
                  <a:lnTo>
                    <a:pt x="0" y="2598220"/>
                  </a:lnTo>
                  <a:lnTo>
                    <a:pt x="787941" y="0"/>
                  </a:lnTo>
                  <a:close/>
                </a:path>
              </a:pathLst>
            </a:custGeom>
            <a:solidFill>
              <a:srgbClr val="FFFFFF">
                <a:alpha val="88000"/>
              </a:srgbClr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grpSp>
          <p:nvGrpSpPr>
            <p:cNvPr id="447" name="Group"/>
            <p:cNvGrpSpPr/>
            <p:nvPr/>
          </p:nvGrpSpPr>
          <p:grpSpPr>
            <a:xfrm>
              <a:off x="1316537" y="7104623"/>
              <a:ext cx="3863151" cy="1877217"/>
              <a:chOff x="66006" y="0"/>
              <a:chExt cx="3863150" cy="1877216"/>
            </a:xfrm>
          </p:grpSpPr>
          <p:sp>
            <p:nvSpPr>
              <p:cNvPr id="423" name="Line"/>
              <p:cNvSpPr/>
              <p:nvPr/>
            </p:nvSpPr>
            <p:spPr>
              <a:xfrm>
                <a:off x="66006" y="663949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584580" y="1015494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2308078" y="0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6" name="Line"/>
              <p:cNvSpPr/>
              <p:nvPr/>
            </p:nvSpPr>
            <p:spPr>
              <a:xfrm>
                <a:off x="349218" y="207837"/>
                <a:ext cx="828525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7" name="Line"/>
              <p:cNvSpPr/>
              <p:nvPr/>
            </p:nvSpPr>
            <p:spPr>
              <a:xfrm>
                <a:off x="1206419" y="836975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8" name="Line"/>
              <p:cNvSpPr/>
              <p:nvPr/>
            </p:nvSpPr>
            <p:spPr>
              <a:xfrm>
                <a:off x="1433551" y="370907"/>
                <a:ext cx="828525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9" name="Line"/>
              <p:cNvSpPr/>
              <p:nvPr/>
            </p:nvSpPr>
            <p:spPr>
              <a:xfrm>
                <a:off x="2781200" y="86598"/>
                <a:ext cx="828525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0" name="Line"/>
              <p:cNvSpPr/>
              <p:nvPr/>
            </p:nvSpPr>
            <p:spPr>
              <a:xfrm>
                <a:off x="1053663" y="0"/>
                <a:ext cx="828525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1" name="Line"/>
              <p:cNvSpPr/>
              <p:nvPr/>
            </p:nvSpPr>
            <p:spPr>
              <a:xfrm>
                <a:off x="2138797" y="647546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2" name="Line"/>
              <p:cNvSpPr/>
              <p:nvPr/>
            </p:nvSpPr>
            <p:spPr>
              <a:xfrm>
                <a:off x="2247194" y="1190794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3" name="Line"/>
              <p:cNvSpPr/>
              <p:nvPr/>
            </p:nvSpPr>
            <p:spPr>
              <a:xfrm>
                <a:off x="3100633" y="543991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4" name="Line"/>
              <p:cNvSpPr/>
              <p:nvPr/>
            </p:nvSpPr>
            <p:spPr>
              <a:xfrm>
                <a:off x="831886" y="1358459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5" name="Shape"/>
              <p:cNvSpPr/>
              <p:nvPr/>
            </p:nvSpPr>
            <p:spPr>
              <a:xfrm rot="1498418">
                <a:off x="3234041" y="643521"/>
                <a:ext cx="561219" cy="650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6" name="Shape"/>
              <p:cNvSpPr/>
              <p:nvPr/>
            </p:nvSpPr>
            <p:spPr>
              <a:xfrm rot="1498418">
                <a:off x="2555843" y="1330813"/>
                <a:ext cx="211948" cy="245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7" name="Shape"/>
              <p:cNvSpPr/>
              <p:nvPr/>
            </p:nvSpPr>
            <p:spPr>
              <a:xfrm rot="1498418">
                <a:off x="1425085" y="922834"/>
                <a:ext cx="392423" cy="4545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8" name="Shape"/>
              <p:cNvSpPr/>
              <p:nvPr/>
            </p:nvSpPr>
            <p:spPr>
              <a:xfrm rot="1500000">
                <a:off x="1091434" y="1486330"/>
                <a:ext cx="297193" cy="344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9" name="Shape"/>
              <p:cNvSpPr/>
              <p:nvPr/>
            </p:nvSpPr>
            <p:spPr>
              <a:xfrm rot="1498418">
                <a:off x="2398644" y="725268"/>
                <a:ext cx="297193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0" name="Shape"/>
              <p:cNvSpPr/>
              <p:nvPr/>
            </p:nvSpPr>
            <p:spPr>
              <a:xfrm rot="1500000">
                <a:off x="3096578" y="174761"/>
                <a:ext cx="297192" cy="344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1" name="Shape"/>
              <p:cNvSpPr/>
              <p:nvPr/>
            </p:nvSpPr>
            <p:spPr>
              <a:xfrm rot="1500000">
                <a:off x="1717255" y="483621"/>
                <a:ext cx="297192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2" name="Shape"/>
              <p:cNvSpPr/>
              <p:nvPr/>
            </p:nvSpPr>
            <p:spPr>
              <a:xfrm rot="1500000">
                <a:off x="933734" y="1179642"/>
                <a:ext cx="166555" cy="19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3" name="Shape"/>
              <p:cNvSpPr/>
              <p:nvPr/>
            </p:nvSpPr>
            <p:spPr>
              <a:xfrm rot="1500000">
                <a:off x="301465" y="725268"/>
                <a:ext cx="297193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4" name="Shape"/>
              <p:cNvSpPr/>
              <p:nvPr/>
            </p:nvSpPr>
            <p:spPr>
              <a:xfrm rot="1500000">
                <a:off x="698389" y="316357"/>
                <a:ext cx="199648" cy="231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5" name="Shape"/>
              <p:cNvSpPr/>
              <p:nvPr/>
            </p:nvSpPr>
            <p:spPr>
              <a:xfrm rot="1500000">
                <a:off x="1304211" y="81903"/>
                <a:ext cx="362886" cy="4202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6" name="Shape"/>
              <p:cNvSpPr/>
              <p:nvPr/>
            </p:nvSpPr>
            <p:spPr>
              <a:xfrm rot="1500000">
                <a:off x="2628516" y="83227"/>
                <a:ext cx="194411" cy="225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180C6-4872-E243-B645-CF19DA3DA551}"/>
              </a:ext>
            </a:extLst>
          </p:cNvPr>
          <p:cNvGrpSpPr/>
          <p:nvPr/>
        </p:nvGrpSpPr>
        <p:grpSpPr>
          <a:xfrm>
            <a:off x="790625" y="4089464"/>
            <a:ext cx="5006849" cy="2926025"/>
            <a:chOff x="790625" y="4089464"/>
            <a:chExt cx="5006849" cy="2926025"/>
          </a:xfrm>
        </p:grpSpPr>
        <p:grpSp>
          <p:nvGrpSpPr>
            <p:cNvPr id="463" name="Group"/>
            <p:cNvGrpSpPr/>
            <p:nvPr/>
          </p:nvGrpSpPr>
          <p:grpSpPr>
            <a:xfrm>
              <a:off x="790625" y="4089464"/>
              <a:ext cx="5006849" cy="1584726"/>
              <a:chOff x="0" y="13"/>
              <a:chExt cx="5006847" cy="1584724"/>
            </a:xfrm>
          </p:grpSpPr>
          <p:sp>
            <p:nvSpPr>
              <p:cNvPr id="448" name="Line"/>
              <p:cNvSpPr/>
              <p:nvPr/>
            </p:nvSpPr>
            <p:spPr>
              <a:xfrm>
                <a:off x="226182" y="355504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9" name="Line"/>
              <p:cNvSpPr/>
              <p:nvPr/>
            </p:nvSpPr>
            <p:spPr>
              <a:xfrm>
                <a:off x="1392651" y="355504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0" name="Line"/>
              <p:cNvSpPr/>
              <p:nvPr/>
            </p:nvSpPr>
            <p:spPr>
              <a:xfrm>
                <a:off x="2404734" y="13"/>
                <a:ext cx="1253930" cy="682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5" extrusionOk="0">
                    <a:moveTo>
                      <a:pt x="0" y="20652"/>
                    </a:moveTo>
                    <a:cubicBezTo>
                      <a:pt x="2275" y="21191"/>
                      <a:pt x="4549" y="19646"/>
                      <a:pt x="6080" y="16523"/>
                    </a:cubicBezTo>
                    <a:cubicBezTo>
                      <a:pt x="7306" y="14020"/>
                      <a:pt x="7906" y="10868"/>
                      <a:pt x="8473" y="7729"/>
                    </a:cubicBezTo>
                    <a:cubicBezTo>
                      <a:pt x="8805" y="5894"/>
                      <a:pt x="9141" y="4017"/>
                      <a:pt x="9634" y="2276"/>
                    </a:cubicBezTo>
                    <a:cubicBezTo>
                      <a:pt x="9953" y="1147"/>
                      <a:pt x="10406" y="46"/>
                      <a:pt x="11084" y="2"/>
                    </a:cubicBezTo>
                    <a:cubicBezTo>
                      <a:pt x="11813" y="-46"/>
                      <a:pt x="12325" y="1129"/>
                      <a:pt x="12651" y="2373"/>
                    </a:cubicBezTo>
                    <a:cubicBezTo>
                      <a:pt x="13109" y="4120"/>
                      <a:pt x="13360" y="6027"/>
                      <a:pt x="13635" y="7884"/>
                    </a:cubicBezTo>
                    <a:cubicBezTo>
                      <a:pt x="14083" y="10917"/>
                      <a:pt x="14624" y="13919"/>
                      <a:pt x="15704" y="16397"/>
                    </a:cubicBezTo>
                    <a:cubicBezTo>
                      <a:pt x="17133" y="19672"/>
                      <a:pt x="19309" y="21554"/>
                      <a:pt x="21600" y="21493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459" name="Group"/>
              <p:cNvGrpSpPr/>
              <p:nvPr/>
            </p:nvGrpSpPr>
            <p:grpSpPr>
              <a:xfrm>
                <a:off x="0" y="630840"/>
                <a:ext cx="5006848" cy="953898"/>
                <a:chOff x="-110537" y="-22987"/>
                <a:chExt cx="5006847" cy="953896"/>
              </a:xfrm>
            </p:grpSpPr>
            <p:sp>
              <p:nvSpPr>
                <p:cNvPr id="451" name="Line"/>
                <p:cNvSpPr/>
                <p:nvPr/>
              </p:nvSpPr>
              <p:spPr>
                <a:xfrm>
                  <a:off x="0" y="0"/>
                  <a:ext cx="4896311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2" name="Shape"/>
                <p:cNvSpPr/>
                <p:nvPr/>
              </p:nvSpPr>
              <p:spPr>
                <a:xfrm rot="1500000">
                  <a:off x="4010297" y="78763"/>
                  <a:ext cx="647888" cy="7503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3" name="Shape"/>
                <p:cNvSpPr/>
                <p:nvPr/>
              </p:nvSpPr>
              <p:spPr>
                <a:xfrm rot="1500000">
                  <a:off x="-72466" y="340564"/>
                  <a:ext cx="192381" cy="222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4" name="Shape"/>
                <p:cNvSpPr/>
                <p:nvPr/>
              </p:nvSpPr>
              <p:spPr>
                <a:xfrm rot="1500000">
                  <a:off x="3343348" y="135842"/>
                  <a:ext cx="548259" cy="635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5" name="Shape"/>
                <p:cNvSpPr/>
                <p:nvPr/>
              </p:nvSpPr>
              <p:spPr>
                <a:xfrm rot="1500000">
                  <a:off x="2651160" y="167252"/>
                  <a:ext cx="493433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6" name="Shape"/>
                <p:cNvSpPr/>
                <p:nvPr/>
              </p:nvSpPr>
              <p:spPr>
                <a:xfrm rot="1500000">
                  <a:off x="1958973" y="198661"/>
                  <a:ext cx="438607" cy="508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dirty="0"/>
                </a:p>
              </p:txBody>
            </p:sp>
            <p:sp>
              <p:nvSpPr>
                <p:cNvPr id="457" name="Shape"/>
                <p:cNvSpPr/>
                <p:nvPr/>
              </p:nvSpPr>
              <p:spPr>
                <a:xfrm rot="1500000">
                  <a:off x="1297669" y="261480"/>
                  <a:ext cx="328956" cy="381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8" name="Shape"/>
                <p:cNvSpPr/>
                <p:nvPr/>
              </p:nvSpPr>
              <p:spPr>
                <a:xfrm rot="1500000">
                  <a:off x="605482" y="292890"/>
                  <a:ext cx="274129" cy="317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460" name="Line"/>
              <p:cNvSpPr/>
              <p:nvPr/>
            </p:nvSpPr>
            <p:spPr>
              <a:xfrm>
                <a:off x="3740034" y="101619"/>
                <a:ext cx="1253930" cy="581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76" extrusionOk="0">
                    <a:moveTo>
                      <a:pt x="0" y="20269"/>
                    </a:moveTo>
                    <a:cubicBezTo>
                      <a:pt x="2288" y="21186"/>
                      <a:pt x="4626" y="19336"/>
                      <a:pt x="6080" y="15474"/>
                    </a:cubicBezTo>
                    <a:cubicBezTo>
                      <a:pt x="7216" y="12454"/>
                      <a:pt x="7638" y="8639"/>
                      <a:pt x="8473" y="5259"/>
                    </a:cubicBezTo>
                    <a:cubicBezTo>
                      <a:pt x="8788" y="3987"/>
                      <a:pt x="9167" y="2767"/>
                      <a:pt x="9634" y="1714"/>
                    </a:cubicBezTo>
                    <a:cubicBezTo>
                      <a:pt x="10029" y="821"/>
                      <a:pt x="10509" y="39"/>
                      <a:pt x="11084" y="1"/>
                    </a:cubicBezTo>
                    <a:cubicBezTo>
                      <a:pt x="11710" y="-39"/>
                      <a:pt x="12245" y="802"/>
                      <a:pt x="12651" y="1826"/>
                    </a:cubicBezTo>
                    <a:cubicBezTo>
                      <a:pt x="13075" y="2897"/>
                      <a:pt x="13376" y="4153"/>
                      <a:pt x="13635" y="5440"/>
                    </a:cubicBezTo>
                    <a:cubicBezTo>
                      <a:pt x="14303" y="8771"/>
                      <a:pt x="14701" y="12363"/>
                      <a:pt x="15704" y="15327"/>
                    </a:cubicBezTo>
                    <a:cubicBezTo>
                      <a:pt x="17059" y="19324"/>
                      <a:pt x="19286" y="21561"/>
                      <a:pt x="21600" y="21247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1" name="Line"/>
              <p:cNvSpPr/>
              <p:nvPr/>
            </p:nvSpPr>
            <p:spPr>
              <a:xfrm>
                <a:off x="2713034" y="228728"/>
                <a:ext cx="1253930" cy="453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2" name="Line"/>
              <p:cNvSpPr/>
              <p:nvPr/>
            </p:nvSpPr>
            <p:spPr>
              <a:xfrm>
                <a:off x="1931987" y="228728"/>
                <a:ext cx="1253930" cy="453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530" name="Line"/>
            <p:cNvSpPr/>
            <p:nvPr/>
          </p:nvSpPr>
          <p:spPr>
            <a:xfrm flipV="1">
              <a:off x="3285474" y="5775300"/>
              <a:ext cx="6075" cy="1240189"/>
            </a:xfrm>
            <a:prstGeom prst="line">
              <a:avLst/>
            </a:prstGeom>
            <a:ln w="25400">
              <a:solidFill>
                <a:srgbClr val="929292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846EE08-D92A-CA47-A7EC-A781DD7B02AD}"/>
              </a:ext>
            </a:extLst>
          </p:cNvPr>
          <p:cNvGrpSpPr/>
          <p:nvPr/>
        </p:nvGrpSpPr>
        <p:grpSpPr>
          <a:xfrm>
            <a:off x="7260058" y="6715577"/>
            <a:ext cx="5320607" cy="2598220"/>
            <a:chOff x="498433" y="6562633"/>
            <a:chExt cx="5320607" cy="2598220"/>
          </a:xfrm>
        </p:grpSpPr>
        <p:sp>
          <p:nvSpPr>
            <p:cNvPr id="178" name="Rectangle">
              <a:extLst>
                <a:ext uri="{FF2B5EF4-FFF2-40B4-BE49-F238E27FC236}">
                  <a16:creationId xmlns:a16="http://schemas.microsoft.com/office/drawing/2014/main" id="{C7845D96-8EC0-864A-889C-72F07D0D1278}"/>
                </a:ext>
              </a:extLst>
            </p:cNvPr>
            <p:cNvSpPr/>
            <p:nvPr/>
          </p:nvSpPr>
          <p:spPr>
            <a:xfrm>
              <a:off x="498433" y="6562633"/>
              <a:ext cx="5320607" cy="2598220"/>
            </a:xfrm>
            <a:custGeom>
              <a:avLst/>
              <a:gdLst>
                <a:gd name="connsiteX0" fmla="*/ 0 w 4552122"/>
                <a:gd name="connsiteY0" fmla="*/ 0 h 2607947"/>
                <a:gd name="connsiteX1" fmla="*/ 4552122 w 4552122"/>
                <a:gd name="connsiteY1" fmla="*/ 0 h 2607947"/>
                <a:gd name="connsiteX2" fmla="*/ 4552122 w 4552122"/>
                <a:gd name="connsiteY2" fmla="*/ 2607947 h 2607947"/>
                <a:gd name="connsiteX3" fmla="*/ 0 w 4552122"/>
                <a:gd name="connsiteY3" fmla="*/ 2607947 h 2607947"/>
                <a:gd name="connsiteX4" fmla="*/ 0 w 4552122"/>
                <a:gd name="connsiteY4" fmla="*/ 0 h 2607947"/>
                <a:gd name="connsiteX0" fmla="*/ 0 w 5320607"/>
                <a:gd name="connsiteY0" fmla="*/ 0 h 2607947"/>
                <a:gd name="connsiteX1" fmla="*/ 5320607 w 5320607"/>
                <a:gd name="connsiteY1" fmla="*/ 9728 h 2607947"/>
                <a:gd name="connsiteX2" fmla="*/ 4552122 w 5320607"/>
                <a:gd name="connsiteY2" fmla="*/ 2607947 h 2607947"/>
                <a:gd name="connsiteX3" fmla="*/ 0 w 5320607"/>
                <a:gd name="connsiteY3" fmla="*/ 2607947 h 2607947"/>
                <a:gd name="connsiteX4" fmla="*/ 0 w 5320607"/>
                <a:gd name="connsiteY4" fmla="*/ 0 h 2607947"/>
                <a:gd name="connsiteX0" fmla="*/ 787941 w 5320607"/>
                <a:gd name="connsiteY0" fmla="*/ 0 h 2598220"/>
                <a:gd name="connsiteX1" fmla="*/ 5320607 w 5320607"/>
                <a:gd name="connsiteY1" fmla="*/ 1 h 2598220"/>
                <a:gd name="connsiteX2" fmla="*/ 4552122 w 5320607"/>
                <a:gd name="connsiteY2" fmla="*/ 2598220 h 2598220"/>
                <a:gd name="connsiteX3" fmla="*/ 0 w 5320607"/>
                <a:gd name="connsiteY3" fmla="*/ 2598220 h 2598220"/>
                <a:gd name="connsiteX4" fmla="*/ 787941 w 5320607"/>
                <a:gd name="connsiteY4" fmla="*/ 0 h 259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0607" h="2598220">
                  <a:moveTo>
                    <a:pt x="787941" y="0"/>
                  </a:moveTo>
                  <a:lnTo>
                    <a:pt x="5320607" y="1"/>
                  </a:lnTo>
                  <a:lnTo>
                    <a:pt x="4552122" y="2598220"/>
                  </a:lnTo>
                  <a:lnTo>
                    <a:pt x="0" y="2598220"/>
                  </a:lnTo>
                  <a:lnTo>
                    <a:pt x="787941" y="0"/>
                  </a:lnTo>
                  <a:close/>
                </a:path>
              </a:pathLst>
            </a:custGeom>
            <a:solidFill>
              <a:srgbClr val="FFFFFF">
                <a:alpha val="88000"/>
              </a:srgbClr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79" name="Group">
              <a:extLst>
                <a:ext uri="{FF2B5EF4-FFF2-40B4-BE49-F238E27FC236}">
                  <a16:creationId xmlns:a16="http://schemas.microsoft.com/office/drawing/2014/main" id="{8AAE5CB5-FD0B-BE4F-B673-57127ABF9935}"/>
                </a:ext>
              </a:extLst>
            </p:cNvPr>
            <p:cNvGrpSpPr/>
            <p:nvPr/>
          </p:nvGrpSpPr>
          <p:grpSpPr>
            <a:xfrm>
              <a:off x="1316537" y="7104623"/>
              <a:ext cx="3863151" cy="1877217"/>
              <a:chOff x="66006" y="0"/>
              <a:chExt cx="3863150" cy="1877216"/>
            </a:xfrm>
          </p:grpSpPr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D64272F6-F1CD-FC49-9601-2D8A0B47C052}"/>
                  </a:ext>
                </a:extLst>
              </p:cNvPr>
              <p:cNvSpPr/>
              <p:nvPr/>
            </p:nvSpPr>
            <p:spPr>
              <a:xfrm>
                <a:off x="66006" y="663949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ED135BDB-4ECE-3D41-AFC3-FDFB5FCB59CF}"/>
                  </a:ext>
                </a:extLst>
              </p:cNvPr>
              <p:cNvSpPr/>
              <p:nvPr/>
            </p:nvSpPr>
            <p:spPr>
              <a:xfrm>
                <a:off x="584580" y="1015494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EDDB8AF6-D2C2-E344-85A5-51B3CBA1E092}"/>
                  </a:ext>
                </a:extLst>
              </p:cNvPr>
              <p:cNvSpPr/>
              <p:nvPr/>
            </p:nvSpPr>
            <p:spPr>
              <a:xfrm>
                <a:off x="2308078" y="0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4D4CA63-EE95-314C-9001-72284298DF5E}"/>
                  </a:ext>
                </a:extLst>
              </p:cNvPr>
              <p:cNvSpPr/>
              <p:nvPr/>
            </p:nvSpPr>
            <p:spPr>
              <a:xfrm>
                <a:off x="349218" y="207837"/>
                <a:ext cx="828525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92B9D9CC-C84A-E043-AD19-F4B3F6CF0A48}"/>
                  </a:ext>
                </a:extLst>
              </p:cNvPr>
              <p:cNvSpPr/>
              <p:nvPr/>
            </p:nvSpPr>
            <p:spPr>
              <a:xfrm>
                <a:off x="1206419" y="836975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84298EF5-9C6C-A849-950E-6003E38C28AB}"/>
                  </a:ext>
                </a:extLst>
              </p:cNvPr>
              <p:cNvSpPr/>
              <p:nvPr/>
            </p:nvSpPr>
            <p:spPr>
              <a:xfrm>
                <a:off x="1433551" y="370907"/>
                <a:ext cx="828525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7B9A81F9-6604-424E-B565-220343687C9E}"/>
                  </a:ext>
                </a:extLst>
              </p:cNvPr>
              <p:cNvSpPr/>
              <p:nvPr/>
            </p:nvSpPr>
            <p:spPr>
              <a:xfrm>
                <a:off x="2781200" y="86598"/>
                <a:ext cx="828525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B1E5A6E-B3E2-AA40-8E00-85770A5B102A}"/>
                  </a:ext>
                </a:extLst>
              </p:cNvPr>
              <p:cNvSpPr/>
              <p:nvPr/>
            </p:nvSpPr>
            <p:spPr>
              <a:xfrm>
                <a:off x="1053663" y="0"/>
                <a:ext cx="828525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BE9B041D-6357-2C45-B841-52C5E3D17D88}"/>
                  </a:ext>
                </a:extLst>
              </p:cNvPr>
              <p:cNvSpPr/>
              <p:nvPr/>
            </p:nvSpPr>
            <p:spPr>
              <a:xfrm>
                <a:off x="2138797" y="647546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9949B216-E547-8C4D-B5AB-F479AB01EBE2}"/>
                  </a:ext>
                </a:extLst>
              </p:cNvPr>
              <p:cNvSpPr/>
              <p:nvPr/>
            </p:nvSpPr>
            <p:spPr>
              <a:xfrm>
                <a:off x="2247194" y="1190794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144C978B-27DD-6642-A443-7D5965E3772C}"/>
                  </a:ext>
                </a:extLst>
              </p:cNvPr>
              <p:cNvSpPr/>
              <p:nvPr/>
            </p:nvSpPr>
            <p:spPr>
              <a:xfrm>
                <a:off x="3100633" y="543991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" name="Line">
                <a:extLst>
                  <a:ext uri="{FF2B5EF4-FFF2-40B4-BE49-F238E27FC236}">
                    <a16:creationId xmlns:a16="http://schemas.microsoft.com/office/drawing/2014/main" id="{16015573-5272-CC4D-A3D6-A5791EC83874}"/>
                  </a:ext>
                </a:extLst>
              </p:cNvPr>
              <p:cNvSpPr/>
              <p:nvPr/>
            </p:nvSpPr>
            <p:spPr>
              <a:xfrm>
                <a:off x="831886" y="1358459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" name="Shape">
                <a:extLst>
                  <a:ext uri="{FF2B5EF4-FFF2-40B4-BE49-F238E27FC236}">
                    <a16:creationId xmlns:a16="http://schemas.microsoft.com/office/drawing/2014/main" id="{446566F1-549F-3F4A-9A90-EF938E685168}"/>
                  </a:ext>
                </a:extLst>
              </p:cNvPr>
              <p:cNvSpPr/>
              <p:nvPr/>
            </p:nvSpPr>
            <p:spPr>
              <a:xfrm rot="1498418">
                <a:off x="3234041" y="643521"/>
                <a:ext cx="561219" cy="650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" name="Shape">
                <a:extLst>
                  <a:ext uri="{FF2B5EF4-FFF2-40B4-BE49-F238E27FC236}">
                    <a16:creationId xmlns:a16="http://schemas.microsoft.com/office/drawing/2014/main" id="{E968037D-D66C-E845-8FB1-548A46A47A78}"/>
                  </a:ext>
                </a:extLst>
              </p:cNvPr>
              <p:cNvSpPr/>
              <p:nvPr/>
            </p:nvSpPr>
            <p:spPr>
              <a:xfrm rot="1498418">
                <a:off x="2555843" y="1330813"/>
                <a:ext cx="211948" cy="245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" name="Shape">
                <a:extLst>
                  <a:ext uri="{FF2B5EF4-FFF2-40B4-BE49-F238E27FC236}">
                    <a16:creationId xmlns:a16="http://schemas.microsoft.com/office/drawing/2014/main" id="{E1D4634D-B66E-624E-83E9-54055F14E083}"/>
                  </a:ext>
                </a:extLst>
              </p:cNvPr>
              <p:cNvSpPr/>
              <p:nvPr/>
            </p:nvSpPr>
            <p:spPr>
              <a:xfrm rot="1498418">
                <a:off x="1425085" y="922834"/>
                <a:ext cx="392423" cy="4545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Shape">
                <a:extLst>
                  <a:ext uri="{FF2B5EF4-FFF2-40B4-BE49-F238E27FC236}">
                    <a16:creationId xmlns:a16="http://schemas.microsoft.com/office/drawing/2014/main" id="{B0FA4F0C-CB5C-9F44-B133-50053D7C4720}"/>
                  </a:ext>
                </a:extLst>
              </p:cNvPr>
              <p:cNvSpPr/>
              <p:nvPr/>
            </p:nvSpPr>
            <p:spPr>
              <a:xfrm rot="1500000">
                <a:off x="1091434" y="1486330"/>
                <a:ext cx="297193" cy="344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Shape">
                <a:extLst>
                  <a:ext uri="{FF2B5EF4-FFF2-40B4-BE49-F238E27FC236}">
                    <a16:creationId xmlns:a16="http://schemas.microsoft.com/office/drawing/2014/main" id="{61634860-8C5C-5E40-AEA6-3FE92E5A5959}"/>
                  </a:ext>
                </a:extLst>
              </p:cNvPr>
              <p:cNvSpPr/>
              <p:nvPr/>
            </p:nvSpPr>
            <p:spPr>
              <a:xfrm rot="1498418">
                <a:off x="2398644" y="725268"/>
                <a:ext cx="297193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" name="Shape">
                <a:extLst>
                  <a:ext uri="{FF2B5EF4-FFF2-40B4-BE49-F238E27FC236}">
                    <a16:creationId xmlns:a16="http://schemas.microsoft.com/office/drawing/2014/main" id="{756751B9-A689-CA4E-AFF1-C7C587D306A8}"/>
                  </a:ext>
                </a:extLst>
              </p:cNvPr>
              <p:cNvSpPr/>
              <p:nvPr/>
            </p:nvSpPr>
            <p:spPr>
              <a:xfrm rot="1500000">
                <a:off x="3096578" y="174761"/>
                <a:ext cx="297192" cy="344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Shape">
                <a:extLst>
                  <a:ext uri="{FF2B5EF4-FFF2-40B4-BE49-F238E27FC236}">
                    <a16:creationId xmlns:a16="http://schemas.microsoft.com/office/drawing/2014/main" id="{C5F32985-C63E-1545-89F1-BE5EC443D97F}"/>
                  </a:ext>
                </a:extLst>
              </p:cNvPr>
              <p:cNvSpPr/>
              <p:nvPr/>
            </p:nvSpPr>
            <p:spPr>
              <a:xfrm rot="1500000">
                <a:off x="1717255" y="483621"/>
                <a:ext cx="297192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" name="Shape">
                <a:extLst>
                  <a:ext uri="{FF2B5EF4-FFF2-40B4-BE49-F238E27FC236}">
                    <a16:creationId xmlns:a16="http://schemas.microsoft.com/office/drawing/2014/main" id="{7D645C8C-C65B-DE49-8DF7-25E1F526E45C}"/>
                  </a:ext>
                </a:extLst>
              </p:cNvPr>
              <p:cNvSpPr/>
              <p:nvPr/>
            </p:nvSpPr>
            <p:spPr>
              <a:xfrm rot="1500000">
                <a:off x="933734" y="1179642"/>
                <a:ext cx="166555" cy="19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Shape">
                <a:extLst>
                  <a:ext uri="{FF2B5EF4-FFF2-40B4-BE49-F238E27FC236}">
                    <a16:creationId xmlns:a16="http://schemas.microsoft.com/office/drawing/2014/main" id="{BC8280EB-D5C7-114D-A9DE-2656F8E97E40}"/>
                  </a:ext>
                </a:extLst>
              </p:cNvPr>
              <p:cNvSpPr/>
              <p:nvPr/>
            </p:nvSpPr>
            <p:spPr>
              <a:xfrm rot="1500000">
                <a:off x="301465" y="725268"/>
                <a:ext cx="297193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" name="Shape">
                <a:extLst>
                  <a:ext uri="{FF2B5EF4-FFF2-40B4-BE49-F238E27FC236}">
                    <a16:creationId xmlns:a16="http://schemas.microsoft.com/office/drawing/2014/main" id="{B57C08F5-4504-1C40-9331-78159C54F141}"/>
                  </a:ext>
                </a:extLst>
              </p:cNvPr>
              <p:cNvSpPr/>
              <p:nvPr/>
            </p:nvSpPr>
            <p:spPr>
              <a:xfrm rot="1500000">
                <a:off x="698389" y="316357"/>
                <a:ext cx="199648" cy="231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Shape">
                <a:extLst>
                  <a:ext uri="{FF2B5EF4-FFF2-40B4-BE49-F238E27FC236}">
                    <a16:creationId xmlns:a16="http://schemas.microsoft.com/office/drawing/2014/main" id="{27FD395A-8BD0-E540-9D7B-84BCA6304126}"/>
                  </a:ext>
                </a:extLst>
              </p:cNvPr>
              <p:cNvSpPr/>
              <p:nvPr/>
            </p:nvSpPr>
            <p:spPr>
              <a:xfrm rot="1500000">
                <a:off x="1304211" y="81903"/>
                <a:ext cx="362886" cy="4202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Shape">
                <a:extLst>
                  <a:ext uri="{FF2B5EF4-FFF2-40B4-BE49-F238E27FC236}">
                    <a16:creationId xmlns:a16="http://schemas.microsoft.com/office/drawing/2014/main" id="{D4810C1F-84EA-ED45-9682-E38934A92D89}"/>
                  </a:ext>
                </a:extLst>
              </p:cNvPr>
              <p:cNvSpPr/>
              <p:nvPr/>
            </p:nvSpPr>
            <p:spPr>
              <a:xfrm rot="1500000">
                <a:off x="2628516" y="83227"/>
                <a:ext cx="194411" cy="225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214D2B-37DB-AF4E-BF6F-F7DF070FD9CF}"/>
              </a:ext>
            </a:extLst>
          </p:cNvPr>
          <p:cNvGrpSpPr/>
          <p:nvPr/>
        </p:nvGrpSpPr>
        <p:grpSpPr>
          <a:xfrm>
            <a:off x="7207327" y="4089464"/>
            <a:ext cx="5006848" cy="2942485"/>
            <a:chOff x="7207327" y="4089464"/>
            <a:chExt cx="5006848" cy="2942485"/>
          </a:xfrm>
        </p:grpSpPr>
        <p:grpSp>
          <p:nvGrpSpPr>
            <p:cNvPr id="488" name="Group"/>
            <p:cNvGrpSpPr/>
            <p:nvPr/>
          </p:nvGrpSpPr>
          <p:grpSpPr>
            <a:xfrm>
              <a:off x="7207327" y="4089464"/>
              <a:ext cx="5006848" cy="1584726"/>
              <a:chOff x="0" y="13"/>
              <a:chExt cx="5006847" cy="1584724"/>
            </a:xfrm>
          </p:grpSpPr>
          <p:sp>
            <p:nvSpPr>
              <p:cNvPr id="473" name="Line"/>
              <p:cNvSpPr/>
              <p:nvPr/>
            </p:nvSpPr>
            <p:spPr>
              <a:xfrm>
                <a:off x="226182" y="355504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4" name="Line"/>
              <p:cNvSpPr/>
              <p:nvPr/>
            </p:nvSpPr>
            <p:spPr>
              <a:xfrm>
                <a:off x="1392651" y="355504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5" name="Line"/>
              <p:cNvSpPr/>
              <p:nvPr/>
            </p:nvSpPr>
            <p:spPr>
              <a:xfrm>
                <a:off x="2404734" y="13"/>
                <a:ext cx="1253930" cy="682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5" extrusionOk="0">
                    <a:moveTo>
                      <a:pt x="0" y="20652"/>
                    </a:moveTo>
                    <a:cubicBezTo>
                      <a:pt x="2275" y="21191"/>
                      <a:pt x="4549" y="19646"/>
                      <a:pt x="6080" y="16523"/>
                    </a:cubicBezTo>
                    <a:cubicBezTo>
                      <a:pt x="7306" y="14020"/>
                      <a:pt x="7906" y="10868"/>
                      <a:pt x="8473" y="7729"/>
                    </a:cubicBezTo>
                    <a:cubicBezTo>
                      <a:pt x="8805" y="5894"/>
                      <a:pt x="9141" y="4017"/>
                      <a:pt x="9634" y="2276"/>
                    </a:cubicBezTo>
                    <a:cubicBezTo>
                      <a:pt x="9953" y="1147"/>
                      <a:pt x="10406" y="46"/>
                      <a:pt x="11084" y="2"/>
                    </a:cubicBezTo>
                    <a:cubicBezTo>
                      <a:pt x="11813" y="-46"/>
                      <a:pt x="12325" y="1129"/>
                      <a:pt x="12651" y="2373"/>
                    </a:cubicBezTo>
                    <a:cubicBezTo>
                      <a:pt x="13109" y="4120"/>
                      <a:pt x="13360" y="6027"/>
                      <a:pt x="13635" y="7884"/>
                    </a:cubicBezTo>
                    <a:cubicBezTo>
                      <a:pt x="14083" y="10917"/>
                      <a:pt x="14624" y="13919"/>
                      <a:pt x="15704" y="16397"/>
                    </a:cubicBezTo>
                    <a:cubicBezTo>
                      <a:pt x="17133" y="19672"/>
                      <a:pt x="19309" y="21554"/>
                      <a:pt x="21600" y="21493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484" name="Group"/>
              <p:cNvGrpSpPr/>
              <p:nvPr/>
            </p:nvGrpSpPr>
            <p:grpSpPr>
              <a:xfrm>
                <a:off x="0" y="630841"/>
                <a:ext cx="5006848" cy="953897"/>
                <a:chOff x="-110537" y="-22987"/>
                <a:chExt cx="5006847" cy="953896"/>
              </a:xfrm>
            </p:grpSpPr>
            <p:sp>
              <p:nvSpPr>
                <p:cNvPr id="476" name="Line"/>
                <p:cNvSpPr/>
                <p:nvPr/>
              </p:nvSpPr>
              <p:spPr>
                <a:xfrm>
                  <a:off x="0" y="0"/>
                  <a:ext cx="4896311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77" name="Shape"/>
                <p:cNvSpPr/>
                <p:nvPr/>
              </p:nvSpPr>
              <p:spPr>
                <a:xfrm rot="1500000">
                  <a:off x="4010297" y="78763"/>
                  <a:ext cx="647888" cy="7503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78" name="Shape"/>
                <p:cNvSpPr/>
                <p:nvPr/>
              </p:nvSpPr>
              <p:spPr>
                <a:xfrm rot="1500000">
                  <a:off x="-72466" y="340564"/>
                  <a:ext cx="192381" cy="222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79" name="Shape"/>
                <p:cNvSpPr/>
                <p:nvPr/>
              </p:nvSpPr>
              <p:spPr>
                <a:xfrm rot="1500000">
                  <a:off x="3343348" y="135842"/>
                  <a:ext cx="548259" cy="635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80" name="Shape"/>
                <p:cNvSpPr/>
                <p:nvPr/>
              </p:nvSpPr>
              <p:spPr>
                <a:xfrm rot="1500000">
                  <a:off x="2651160" y="167252"/>
                  <a:ext cx="493433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81" name="Shape"/>
                <p:cNvSpPr/>
                <p:nvPr/>
              </p:nvSpPr>
              <p:spPr>
                <a:xfrm rot="1500000">
                  <a:off x="1958973" y="198661"/>
                  <a:ext cx="438607" cy="508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82" name="Shape"/>
                <p:cNvSpPr/>
                <p:nvPr/>
              </p:nvSpPr>
              <p:spPr>
                <a:xfrm rot="1500000">
                  <a:off x="1297669" y="261480"/>
                  <a:ext cx="328956" cy="381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83" name="Shape"/>
                <p:cNvSpPr/>
                <p:nvPr/>
              </p:nvSpPr>
              <p:spPr>
                <a:xfrm rot="1500000">
                  <a:off x="605482" y="292890"/>
                  <a:ext cx="274129" cy="317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485" name="Line"/>
              <p:cNvSpPr/>
              <p:nvPr/>
            </p:nvSpPr>
            <p:spPr>
              <a:xfrm>
                <a:off x="3740034" y="13"/>
                <a:ext cx="1253930" cy="682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5" extrusionOk="0">
                    <a:moveTo>
                      <a:pt x="0" y="20652"/>
                    </a:moveTo>
                    <a:cubicBezTo>
                      <a:pt x="2275" y="21191"/>
                      <a:pt x="4549" y="19646"/>
                      <a:pt x="6080" y="16523"/>
                    </a:cubicBezTo>
                    <a:cubicBezTo>
                      <a:pt x="7306" y="14020"/>
                      <a:pt x="7906" y="10868"/>
                      <a:pt x="8473" y="7729"/>
                    </a:cubicBezTo>
                    <a:cubicBezTo>
                      <a:pt x="8805" y="5894"/>
                      <a:pt x="9141" y="4017"/>
                      <a:pt x="9634" y="2276"/>
                    </a:cubicBezTo>
                    <a:cubicBezTo>
                      <a:pt x="9953" y="1147"/>
                      <a:pt x="10406" y="46"/>
                      <a:pt x="11084" y="2"/>
                    </a:cubicBezTo>
                    <a:cubicBezTo>
                      <a:pt x="11813" y="-46"/>
                      <a:pt x="12325" y="1129"/>
                      <a:pt x="12651" y="2373"/>
                    </a:cubicBezTo>
                    <a:cubicBezTo>
                      <a:pt x="13109" y="4120"/>
                      <a:pt x="13360" y="6027"/>
                      <a:pt x="13635" y="7884"/>
                    </a:cubicBezTo>
                    <a:cubicBezTo>
                      <a:pt x="14083" y="10917"/>
                      <a:pt x="14624" y="13919"/>
                      <a:pt x="15704" y="16397"/>
                    </a:cubicBezTo>
                    <a:cubicBezTo>
                      <a:pt x="17133" y="19672"/>
                      <a:pt x="19309" y="21554"/>
                      <a:pt x="21600" y="21493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6" name="Line"/>
              <p:cNvSpPr/>
              <p:nvPr/>
            </p:nvSpPr>
            <p:spPr>
              <a:xfrm>
                <a:off x="2713034" y="228729"/>
                <a:ext cx="1253931" cy="453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7" name="Line"/>
              <p:cNvSpPr/>
              <p:nvPr/>
            </p:nvSpPr>
            <p:spPr>
              <a:xfrm>
                <a:off x="1931987" y="228729"/>
                <a:ext cx="1253931" cy="453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43" name="Line">
              <a:extLst>
                <a:ext uri="{FF2B5EF4-FFF2-40B4-BE49-F238E27FC236}">
                  <a16:creationId xmlns:a16="http://schemas.microsoft.com/office/drawing/2014/main" id="{B79FF956-F846-EB43-8682-392A5DF83FDE}"/>
                </a:ext>
              </a:extLst>
            </p:cNvPr>
            <p:cNvSpPr/>
            <p:nvPr/>
          </p:nvSpPr>
          <p:spPr>
            <a:xfrm flipV="1">
              <a:off x="9972800" y="5791760"/>
              <a:ext cx="6075" cy="1240189"/>
            </a:xfrm>
            <a:prstGeom prst="line">
              <a:avLst/>
            </a:prstGeom>
            <a:ln w="25400">
              <a:solidFill>
                <a:srgbClr val="929292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95639-367B-BB43-A1B6-B791D2F87FDD}"/>
              </a:ext>
            </a:extLst>
          </p:cNvPr>
          <p:cNvGrpSpPr/>
          <p:nvPr/>
        </p:nvGrpSpPr>
        <p:grpSpPr>
          <a:xfrm>
            <a:off x="828696" y="1663317"/>
            <a:ext cx="4968779" cy="2897233"/>
            <a:chOff x="828696" y="1663317"/>
            <a:chExt cx="4968779" cy="2897233"/>
          </a:xfrm>
        </p:grpSpPr>
        <p:sp>
          <p:nvSpPr>
            <p:cNvPr id="418" name="Line"/>
            <p:cNvSpPr/>
            <p:nvPr/>
          </p:nvSpPr>
          <p:spPr>
            <a:xfrm flipH="1" flipV="1">
              <a:off x="3910878" y="3330734"/>
              <a:ext cx="1363508" cy="1229816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9" name="Line"/>
            <p:cNvSpPr/>
            <p:nvPr/>
          </p:nvSpPr>
          <p:spPr>
            <a:xfrm flipH="1" flipV="1">
              <a:off x="3852116" y="3315403"/>
              <a:ext cx="391190" cy="1245147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0" name="Line"/>
            <p:cNvSpPr/>
            <p:nvPr/>
          </p:nvSpPr>
          <p:spPr>
            <a:xfrm flipV="1">
              <a:off x="3807099" y="3319210"/>
              <a:ext cx="1" cy="1241340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1" name="Line"/>
            <p:cNvSpPr/>
            <p:nvPr/>
          </p:nvSpPr>
          <p:spPr>
            <a:xfrm flipV="1">
              <a:off x="3345521" y="3336162"/>
              <a:ext cx="403645" cy="1224388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2" name="Line"/>
            <p:cNvSpPr/>
            <p:nvPr/>
          </p:nvSpPr>
          <p:spPr>
            <a:xfrm flipV="1">
              <a:off x="2829804" y="3325047"/>
              <a:ext cx="852039" cy="1222803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3" name="Line"/>
            <p:cNvSpPr/>
            <p:nvPr/>
          </p:nvSpPr>
          <p:spPr>
            <a:xfrm flipV="1">
              <a:off x="1726063" y="3329773"/>
              <a:ext cx="1863970" cy="1230777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2" name="Line"/>
            <p:cNvSpPr/>
            <p:nvPr/>
          </p:nvSpPr>
          <p:spPr>
            <a:xfrm flipH="1">
              <a:off x="2903751" y="1663317"/>
              <a:ext cx="1876891" cy="62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5" extrusionOk="0">
                  <a:moveTo>
                    <a:pt x="0" y="20675"/>
                  </a:moveTo>
                  <a:cubicBezTo>
                    <a:pt x="1592" y="20696"/>
                    <a:pt x="3166" y="19766"/>
                    <a:pt x="4625" y="17950"/>
                  </a:cubicBezTo>
                  <a:cubicBezTo>
                    <a:pt x="5717" y="16590"/>
                    <a:pt x="6740" y="14730"/>
                    <a:pt x="7521" y="12112"/>
                  </a:cubicBezTo>
                  <a:cubicBezTo>
                    <a:pt x="8420" y="9102"/>
                    <a:pt x="8933" y="5277"/>
                    <a:pt x="9859" y="2333"/>
                  </a:cubicBezTo>
                  <a:cubicBezTo>
                    <a:pt x="10242" y="1116"/>
                    <a:pt x="10713" y="52"/>
                    <a:pt x="11280" y="2"/>
                  </a:cubicBezTo>
                  <a:cubicBezTo>
                    <a:pt x="11909" y="-54"/>
                    <a:pt x="12440" y="1133"/>
                    <a:pt x="12854" y="2518"/>
                  </a:cubicBezTo>
                  <a:cubicBezTo>
                    <a:pt x="13756" y="5540"/>
                    <a:pt x="14215" y="9434"/>
                    <a:pt x="15038" y="12636"/>
                  </a:cubicBezTo>
                  <a:cubicBezTo>
                    <a:pt x="16556" y="18548"/>
                    <a:pt x="19082" y="21546"/>
                    <a:pt x="21600" y="20424"/>
                  </a:cubicBezTo>
                </a:path>
              </a:pathLst>
            </a:custGeom>
            <a:ln w="25400">
              <a:solidFill>
                <a:schemeClr val="accent3">
                  <a:hueOff val="914337"/>
                  <a:satOff val="31515"/>
                  <a:lumOff val="-30790"/>
                  <a:alpha val="33547"/>
                </a:schemeClr>
              </a:solidFill>
              <a:prstDash val="sysDot"/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901162" y="2286547"/>
              <a:ext cx="4896313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5" name="Shape"/>
            <p:cNvSpPr/>
            <p:nvPr/>
          </p:nvSpPr>
          <p:spPr>
            <a:xfrm rot="1500000">
              <a:off x="4911461" y="2365310"/>
              <a:ext cx="647888" cy="75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4"/>
                  </a:lnTo>
                  <a:cubicBezTo>
                    <a:pt x="13657" y="7384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6" name="Shape"/>
            <p:cNvSpPr/>
            <p:nvPr/>
          </p:nvSpPr>
          <p:spPr>
            <a:xfrm rot="1500000">
              <a:off x="828696" y="2627111"/>
              <a:ext cx="192381" cy="22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5"/>
                  </a:lnTo>
                  <a:cubicBezTo>
                    <a:pt x="13657" y="7385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 rot="1500000">
              <a:off x="4244511" y="2422389"/>
              <a:ext cx="548259" cy="63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4"/>
                  </a:lnTo>
                  <a:cubicBezTo>
                    <a:pt x="13657" y="7384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9" name="Shape"/>
            <p:cNvSpPr/>
            <p:nvPr/>
          </p:nvSpPr>
          <p:spPr>
            <a:xfrm rot="1500000">
              <a:off x="2860136" y="2485208"/>
              <a:ext cx="438607" cy="5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4"/>
                  </a:lnTo>
                  <a:cubicBezTo>
                    <a:pt x="13657" y="7384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 rot="1500000">
              <a:off x="2198832" y="2548027"/>
              <a:ext cx="328956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4"/>
                  </a:lnTo>
                  <a:cubicBezTo>
                    <a:pt x="13657" y="7384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1" name="Shape"/>
            <p:cNvSpPr/>
            <p:nvPr/>
          </p:nvSpPr>
          <p:spPr>
            <a:xfrm rot="1500000">
              <a:off x="1506644" y="2579437"/>
              <a:ext cx="274129" cy="3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4"/>
                  </a:lnTo>
                  <a:cubicBezTo>
                    <a:pt x="13657" y="7384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">
              <a:extLst>
                <a:ext uri="{FF2B5EF4-FFF2-40B4-BE49-F238E27FC236}">
                  <a16:creationId xmlns:a16="http://schemas.microsoft.com/office/drawing/2014/main" id="{51970078-B9D3-614E-976F-9441AA5A8EB8}"/>
                </a:ext>
              </a:extLst>
            </p:cNvPr>
            <p:cNvSpPr/>
            <p:nvPr/>
          </p:nvSpPr>
          <p:spPr>
            <a:xfrm rot="1500000">
              <a:off x="3551056" y="2460305"/>
              <a:ext cx="493433" cy="571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5"/>
                  </a:lnTo>
                  <a:cubicBezTo>
                    <a:pt x="13657" y="7385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921B7E-3299-1443-A44E-94F5443667CF}"/>
              </a:ext>
            </a:extLst>
          </p:cNvPr>
          <p:cNvGrpSpPr/>
          <p:nvPr/>
        </p:nvGrpSpPr>
        <p:grpSpPr>
          <a:xfrm>
            <a:off x="3158738" y="1163493"/>
            <a:ext cx="1253586" cy="1868160"/>
            <a:chOff x="3158738" y="1163493"/>
            <a:chExt cx="1253586" cy="1868160"/>
          </a:xfrm>
        </p:grpSpPr>
        <p:sp>
          <p:nvSpPr>
            <p:cNvPr id="498" name="Line"/>
            <p:cNvSpPr/>
            <p:nvPr/>
          </p:nvSpPr>
          <p:spPr>
            <a:xfrm>
              <a:off x="3158738" y="1163493"/>
              <a:ext cx="1253586" cy="112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9" extrusionOk="0">
                  <a:moveTo>
                    <a:pt x="0" y="21406"/>
                  </a:moveTo>
                  <a:cubicBezTo>
                    <a:pt x="2352" y="21600"/>
                    <a:pt x="4609" y="20544"/>
                    <a:pt x="6193" y="18618"/>
                  </a:cubicBezTo>
                  <a:cubicBezTo>
                    <a:pt x="7885" y="16561"/>
                    <a:pt x="8542" y="13920"/>
                    <a:pt x="8917" y="11200"/>
                  </a:cubicBezTo>
                  <a:cubicBezTo>
                    <a:pt x="9294" y="8470"/>
                    <a:pt x="9400" y="5673"/>
                    <a:pt x="9769" y="2935"/>
                  </a:cubicBezTo>
                  <a:cubicBezTo>
                    <a:pt x="9878" y="2130"/>
                    <a:pt x="10018" y="1308"/>
                    <a:pt x="10459" y="652"/>
                  </a:cubicBezTo>
                  <a:cubicBezTo>
                    <a:pt x="10633" y="394"/>
                    <a:pt x="10848" y="173"/>
                    <a:pt x="11093" y="0"/>
                  </a:cubicBezTo>
                  <a:cubicBezTo>
                    <a:pt x="11326" y="103"/>
                    <a:pt x="11534" y="262"/>
                    <a:pt x="11702" y="467"/>
                  </a:cubicBezTo>
                  <a:cubicBezTo>
                    <a:pt x="12233" y="1115"/>
                    <a:pt x="12278" y="2036"/>
                    <a:pt x="12312" y="2908"/>
                  </a:cubicBezTo>
                  <a:cubicBezTo>
                    <a:pt x="12423" y="5754"/>
                    <a:pt x="12671" y="8619"/>
                    <a:pt x="13092" y="11421"/>
                  </a:cubicBezTo>
                  <a:cubicBezTo>
                    <a:pt x="13461" y="13879"/>
                    <a:pt x="13975" y="16284"/>
                    <a:pt x="15434" y="18223"/>
                  </a:cubicBezTo>
                  <a:cubicBezTo>
                    <a:pt x="16949" y="20234"/>
                    <a:pt x="19233" y="21331"/>
                    <a:pt x="21600" y="21139"/>
                  </a:cubicBezTo>
                </a:path>
              </a:pathLst>
            </a:custGeom>
            <a:solidFill>
              <a:schemeClr val="accent5">
                <a:hueOff val="-152896"/>
                <a:lumOff val="12368"/>
                <a:alpha val="72190"/>
              </a:schemeClr>
            </a:solidFill>
            <a:ln w="25400">
              <a:solidFill>
                <a:schemeClr val="accent5">
                  <a:hueOff val="-152896"/>
                  <a:lumOff val="12368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 rot="1500000">
              <a:off x="3554087" y="2460151"/>
              <a:ext cx="493433" cy="571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5"/>
                  </a:lnTo>
                  <a:cubicBezTo>
                    <a:pt x="13657" y="7385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>
              <a:outerShdw blurRad="114300" dist="44730" dir="5400000" rotWithShape="0">
                <a:schemeClr val="accent5">
                  <a:hueOff val="-82419"/>
                  <a:satOff val="-9513"/>
                  <a:lumOff val="-16343"/>
                  <a:alpha val="50000"/>
                </a:scheme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D5863F-18B4-4744-AC3E-DB2F7D0DA937}"/>
              </a:ext>
            </a:extLst>
          </p:cNvPr>
          <p:cNvGrpSpPr/>
          <p:nvPr/>
        </p:nvGrpSpPr>
        <p:grpSpPr>
          <a:xfrm>
            <a:off x="7207325" y="2825342"/>
            <a:ext cx="4896937" cy="2851306"/>
            <a:chOff x="7207325" y="2825342"/>
            <a:chExt cx="4896937" cy="2851306"/>
          </a:xfrm>
        </p:grpSpPr>
        <p:grpSp>
          <p:nvGrpSpPr>
            <p:cNvPr id="496" name="Group"/>
            <p:cNvGrpSpPr/>
            <p:nvPr/>
          </p:nvGrpSpPr>
          <p:grpSpPr>
            <a:xfrm>
              <a:off x="7207325" y="4722750"/>
              <a:ext cx="4896937" cy="953898"/>
              <a:chOff x="-110537" y="-22987"/>
              <a:chExt cx="4896935" cy="953896"/>
            </a:xfrm>
          </p:grpSpPr>
          <p:sp>
            <p:nvSpPr>
              <p:cNvPr id="489" name="Shape"/>
              <p:cNvSpPr/>
              <p:nvPr/>
            </p:nvSpPr>
            <p:spPr>
              <a:xfrm rot="1500000">
                <a:off x="4010297" y="78763"/>
                <a:ext cx="647888" cy="750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0" name="Shape"/>
              <p:cNvSpPr/>
              <p:nvPr/>
            </p:nvSpPr>
            <p:spPr>
              <a:xfrm rot="1500000">
                <a:off x="-72466" y="340564"/>
                <a:ext cx="192381" cy="222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1" name="Shape"/>
              <p:cNvSpPr/>
              <p:nvPr/>
            </p:nvSpPr>
            <p:spPr>
              <a:xfrm rot="1500000">
                <a:off x="3343348" y="135842"/>
                <a:ext cx="548259" cy="635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2" name="Shape"/>
              <p:cNvSpPr/>
              <p:nvPr/>
            </p:nvSpPr>
            <p:spPr>
              <a:xfrm rot="1500000">
                <a:off x="2651160" y="167252"/>
                <a:ext cx="493433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3" name="Shape"/>
              <p:cNvSpPr/>
              <p:nvPr/>
            </p:nvSpPr>
            <p:spPr>
              <a:xfrm rot="1500000">
                <a:off x="1958973" y="198661"/>
                <a:ext cx="438607" cy="50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4" name="Shape"/>
              <p:cNvSpPr/>
              <p:nvPr/>
            </p:nvSpPr>
            <p:spPr>
              <a:xfrm rot="1500000">
                <a:off x="1297669" y="261480"/>
                <a:ext cx="328956" cy="38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5" name="Shape"/>
              <p:cNvSpPr/>
              <p:nvPr/>
            </p:nvSpPr>
            <p:spPr>
              <a:xfrm rot="1500000">
                <a:off x="605482" y="292890"/>
                <a:ext cx="274129" cy="317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455A72CE-07AC-2C49-A95A-35DF92268401}"/>
                </a:ext>
              </a:extLst>
            </p:cNvPr>
            <p:cNvSpPr/>
            <p:nvPr/>
          </p:nvSpPr>
          <p:spPr>
            <a:xfrm>
              <a:off x="7377143" y="2825342"/>
              <a:ext cx="4549966" cy="1927205"/>
            </a:xfrm>
            <a:custGeom>
              <a:avLst/>
              <a:gdLst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55545 w 4549966"/>
                <a:gd name="connsiteY13" fmla="*/ 1446980 h 1935603"/>
                <a:gd name="connsiteX14" fmla="*/ 1239383 w 4549966"/>
                <a:gd name="connsiteY14" fmla="*/ 1475028 h 1935603"/>
                <a:gd name="connsiteX15" fmla="*/ 1379666 w 4549966"/>
                <a:gd name="connsiteY15" fmla="*/ 1611893 h 1935603"/>
                <a:gd name="connsiteX16" fmla="*/ 1392530 w 4549966"/>
                <a:gd name="connsiteY16" fmla="*/ 1625392 h 1935603"/>
                <a:gd name="connsiteX17" fmla="*/ 1497859 w 4549966"/>
                <a:gd name="connsiteY17" fmla="*/ 1577244 h 1935603"/>
                <a:gd name="connsiteX18" fmla="*/ 1867875 w 4549966"/>
                <a:gd name="connsiteY18" fmla="*/ 1324694 h 1935603"/>
                <a:gd name="connsiteX19" fmla="*/ 2344394 w 4549966"/>
                <a:gd name="connsiteY19" fmla="*/ 563137 h 1935603"/>
                <a:gd name="connsiteX20" fmla="*/ 2526140 w 4549966"/>
                <a:gd name="connsiteY20" fmla="*/ 122255 h 1935603"/>
                <a:gd name="connsiteX21" fmla="*/ 2651768 w 4549966"/>
                <a:gd name="connsiteY21" fmla="*/ 9270 h 1935603"/>
                <a:gd name="connsiteX22" fmla="*/ 2704985 w 4549966"/>
                <a:gd name="connsiteY22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55545 w 4549966"/>
                <a:gd name="connsiteY13" fmla="*/ 1446980 h 1935603"/>
                <a:gd name="connsiteX14" fmla="*/ 1239383 w 4549966"/>
                <a:gd name="connsiteY14" fmla="*/ 1475028 h 1935603"/>
                <a:gd name="connsiteX15" fmla="*/ 1379666 w 4549966"/>
                <a:gd name="connsiteY15" fmla="*/ 1611893 h 1935603"/>
                <a:gd name="connsiteX16" fmla="*/ 1497859 w 4549966"/>
                <a:gd name="connsiteY16" fmla="*/ 1577244 h 1935603"/>
                <a:gd name="connsiteX17" fmla="*/ 1867875 w 4549966"/>
                <a:gd name="connsiteY17" fmla="*/ 1324694 h 1935603"/>
                <a:gd name="connsiteX18" fmla="*/ 2344394 w 4549966"/>
                <a:gd name="connsiteY18" fmla="*/ 563137 h 1935603"/>
                <a:gd name="connsiteX19" fmla="*/ 2526140 w 4549966"/>
                <a:gd name="connsiteY19" fmla="*/ 122255 h 1935603"/>
                <a:gd name="connsiteX20" fmla="*/ 2651768 w 4549966"/>
                <a:gd name="connsiteY20" fmla="*/ 9270 h 1935603"/>
                <a:gd name="connsiteX21" fmla="*/ 2704985 w 4549966"/>
                <a:gd name="connsiteY21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55545 w 4549966"/>
                <a:gd name="connsiteY13" fmla="*/ 1446980 h 1935603"/>
                <a:gd name="connsiteX14" fmla="*/ 1239383 w 4549966"/>
                <a:gd name="connsiteY14" fmla="*/ 1475028 h 1935603"/>
                <a:gd name="connsiteX15" fmla="*/ 1379666 w 4549966"/>
                <a:gd name="connsiteY15" fmla="*/ 1611893 h 1935603"/>
                <a:gd name="connsiteX16" fmla="*/ 1497859 w 4549966"/>
                <a:gd name="connsiteY16" fmla="*/ 1577244 h 1935603"/>
                <a:gd name="connsiteX17" fmla="*/ 1867875 w 4549966"/>
                <a:gd name="connsiteY17" fmla="*/ 1324694 h 1935603"/>
                <a:gd name="connsiteX18" fmla="*/ 2344394 w 4549966"/>
                <a:gd name="connsiteY18" fmla="*/ 563137 h 1935603"/>
                <a:gd name="connsiteX19" fmla="*/ 2526140 w 4549966"/>
                <a:gd name="connsiteY19" fmla="*/ 122255 h 1935603"/>
                <a:gd name="connsiteX20" fmla="*/ 2651768 w 4549966"/>
                <a:gd name="connsiteY20" fmla="*/ 9270 h 1935603"/>
                <a:gd name="connsiteX21" fmla="*/ 2704985 w 4549966"/>
                <a:gd name="connsiteY21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55545 w 4549966"/>
                <a:gd name="connsiteY13" fmla="*/ 1446980 h 1935603"/>
                <a:gd name="connsiteX14" fmla="*/ 1239383 w 4549966"/>
                <a:gd name="connsiteY14" fmla="*/ 1475028 h 1935603"/>
                <a:gd name="connsiteX15" fmla="*/ 1379666 w 4549966"/>
                <a:gd name="connsiteY15" fmla="*/ 1611893 h 1935603"/>
                <a:gd name="connsiteX16" fmla="*/ 1497859 w 4549966"/>
                <a:gd name="connsiteY16" fmla="*/ 1577244 h 1935603"/>
                <a:gd name="connsiteX17" fmla="*/ 1867875 w 4549966"/>
                <a:gd name="connsiteY17" fmla="*/ 1324694 h 1935603"/>
                <a:gd name="connsiteX18" fmla="*/ 2344394 w 4549966"/>
                <a:gd name="connsiteY18" fmla="*/ 563137 h 1935603"/>
                <a:gd name="connsiteX19" fmla="*/ 2526140 w 4549966"/>
                <a:gd name="connsiteY19" fmla="*/ 122255 h 1935603"/>
                <a:gd name="connsiteX20" fmla="*/ 2651768 w 4549966"/>
                <a:gd name="connsiteY20" fmla="*/ 9270 h 1935603"/>
                <a:gd name="connsiteX21" fmla="*/ 2704985 w 4549966"/>
                <a:gd name="connsiteY21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55545 w 4549966"/>
                <a:gd name="connsiteY13" fmla="*/ 1446980 h 1935603"/>
                <a:gd name="connsiteX14" fmla="*/ 1197050 w 4549966"/>
                <a:gd name="connsiteY14" fmla="*/ 1475028 h 1935603"/>
                <a:gd name="connsiteX15" fmla="*/ 1379666 w 4549966"/>
                <a:gd name="connsiteY15" fmla="*/ 1611893 h 1935603"/>
                <a:gd name="connsiteX16" fmla="*/ 1497859 w 4549966"/>
                <a:gd name="connsiteY16" fmla="*/ 1577244 h 1935603"/>
                <a:gd name="connsiteX17" fmla="*/ 1867875 w 4549966"/>
                <a:gd name="connsiteY17" fmla="*/ 1324694 h 1935603"/>
                <a:gd name="connsiteX18" fmla="*/ 2344394 w 4549966"/>
                <a:gd name="connsiteY18" fmla="*/ 563137 h 1935603"/>
                <a:gd name="connsiteX19" fmla="*/ 2526140 w 4549966"/>
                <a:gd name="connsiteY19" fmla="*/ 122255 h 1935603"/>
                <a:gd name="connsiteX20" fmla="*/ 2651768 w 4549966"/>
                <a:gd name="connsiteY20" fmla="*/ 9270 h 1935603"/>
                <a:gd name="connsiteX21" fmla="*/ 2704985 w 4549966"/>
                <a:gd name="connsiteY21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55545 w 4549966"/>
                <a:gd name="connsiteY13" fmla="*/ 1446980 h 1935603"/>
                <a:gd name="connsiteX14" fmla="*/ 1197050 w 4549966"/>
                <a:gd name="connsiteY14" fmla="*/ 1475028 h 1935603"/>
                <a:gd name="connsiteX15" fmla="*/ 1379666 w 4549966"/>
                <a:gd name="connsiteY15" fmla="*/ 1611893 h 1935603"/>
                <a:gd name="connsiteX16" fmla="*/ 1633325 w 4549966"/>
                <a:gd name="connsiteY16" fmla="*/ 1560311 h 1935603"/>
                <a:gd name="connsiteX17" fmla="*/ 1867875 w 4549966"/>
                <a:gd name="connsiteY17" fmla="*/ 1324694 h 1935603"/>
                <a:gd name="connsiteX18" fmla="*/ 2344394 w 4549966"/>
                <a:gd name="connsiteY18" fmla="*/ 563137 h 1935603"/>
                <a:gd name="connsiteX19" fmla="*/ 2526140 w 4549966"/>
                <a:gd name="connsiteY19" fmla="*/ 122255 h 1935603"/>
                <a:gd name="connsiteX20" fmla="*/ 2651768 w 4549966"/>
                <a:gd name="connsiteY20" fmla="*/ 9270 h 1935603"/>
                <a:gd name="connsiteX21" fmla="*/ 2704985 w 4549966"/>
                <a:gd name="connsiteY21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55545 w 4549966"/>
                <a:gd name="connsiteY13" fmla="*/ 1446980 h 1935603"/>
                <a:gd name="connsiteX14" fmla="*/ 1197050 w 4549966"/>
                <a:gd name="connsiteY14" fmla="*/ 1475028 h 1935603"/>
                <a:gd name="connsiteX15" fmla="*/ 1430466 w 4549966"/>
                <a:gd name="connsiteY15" fmla="*/ 1637293 h 1935603"/>
                <a:gd name="connsiteX16" fmla="*/ 1633325 w 4549966"/>
                <a:gd name="connsiteY16" fmla="*/ 1560311 h 1935603"/>
                <a:gd name="connsiteX17" fmla="*/ 1867875 w 4549966"/>
                <a:gd name="connsiteY17" fmla="*/ 1324694 h 1935603"/>
                <a:gd name="connsiteX18" fmla="*/ 2344394 w 4549966"/>
                <a:gd name="connsiteY18" fmla="*/ 563137 h 1935603"/>
                <a:gd name="connsiteX19" fmla="*/ 2526140 w 4549966"/>
                <a:gd name="connsiteY19" fmla="*/ 122255 h 1935603"/>
                <a:gd name="connsiteX20" fmla="*/ 2651768 w 4549966"/>
                <a:gd name="connsiteY20" fmla="*/ 9270 h 1935603"/>
                <a:gd name="connsiteX21" fmla="*/ 2704985 w 4549966"/>
                <a:gd name="connsiteY21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55545 w 4549966"/>
                <a:gd name="connsiteY13" fmla="*/ 1446980 h 1935603"/>
                <a:gd name="connsiteX14" fmla="*/ 1197050 w 4549966"/>
                <a:gd name="connsiteY14" fmla="*/ 1475028 h 1935603"/>
                <a:gd name="connsiteX15" fmla="*/ 1430466 w 4549966"/>
                <a:gd name="connsiteY15" fmla="*/ 1637293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55545 w 4549966"/>
                <a:gd name="connsiteY13" fmla="*/ 1446980 h 1935603"/>
                <a:gd name="connsiteX14" fmla="*/ 1197050 w 4549966"/>
                <a:gd name="connsiteY14" fmla="*/ 1475028 h 1935603"/>
                <a:gd name="connsiteX15" fmla="*/ 1481266 w 4549966"/>
                <a:gd name="connsiteY15" fmla="*/ 1696559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55545 w 4549966"/>
                <a:gd name="connsiteY13" fmla="*/ 1446980 h 1935603"/>
                <a:gd name="connsiteX14" fmla="*/ 1197050 w 4549966"/>
                <a:gd name="connsiteY14" fmla="*/ 1475028 h 1935603"/>
                <a:gd name="connsiteX15" fmla="*/ 1481266 w 4549966"/>
                <a:gd name="connsiteY15" fmla="*/ 1645759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47078 w 4549966"/>
                <a:gd name="connsiteY13" fmla="*/ 1497780 h 1935603"/>
                <a:gd name="connsiteX14" fmla="*/ 1197050 w 4549966"/>
                <a:gd name="connsiteY14" fmla="*/ 1475028 h 1935603"/>
                <a:gd name="connsiteX15" fmla="*/ 1481266 w 4549966"/>
                <a:gd name="connsiteY15" fmla="*/ 1645759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47078 w 4549966"/>
                <a:gd name="connsiteY13" fmla="*/ 1497780 h 1935603"/>
                <a:gd name="connsiteX14" fmla="*/ 1197050 w 4549966"/>
                <a:gd name="connsiteY14" fmla="*/ 1475028 h 1935603"/>
                <a:gd name="connsiteX15" fmla="*/ 1515133 w 4549966"/>
                <a:gd name="connsiteY15" fmla="*/ 1527226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55545 w 4549966"/>
                <a:gd name="connsiteY13" fmla="*/ 1446980 h 1935603"/>
                <a:gd name="connsiteX14" fmla="*/ 1197050 w 4549966"/>
                <a:gd name="connsiteY14" fmla="*/ 1475028 h 1935603"/>
                <a:gd name="connsiteX15" fmla="*/ 1515133 w 4549966"/>
                <a:gd name="connsiteY15" fmla="*/ 1527226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79112 w 4549966"/>
                <a:gd name="connsiteY13" fmla="*/ 1456407 h 1935603"/>
                <a:gd name="connsiteX14" fmla="*/ 1197050 w 4549966"/>
                <a:gd name="connsiteY14" fmla="*/ 1475028 h 1935603"/>
                <a:gd name="connsiteX15" fmla="*/ 1515133 w 4549966"/>
                <a:gd name="connsiteY15" fmla="*/ 1527226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79112 w 4549966"/>
                <a:gd name="connsiteY13" fmla="*/ 1456407 h 1935603"/>
                <a:gd name="connsiteX14" fmla="*/ 1220617 w 4549966"/>
                <a:gd name="connsiteY14" fmla="*/ 1517449 h 1935603"/>
                <a:gd name="connsiteX15" fmla="*/ 1515133 w 4549966"/>
                <a:gd name="connsiteY15" fmla="*/ 1527226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079112 w 4549966"/>
                <a:gd name="connsiteY13" fmla="*/ 1456407 h 1935603"/>
                <a:gd name="connsiteX14" fmla="*/ 1220617 w 4549966"/>
                <a:gd name="connsiteY14" fmla="*/ 1517449 h 1935603"/>
                <a:gd name="connsiteX15" fmla="*/ 1538700 w 4549966"/>
                <a:gd name="connsiteY15" fmla="*/ 1579074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9237 w 4549966"/>
                <a:gd name="connsiteY12" fmla="*/ 1475466 h 1935603"/>
                <a:gd name="connsiteX13" fmla="*/ 1126246 w 4549966"/>
                <a:gd name="connsiteY13" fmla="*/ 1461120 h 1935603"/>
                <a:gd name="connsiteX14" fmla="*/ 1220617 w 4549966"/>
                <a:gd name="connsiteY14" fmla="*/ 1517449 h 1935603"/>
                <a:gd name="connsiteX15" fmla="*/ 1538700 w 4549966"/>
                <a:gd name="connsiteY15" fmla="*/ 1579074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4524 w 4549966"/>
                <a:gd name="connsiteY12" fmla="*/ 1489606 h 1935603"/>
                <a:gd name="connsiteX13" fmla="*/ 1126246 w 4549966"/>
                <a:gd name="connsiteY13" fmla="*/ 1461120 h 1935603"/>
                <a:gd name="connsiteX14" fmla="*/ 1220617 w 4549966"/>
                <a:gd name="connsiteY14" fmla="*/ 1517449 h 1935603"/>
                <a:gd name="connsiteX15" fmla="*/ 1538700 w 4549966"/>
                <a:gd name="connsiteY15" fmla="*/ 1579074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4524 w 4549966"/>
                <a:gd name="connsiteY12" fmla="*/ 1489606 h 1935603"/>
                <a:gd name="connsiteX13" fmla="*/ 1116819 w 4549966"/>
                <a:gd name="connsiteY13" fmla="*/ 1461120 h 1935603"/>
                <a:gd name="connsiteX14" fmla="*/ 1220617 w 4549966"/>
                <a:gd name="connsiteY14" fmla="*/ 1517449 h 1935603"/>
                <a:gd name="connsiteX15" fmla="*/ 1538700 w 4549966"/>
                <a:gd name="connsiteY15" fmla="*/ 1579074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4524 w 4549966"/>
                <a:gd name="connsiteY12" fmla="*/ 1489606 h 1935603"/>
                <a:gd name="connsiteX13" fmla="*/ 1116819 w 4549966"/>
                <a:gd name="connsiteY13" fmla="*/ 1461120 h 1935603"/>
                <a:gd name="connsiteX14" fmla="*/ 1220617 w 4549966"/>
                <a:gd name="connsiteY14" fmla="*/ 1517449 h 1935603"/>
                <a:gd name="connsiteX15" fmla="*/ 1538700 w 4549966"/>
                <a:gd name="connsiteY15" fmla="*/ 1579074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4524 w 4549966"/>
                <a:gd name="connsiteY12" fmla="*/ 1489606 h 1935603"/>
                <a:gd name="connsiteX13" fmla="*/ 1116819 w 4549966"/>
                <a:gd name="connsiteY13" fmla="*/ 1461120 h 1935603"/>
                <a:gd name="connsiteX14" fmla="*/ 1220617 w 4549966"/>
                <a:gd name="connsiteY14" fmla="*/ 1517449 h 1935603"/>
                <a:gd name="connsiteX15" fmla="*/ 1538700 w 4549966"/>
                <a:gd name="connsiteY15" fmla="*/ 1579074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4524 w 4549966"/>
                <a:gd name="connsiteY12" fmla="*/ 1489606 h 1935603"/>
                <a:gd name="connsiteX13" fmla="*/ 1112106 w 4549966"/>
                <a:gd name="connsiteY13" fmla="*/ 1461120 h 1935603"/>
                <a:gd name="connsiteX14" fmla="*/ 1220617 w 4549966"/>
                <a:gd name="connsiteY14" fmla="*/ 1517449 h 1935603"/>
                <a:gd name="connsiteX15" fmla="*/ 1538700 w 4549966"/>
                <a:gd name="connsiteY15" fmla="*/ 1579074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39 h 1935603"/>
                <a:gd name="connsiteX1" fmla="*/ 3061928 w 4549966"/>
                <a:gd name="connsiteY1" fmla="*/ 120519 h 1935603"/>
                <a:gd name="connsiteX2" fmla="*/ 3412032 w 4549966"/>
                <a:gd name="connsiteY2" fmla="*/ 49400 h 1935603"/>
                <a:gd name="connsiteX3" fmla="*/ 3585902 w 4549966"/>
                <a:gd name="connsiteY3" fmla="*/ 207269 h 1935603"/>
                <a:gd name="connsiteX4" fmla="*/ 3841883 w 4549966"/>
                <a:gd name="connsiteY4" fmla="*/ 904380 h 1935603"/>
                <a:gd name="connsiteX5" fmla="*/ 4549966 w 4549966"/>
                <a:gd name="connsiteY5" fmla="*/ 1919972 h 1935603"/>
                <a:gd name="connsiteX6" fmla="*/ 296742 w 4549966"/>
                <a:gd name="connsiteY6" fmla="*/ 1935603 h 1935603"/>
                <a:gd name="connsiteX7" fmla="*/ 318136 w 4549966"/>
                <a:gd name="connsiteY7" fmla="*/ 1931984 h 1935603"/>
                <a:gd name="connsiteX8" fmla="*/ 0 w 4549966"/>
                <a:gd name="connsiteY8" fmla="*/ 1932641 h 1935603"/>
                <a:gd name="connsiteX9" fmla="*/ 353643 w 4549966"/>
                <a:gd name="connsiteY9" fmla="*/ 1885119 h 1935603"/>
                <a:gd name="connsiteX10" fmla="*/ 704197 w 4549966"/>
                <a:gd name="connsiteY10" fmla="*/ 1778621 h 1935603"/>
                <a:gd name="connsiteX11" fmla="*/ 917777 w 4549966"/>
                <a:gd name="connsiteY11" fmla="*/ 1586619 h 1935603"/>
                <a:gd name="connsiteX12" fmla="*/ 994524 w 4549966"/>
                <a:gd name="connsiteY12" fmla="*/ 1489606 h 1935603"/>
                <a:gd name="connsiteX13" fmla="*/ 1112106 w 4549966"/>
                <a:gd name="connsiteY13" fmla="*/ 1461120 h 1935603"/>
                <a:gd name="connsiteX14" fmla="*/ 1253611 w 4549966"/>
                <a:gd name="connsiteY14" fmla="*/ 1508022 h 1935603"/>
                <a:gd name="connsiteX15" fmla="*/ 1538700 w 4549966"/>
                <a:gd name="connsiteY15" fmla="*/ 1579074 h 1935603"/>
                <a:gd name="connsiteX16" fmla="*/ 1867875 w 4549966"/>
                <a:gd name="connsiteY16" fmla="*/ 1324694 h 1935603"/>
                <a:gd name="connsiteX17" fmla="*/ 2344394 w 4549966"/>
                <a:gd name="connsiteY17" fmla="*/ 563137 h 1935603"/>
                <a:gd name="connsiteX18" fmla="*/ 2526140 w 4549966"/>
                <a:gd name="connsiteY18" fmla="*/ 122255 h 1935603"/>
                <a:gd name="connsiteX19" fmla="*/ 2651768 w 4549966"/>
                <a:gd name="connsiteY19" fmla="*/ 9270 h 1935603"/>
                <a:gd name="connsiteX20" fmla="*/ 2704985 w 4549966"/>
                <a:gd name="connsiteY20" fmla="*/ 39 h 1935603"/>
                <a:gd name="connsiteX0" fmla="*/ 2704985 w 4549966"/>
                <a:gd name="connsiteY0" fmla="*/ 13 h 1935577"/>
                <a:gd name="connsiteX1" fmla="*/ 3208043 w 4549966"/>
                <a:gd name="connsiteY1" fmla="*/ 375017 h 1935577"/>
                <a:gd name="connsiteX2" fmla="*/ 3412032 w 4549966"/>
                <a:gd name="connsiteY2" fmla="*/ 49374 h 1935577"/>
                <a:gd name="connsiteX3" fmla="*/ 3585902 w 4549966"/>
                <a:gd name="connsiteY3" fmla="*/ 207243 h 1935577"/>
                <a:gd name="connsiteX4" fmla="*/ 3841883 w 4549966"/>
                <a:gd name="connsiteY4" fmla="*/ 904354 h 1935577"/>
                <a:gd name="connsiteX5" fmla="*/ 4549966 w 4549966"/>
                <a:gd name="connsiteY5" fmla="*/ 1919946 h 1935577"/>
                <a:gd name="connsiteX6" fmla="*/ 296742 w 4549966"/>
                <a:gd name="connsiteY6" fmla="*/ 1935577 h 1935577"/>
                <a:gd name="connsiteX7" fmla="*/ 318136 w 4549966"/>
                <a:gd name="connsiteY7" fmla="*/ 1931958 h 1935577"/>
                <a:gd name="connsiteX8" fmla="*/ 0 w 4549966"/>
                <a:gd name="connsiteY8" fmla="*/ 1932615 h 1935577"/>
                <a:gd name="connsiteX9" fmla="*/ 353643 w 4549966"/>
                <a:gd name="connsiteY9" fmla="*/ 1885093 h 1935577"/>
                <a:gd name="connsiteX10" fmla="*/ 704197 w 4549966"/>
                <a:gd name="connsiteY10" fmla="*/ 1778595 h 1935577"/>
                <a:gd name="connsiteX11" fmla="*/ 917777 w 4549966"/>
                <a:gd name="connsiteY11" fmla="*/ 1586593 h 1935577"/>
                <a:gd name="connsiteX12" fmla="*/ 994524 w 4549966"/>
                <a:gd name="connsiteY12" fmla="*/ 1489580 h 1935577"/>
                <a:gd name="connsiteX13" fmla="*/ 1112106 w 4549966"/>
                <a:gd name="connsiteY13" fmla="*/ 1461094 h 1935577"/>
                <a:gd name="connsiteX14" fmla="*/ 1253611 w 4549966"/>
                <a:gd name="connsiteY14" fmla="*/ 1507996 h 1935577"/>
                <a:gd name="connsiteX15" fmla="*/ 1538700 w 4549966"/>
                <a:gd name="connsiteY15" fmla="*/ 1579048 h 1935577"/>
                <a:gd name="connsiteX16" fmla="*/ 1867875 w 4549966"/>
                <a:gd name="connsiteY16" fmla="*/ 1324668 h 1935577"/>
                <a:gd name="connsiteX17" fmla="*/ 2344394 w 4549966"/>
                <a:gd name="connsiteY17" fmla="*/ 563111 h 1935577"/>
                <a:gd name="connsiteX18" fmla="*/ 2526140 w 4549966"/>
                <a:gd name="connsiteY18" fmla="*/ 122229 h 1935577"/>
                <a:gd name="connsiteX19" fmla="*/ 2651768 w 4549966"/>
                <a:gd name="connsiteY19" fmla="*/ 9244 h 1935577"/>
                <a:gd name="connsiteX20" fmla="*/ 2704985 w 4549966"/>
                <a:gd name="connsiteY20" fmla="*/ 13 h 1935577"/>
                <a:gd name="connsiteX0" fmla="*/ 2704985 w 4549966"/>
                <a:gd name="connsiteY0" fmla="*/ 14 h 1935578"/>
                <a:gd name="connsiteX1" fmla="*/ 3208043 w 4549966"/>
                <a:gd name="connsiteY1" fmla="*/ 375018 h 1935578"/>
                <a:gd name="connsiteX2" fmla="*/ 3459166 w 4549966"/>
                <a:gd name="connsiteY2" fmla="*/ 308612 h 1935578"/>
                <a:gd name="connsiteX3" fmla="*/ 3585902 w 4549966"/>
                <a:gd name="connsiteY3" fmla="*/ 207244 h 1935578"/>
                <a:gd name="connsiteX4" fmla="*/ 3841883 w 4549966"/>
                <a:gd name="connsiteY4" fmla="*/ 904355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208043 w 4549966"/>
                <a:gd name="connsiteY1" fmla="*/ 375018 h 1935578"/>
                <a:gd name="connsiteX2" fmla="*/ 3459166 w 4549966"/>
                <a:gd name="connsiteY2" fmla="*/ 308612 h 1935578"/>
                <a:gd name="connsiteX3" fmla="*/ 3675457 w 4549966"/>
                <a:gd name="connsiteY3" fmla="*/ 409921 h 1935578"/>
                <a:gd name="connsiteX4" fmla="*/ 3841883 w 4549966"/>
                <a:gd name="connsiteY4" fmla="*/ 904355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208043 w 4549966"/>
                <a:gd name="connsiteY1" fmla="*/ 375018 h 1935578"/>
                <a:gd name="connsiteX2" fmla="*/ 3402606 w 4549966"/>
                <a:gd name="connsiteY2" fmla="*/ 313325 h 1935578"/>
                <a:gd name="connsiteX3" fmla="*/ 3675457 w 4549966"/>
                <a:gd name="connsiteY3" fmla="*/ 409921 h 1935578"/>
                <a:gd name="connsiteX4" fmla="*/ 3841883 w 4549966"/>
                <a:gd name="connsiteY4" fmla="*/ 904355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208043 w 4549966"/>
                <a:gd name="connsiteY1" fmla="*/ 375018 h 1935578"/>
                <a:gd name="connsiteX2" fmla="*/ 3459167 w 4549966"/>
                <a:gd name="connsiteY2" fmla="*/ 303898 h 1935578"/>
                <a:gd name="connsiteX3" fmla="*/ 3675457 w 4549966"/>
                <a:gd name="connsiteY3" fmla="*/ 409921 h 1935578"/>
                <a:gd name="connsiteX4" fmla="*/ 3841883 w 4549966"/>
                <a:gd name="connsiteY4" fmla="*/ 904355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208043 w 4549966"/>
                <a:gd name="connsiteY1" fmla="*/ 375018 h 1935578"/>
                <a:gd name="connsiteX2" fmla="*/ 3459167 w 4549966"/>
                <a:gd name="connsiteY2" fmla="*/ 303898 h 1935578"/>
                <a:gd name="connsiteX3" fmla="*/ 3590616 w 4549966"/>
                <a:gd name="connsiteY3" fmla="*/ 367500 h 1935578"/>
                <a:gd name="connsiteX4" fmla="*/ 3841883 w 4549966"/>
                <a:gd name="connsiteY4" fmla="*/ 904355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208043 w 4549966"/>
                <a:gd name="connsiteY1" fmla="*/ 375018 h 1935578"/>
                <a:gd name="connsiteX2" fmla="*/ 3459167 w 4549966"/>
                <a:gd name="connsiteY2" fmla="*/ 322752 h 1935578"/>
                <a:gd name="connsiteX3" fmla="*/ 3590616 w 4549966"/>
                <a:gd name="connsiteY3" fmla="*/ 367500 h 1935578"/>
                <a:gd name="connsiteX4" fmla="*/ 3841883 w 4549966"/>
                <a:gd name="connsiteY4" fmla="*/ 904355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208043 w 4549966"/>
                <a:gd name="connsiteY1" fmla="*/ 375018 h 1935578"/>
                <a:gd name="connsiteX2" fmla="*/ 3459167 w 4549966"/>
                <a:gd name="connsiteY2" fmla="*/ 322752 h 1935578"/>
                <a:gd name="connsiteX3" fmla="*/ 3600043 w 4549966"/>
                <a:gd name="connsiteY3" fmla="*/ 381640 h 1935578"/>
                <a:gd name="connsiteX4" fmla="*/ 3841883 w 4549966"/>
                <a:gd name="connsiteY4" fmla="*/ 904355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208043 w 4549966"/>
                <a:gd name="connsiteY1" fmla="*/ 375018 h 1935578"/>
                <a:gd name="connsiteX2" fmla="*/ 3459167 w 4549966"/>
                <a:gd name="connsiteY2" fmla="*/ 322752 h 1935578"/>
                <a:gd name="connsiteX3" fmla="*/ 3600043 w 4549966"/>
                <a:gd name="connsiteY3" fmla="*/ 381640 h 1935578"/>
                <a:gd name="connsiteX4" fmla="*/ 3841883 w 4549966"/>
                <a:gd name="connsiteY4" fmla="*/ 904355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208043 w 4549966"/>
                <a:gd name="connsiteY1" fmla="*/ 375018 h 1935578"/>
                <a:gd name="connsiteX2" fmla="*/ 3459167 w 4549966"/>
                <a:gd name="connsiteY2" fmla="*/ 322752 h 1935578"/>
                <a:gd name="connsiteX3" fmla="*/ 3600043 w 4549966"/>
                <a:gd name="connsiteY3" fmla="*/ 381640 h 1935578"/>
                <a:gd name="connsiteX4" fmla="*/ 3841883 w 4549966"/>
                <a:gd name="connsiteY4" fmla="*/ 904355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1 h 1935575"/>
                <a:gd name="connsiteX1" fmla="*/ 3124067 w 4549966"/>
                <a:gd name="connsiteY1" fmla="*/ 514974 h 1935575"/>
                <a:gd name="connsiteX2" fmla="*/ 3459167 w 4549966"/>
                <a:gd name="connsiteY2" fmla="*/ 322749 h 1935575"/>
                <a:gd name="connsiteX3" fmla="*/ 3600043 w 4549966"/>
                <a:gd name="connsiteY3" fmla="*/ 381637 h 1935575"/>
                <a:gd name="connsiteX4" fmla="*/ 3841883 w 4549966"/>
                <a:gd name="connsiteY4" fmla="*/ 904352 h 1935575"/>
                <a:gd name="connsiteX5" fmla="*/ 4549966 w 4549966"/>
                <a:gd name="connsiteY5" fmla="*/ 1919944 h 1935575"/>
                <a:gd name="connsiteX6" fmla="*/ 296742 w 4549966"/>
                <a:gd name="connsiteY6" fmla="*/ 1935575 h 1935575"/>
                <a:gd name="connsiteX7" fmla="*/ 318136 w 4549966"/>
                <a:gd name="connsiteY7" fmla="*/ 1931956 h 1935575"/>
                <a:gd name="connsiteX8" fmla="*/ 0 w 4549966"/>
                <a:gd name="connsiteY8" fmla="*/ 1932613 h 1935575"/>
                <a:gd name="connsiteX9" fmla="*/ 353643 w 4549966"/>
                <a:gd name="connsiteY9" fmla="*/ 1885091 h 1935575"/>
                <a:gd name="connsiteX10" fmla="*/ 704197 w 4549966"/>
                <a:gd name="connsiteY10" fmla="*/ 1778593 h 1935575"/>
                <a:gd name="connsiteX11" fmla="*/ 917777 w 4549966"/>
                <a:gd name="connsiteY11" fmla="*/ 1586591 h 1935575"/>
                <a:gd name="connsiteX12" fmla="*/ 994524 w 4549966"/>
                <a:gd name="connsiteY12" fmla="*/ 1489578 h 1935575"/>
                <a:gd name="connsiteX13" fmla="*/ 1112106 w 4549966"/>
                <a:gd name="connsiteY13" fmla="*/ 1461092 h 1935575"/>
                <a:gd name="connsiteX14" fmla="*/ 1253611 w 4549966"/>
                <a:gd name="connsiteY14" fmla="*/ 1507994 h 1935575"/>
                <a:gd name="connsiteX15" fmla="*/ 1538700 w 4549966"/>
                <a:gd name="connsiteY15" fmla="*/ 1579046 h 1935575"/>
                <a:gd name="connsiteX16" fmla="*/ 1867875 w 4549966"/>
                <a:gd name="connsiteY16" fmla="*/ 1324666 h 1935575"/>
                <a:gd name="connsiteX17" fmla="*/ 2344394 w 4549966"/>
                <a:gd name="connsiteY17" fmla="*/ 563109 h 1935575"/>
                <a:gd name="connsiteX18" fmla="*/ 2526140 w 4549966"/>
                <a:gd name="connsiteY18" fmla="*/ 122227 h 1935575"/>
                <a:gd name="connsiteX19" fmla="*/ 2651768 w 4549966"/>
                <a:gd name="connsiteY19" fmla="*/ 9242 h 1935575"/>
                <a:gd name="connsiteX20" fmla="*/ 2704985 w 4549966"/>
                <a:gd name="connsiteY20" fmla="*/ 11 h 1935575"/>
                <a:gd name="connsiteX0" fmla="*/ 2704985 w 4549966"/>
                <a:gd name="connsiteY0" fmla="*/ 14 h 1935578"/>
                <a:gd name="connsiteX1" fmla="*/ 3124067 w 4549966"/>
                <a:gd name="connsiteY1" fmla="*/ 514977 h 1935578"/>
                <a:gd name="connsiteX2" fmla="*/ 3533811 w 4549966"/>
                <a:gd name="connsiteY2" fmla="*/ 1153177 h 1935578"/>
                <a:gd name="connsiteX3" fmla="*/ 3600043 w 4549966"/>
                <a:gd name="connsiteY3" fmla="*/ 381640 h 1935578"/>
                <a:gd name="connsiteX4" fmla="*/ 3841883 w 4549966"/>
                <a:gd name="connsiteY4" fmla="*/ 904355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124067 w 4549966"/>
                <a:gd name="connsiteY1" fmla="*/ 514977 h 1935578"/>
                <a:gd name="connsiteX2" fmla="*/ 3533811 w 4549966"/>
                <a:gd name="connsiteY2" fmla="*/ 1153177 h 1935578"/>
                <a:gd name="connsiteX3" fmla="*/ 3600043 w 4549966"/>
                <a:gd name="connsiteY3" fmla="*/ 381640 h 1935578"/>
                <a:gd name="connsiteX4" fmla="*/ 4196446 w 4549966"/>
                <a:gd name="connsiteY4" fmla="*/ 1146951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124067 w 4549966"/>
                <a:gd name="connsiteY1" fmla="*/ 514977 h 1935578"/>
                <a:gd name="connsiteX2" fmla="*/ 3533811 w 4549966"/>
                <a:gd name="connsiteY2" fmla="*/ 1153177 h 1935578"/>
                <a:gd name="connsiteX3" fmla="*/ 3823977 w 4549966"/>
                <a:gd name="connsiteY3" fmla="*/ 1044113 h 1935578"/>
                <a:gd name="connsiteX4" fmla="*/ 4196446 w 4549966"/>
                <a:gd name="connsiteY4" fmla="*/ 1146951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124067 w 4549966"/>
                <a:gd name="connsiteY1" fmla="*/ 514977 h 1935578"/>
                <a:gd name="connsiteX2" fmla="*/ 3468497 w 4549966"/>
                <a:gd name="connsiteY2" fmla="*/ 975896 h 1935578"/>
                <a:gd name="connsiteX3" fmla="*/ 3823977 w 4549966"/>
                <a:gd name="connsiteY3" fmla="*/ 1044113 h 1935578"/>
                <a:gd name="connsiteX4" fmla="*/ 4196446 w 4549966"/>
                <a:gd name="connsiteY4" fmla="*/ 1146951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124067 w 4549966"/>
                <a:gd name="connsiteY1" fmla="*/ 514977 h 1935578"/>
                <a:gd name="connsiteX2" fmla="*/ 3468497 w 4549966"/>
                <a:gd name="connsiteY2" fmla="*/ 975896 h 1935578"/>
                <a:gd name="connsiteX3" fmla="*/ 3786655 w 4549966"/>
                <a:gd name="connsiteY3" fmla="*/ 1454660 h 1935578"/>
                <a:gd name="connsiteX4" fmla="*/ 4196446 w 4549966"/>
                <a:gd name="connsiteY4" fmla="*/ 1146951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4 h 1935578"/>
                <a:gd name="connsiteX1" fmla="*/ 3124067 w 4549966"/>
                <a:gd name="connsiteY1" fmla="*/ 514977 h 1935578"/>
                <a:gd name="connsiteX2" fmla="*/ 3468497 w 4549966"/>
                <a:gd name="connsiteY2" fmla="*/ 975896 h 1935578"/>
                <a:gd name="connsiteX3" fmla="*/ 3898623 w 4549966"/>
                <a:gd name="connsiteY3" fmla="*/ 1408007 h 1935578"/>
                <a:gd name="connsiteX4" fmla="*/ 4196446 w 4549966"/>
                <a:gd name="connsiteY4" fmla="*/ 1146951 h 1935578"/>
                <a:gd name="connsiteX5" fmla="*/ 4549966 w 4549966"/>
                <a:gd name="connsiteY5" fmla="*/ 1919947 h 1935578"/>
                <a:gd name="connsiteX6" fmla="*/ 296742 w 4549966"/>
                <a:gd name="connsiteY6" fmla="*/ 1935578 h 1935578"/>
                <a:gd name="connsiteX7" fmla="*/ 318136 w 4549966"/>
                <a:gd name="connsiteY7" fmla="*/ 1931959 h 1935578"/>
                <a:gd name="connsiteX8" fmla="*/ 0 w 4549966"/>
                <a:gd name="connsiteY8" fmla="*/ 1932616 h 1935578"/>
                <a:gd name="connsiteX9" fmla="*/ 353643 w 4549966"/>
                <a:gd name="connsiteY9" fmla="*/ 1885094 h 1935578"/>
                <a:gd name="connsiteX10" fmla="*/ 704197 w 4549966"/>
                <a:gd name="connsiteY10" fmla="*/ 1778596 h 1935578"/>
                <a:gd name="connsiteX11" fmla="*/ 917777 w 4549966"/>
                <a:gd name="connsiteY11" fmla="*/ 1586594 h 1935578"/>
                <a:gd name="connsiteX12" fmla="*/ 994524 w 4549966"/>
                <a:gd name="connsiteY12" fmla="*/ 1489581 h 1935578"/>
                <a:gd name="connsiteX13" fmla="*/ 1112106 w 4549966"/>
                <a:gd name="connsiteY13" fmla="*/ 1461095 h 1935578"/>
                <a:gd name="connsiteX14" fmla="*/ 1253611 w 4549966"/>
                <a:gd name="connsiteY14" fmla="*/ 1507997 h 1935578"/>
                <a:gd name="connsiteX15" fmla="*/ 1538700 w 4549966"/>
                <a:gd name="connsiteY15" fmla="*/ 1579049 h 1935578"/>
                <a:gd name="connsiteX16" fmla="*/ 1867875 w 4549966"/>
                <a:gd name="connsiteY16" fmla="*/ 1324669 h 1935578"/>
                <a:gd name="connsiteX17" fmla="*/ 2344394 w 4549966"/>
                <a:gd name="connsiteY17" fmla="*/ 563112 h 1935578"/>
                <a:gd name="connsiteX18" fmla="*/ 2526140 w 4549966"/>
                <a:gd name="connsiteY18" fmla="*/ 122230 h 1935578"/>
                <a:gd name="connsiteX19" fmla="*/ 2651768 w 4549966"/>
                <a:gd name="connsiteY19" fmla="*/ 9245 h 1935578"/>
                <a:gd name="connsiteX20" fmla="*/ 2704985 w 4549966"/>
                <a:gd name="connsiteY20" fmla="*/ 14 h 1935578"/>
                <a:gd name="connsiteX0" fmla="*/ 2704985 w 4549966"/>
                <a:gd name="connsiteY0" fmla="*/ 15 h 1935579"/>
                <a:gd name="connsiteX1" fmla="*/ 3124067 w 4549966"/>
                <a:gd name="connsiteY1" fmla="*/ 514978 h 1935579"/>
                <a:gd name="connsiteX2" fmla="*/ 3477827 w 4549966"/>
                <a:gd name="connsiteY2" fmla="*/ 1283807 h 1935579"/>
                <a:gd name="connsiteX3" fmla="*/ 3898623 w 4549966"/>
                <a:gd name="connsiteY3" fmla="*/ 1408008 h 1935579"/>
                <a:gd name="connsiteX4" fmla="*/ 4196446 w 4549966"/>
                <a:gd name="connsiteY4" fmla="*/ 1146952 h 1935579"/>
                <a:gd name="connsiteX5" fmla="*/ 4549966 w 4549966"/>
                <a:gd name="connsiteY5" fmla="*/ 1919948 h 1935579"/>
                <a:gd name="connsiteX6" fmla="*/ 296742 w 4549966"/>
                <a:gd name="connsiteY6" fmla="*/ 1935579 h 1935579"/>
                <a:gd name="connsiteX7" fmla="*/ 318136 w 4549966"/>
                <a:gd name="connsiteY7" fmla="*/ 1931960 h 1935579"/>
                <a:gd name="connsiteX8" fmla="*/ 0 w 4549966"/>
                <a:gd name="connsiteY8" fmla="*/ 1932617 h 1935579"/>
                <a:gd name="connsiteX9" fmla="*/ 353643 w 4549966"/>
                <a:gd name="connsiteY9" fmla="*/ 1885095 h 1935579"/>
                <a:gd name="connsiteX10" fmla="*/ 704197 w 4549966"/>
                <a:gd name="connsiteY10" fmla="*/ 1778597 h 1935579"/>
                <a:gd name="connsiteX11" fmla="*/ 917777 w 4549966"/>
                <a:gd name="connsiteY11" fmla="*/ 1586595 h 1935579"/>
                <a:gd name="connsiteX12" fmla="*/ 994524 w 4549966"/>
                <a:gd name="connsiteY12" fmla="*/ 1489582 h 1935579"/>
                <a:gd name="connsiteX13" fmla="*/ 1112106 w 4549966"/>
                <a:gd name="connsiteY13" fmla="*/ 1461096 h 1935579"/>
                <a:gd name="connsiteX14" fmla="*/ 1253611 w 4549966"/>
                <a:gd name="connsiteY14" fmla="*/ 1507998 h 1935579"/>
                <a:gd name="connsiteX15" fmla="*/ 1538700 w 4549966"/>
                <a:gd name="connsiteY15" fmla="*/ 1579050 h 1935579"/>
                <a:gd name="connsiteX16" fmla="*/ 1867875 w 4549966"/>
                <a:gd name="connsiteY16" fmla="*/ 1324670 h 1935579"/>
                <a:gd name="connsiteX17" fmla="*/ 2344394 w 4549966"/>
                <a:gd name="connsiteY17" fmla="*/ 563113 h 1935579"/>
                <a:gd name="connsiteX18" fmla="*/ 2526140 w 4549966"/>
                <a:gd name="connsiteY18" fmla="*/ 122231 h 1935579"/>
                <a:gd name="connsiteX19" fmla="*/ 2651768 w 4549966"/>
                <a:gd name="connsiteY19" fmla="*/ 9246 h 1935579"/>
                <a:gd name="connsiteX20" fmla="*/ 2704985 w 4549966"/>
                <a:gd name="connsiteY20" fmla="*/ 15 h 1935579"/>
                <a:gd name="connsiteX0" fmla="*/ 2704985 w 4549966"/>
                <a:gd name="connsiteY0" fmla="*/ 75 h 1935639"/>
                <a:gd name="connsiteX1" fmla="*/ 3254695 w 4549966"/>
                <a:gd name="connsiteY1" fmla="*/ 272442 h 1935639"/>
                <a:gd name="connsiteX2" fmla="*/ 3477827 w 4549966"/>
                <a:gd name="connsiteY2" fmla="*/ 1283867 h 1935639"/>
                <a:gd name="connsiteX3" fmla="*/ 3898623 w 4549966"/>
                <a:gd name="connsiteY3" fmla="*/ 1408068 h 1935639"/>
                <a:gd name="connsiteX4" fmla="*/ 4196446 w 4549966"/>
                <a:gd name="connsiteY4" fmla="*/ 1147012 h 1935639"/>
                <a:gd name="connsiteX5" fmla="*/ 4549966 w 4549966"/>
                <a:gd name="connsiteY5" fmla="*/ 1920008 h 1935639"/>
                <a:gd name="connsiteX6" fmla="*/ 296742 w 4549966"/>
                <a:gd name="connsiteY6" fmla="*/ 1935639 h 1935639"/>
                <a:gd name="connsiteX7" fmla="*/ 318136 w 4549966"/>
                <a:gd name="connsiteY7" fmla="*/ 1932020 h 1935639"/>
                <a:gd name="connsiteX8" fmla="*/ 0 w 4549966"/>
                <a:gd name="connsiteY8" fmla="*/ 1932677 h 1935639"/>
                <a:gd name="connsiteX9" fmla="*/ 353643 w 4549966"/>
                <a:gd name="connsiteY9" fmla="*/ 1885155 h 1935639"/>
                <a:gd name="connsiteX10" fmla="*/ 704197 w 4549966"/>
                <a:gd name="connsiteY10" fmla="*/ 1778657 h 1935639"/>
                <a:gd name="connsiteX11" fmla="*/ 917777 w 4549966"/>
                <a:gd name="connsiteY11" fmla="*/ 1586655 h 1935639"/>
                <a:gd name="connsiteX12" fmla="*/ 994524 w 4549966"/>
                <a:gd name="connsiteY12" fmla="*/ 1489642 h 1935639"/>
                <a:gd name="connsiteX13" fmla="*/ 1112106 w 4549966"/>
                <a:gd name="connsiteY13" fmla="*/ 1461156 h 1935639"/>
                <a:gd name="connsiteX14" fmla="*/ 1253611 w 4549966"/>
                <a:gd name="connsiteY14" fmla="*/ 1508058 h 1935639"/>
                <a:gd name="connsiteX15" fmla="*/ 1538700 w 4549966"/>
                <a:gd name="connsiteY15" fmla="*/ 1579110 h 1935639"/>
                <a:gd name="connsiteX16" fmla="*/ 1867875 w 4549966"/>
                <a:gd name="connsiteY16" fmla="*/ 1324730 h 1935639"/>
                <a:gd name="connsiteX17" fmla="*/ 2344394 w 4549966"/>
                <a:gd name="connsiteY17" fmla="*/ 563173 h 1935639"/>
                <a:gd name="connsiteX18" fmla="*/ 2526140 w 4549966"/>
                <a:gd name="connsiteY18" fmla="*/ 122291 h 1935639"/>
                <a:gd name="connsiteX19" fmla="*/ 2651768 w 4549966"/>
                <a:gd name="connsiteY19" fmla="*/ 9306 h 1935639"/>
                <a:gd name="connsiteX20" fmla="*/ 2704985 w 4549966"/>
                <a:gd name="connsiteY20" fmla="*/ 75 h 1935639"/>
                <a:gd name="connsiteX0" fmla="*/ 2704985 w 4549966"/>
                <a:gd name="connsiteY0" fmla="*/ 41 h 1935605"/>
                <a:gd name="connsiteX1" fmla="*/ 3189381 w 4549966"/>
                <a:gd name="connsiteY1" fmla="*/ 328392 h 1935605"/>
                <a:gd name="connsiteX2" fmla="*/ 3477827 w 4549966"/>
                <a:gd name="connsiteY2" fmla="*/ 1283833 h 1935605"/>
                <a:gd name="connsiteX3" fmla="*/ 3898623 w 4549966"/>
                <a:gd name="connsiteY3" fmla="*/ 1408034 h 1935605"/>
                <a:gd name="connsiteX4" fmla="*/ 4196446 w 4549966"/>
                <a:gd name="connsiteY4" fmla="*/ 1146978 h 1935605"/>
                <a:gd name="connsiteX5" fmla="*/ 4549966 w 4549966"/>
                <a:gd name="connsiteY5" fmla="*/ 1919974 h 1935605"/>
                <a:gd name="connsiteX6" fmla="*/ 296742 w 4549966"/>
                <a:gd name="connsiteY6" fmla="*/ 1935605 h 1935605"/>
                <a:gd name="connsiteX7" fmla="*/ 318136 w 4549966"/>
                <a:gd name="connsiteY7" fmla="*/ 1931986 h 1935605"/>
                <a:gd name="connsiteX8" fmla="*/ 0 w 4549966"/>
                <a:gd name="connsiteY8" fmla="*/ 1932643 h 1935605"/>
                <a:gd name="connsiteX9" fmla="*/ 353643 w 4549966"/>
                <a:gd name="connsiteY9" fmla="*/ 1885121 h 1935605"/>
                <a:gd name="connsiteX10" fmla="*/ 704197 w 4549966"/>
                <a:gd name="connsiteY10" fmla="*/ 1778623 h 1935605"/>
                <a:gd name="connsiteX11" fmla="*/ 917777 w 4549966"/>
                <a:gd name="connsiteY11" fmla="*/ 1586621 h 1935605"/>
                <a:gd name="connsiteX12" fmla="*/ 994524 w 4549966"/>
                <a:gd name="connsiteY12" fmla="*/ 1489608 h 1935605"/>
                <a:gd name="connsiteX13" fmla="*/ 1112106 w 4549966"/>
                <a:gd name="connsiteY13" fmla="*/ 1461122 h 1935605"/>
                <a:gd name="connsiteX14" fmla="*/ 1253611 w 4549966"/>
                <a:gd name="connsiteY14" fmla="*/ 1508024 h 1935605"/>
                <a:gd name="connsiteX15" fmla="*/ 1538700 w 4549966"/>
                <a:gd name="connsiteY15" fmla="*/ 1579076 h 1935605"/>
                <a:gd name="connsiteX16" fmla="*/ 1867875 w 4549966"/>
                <a:gd name="connsiteY16" fmla="*/ 1324696 h 1935605"/>
                <a:gd name="connsiteX17" fmla="*/ 2344394 w 4549966"/>
                <a:gd name="connsiteY17" fmla="*/ 563139 h 1935605"/>
                <a:gd name="connsiteX18" fmla="*/ 2526140 w 4549966"/>
                <a:gd name="connsiteY18" fmla="*/ 122257 h 1935605"/>
                <a:gd name="connsiteX19" fmla="*/ 2651768 w 4549966"/>
                <a:gd name="connsiteY19" fmla="*/ 9272 h 1935605"/>
                <a:gd name="connsiteX20" fmla="*/ 2704985 w 4549966"/>
                <a:gd name="connsiteY20" fmla="*/ 41 h 1935605"/>
                <a:gd name="connsiteX0" fmla="*/ 2704985 w 4549966"/>
                <a:gd name="connsiteY0" fmla="*/ 38 h 1935602"/>
                <a:gd name="connsiteX1" fmla="*/ 3189381 w 4549966"/>
                <a:gd name="connsiteY1" fmla="*/ 328389 h 1935602"/>
                <a:gd name="connsiteX2" fmla="*/ 3608456 w 4549966"/>
                <a:gd name="connsiteY2" fmla="*/ 1218516 h 1935602"/>
                <a:gd name="connsiteX3" fmla="*/ 3898623 w 4549966"/>
                <a:gd name="connsiteY3" fmla="*/ 1408031 h 1935602"/>
                <a:gd name="connsiteX4" fmla="*/ 4196446 w 4549966"/>
                <a:gd name="connsiteY4" fmla="*/ 1146975 h 1935602"/>
                <a:gd name="connsiteX5" fmla="*/ 4549966 w 4549966"/>
                <a:gd name="connsiteY5" fmla="*/ 1919971 h 1935602"/>
                <a:gd name="connsiteX6" fmla="*/ 296742 w 4549966"/>
                <a:gd name="connsiteY6" fmla="*/ 1935602 h 1935602"/>
                <a:gd name="connsiteX7" fmla="*/ 318136 w 4549966"/>
                <a:gd name="connsiteY7" fmla="*/ 1931983 h 1935602"/>
                <a:gd name="connsiteX8" fmla="*/ 0 w 4549966"/>
                <a:gd name="connsiteY8" fmla="*/ 1932640 h 1935602"/>
                <a:gd name="connsiteX9" fmla="*/ 353643 w 4549966"/>
                <a:gd name="connsiteY9" fmla="*/ 1885118 h 1935602"/>
                <a:gd name="connsiteX10" fmla="*/ 704197 w 4549966"/>
                <a:gd name="connsiteY10" fmla="*/ 1778620 h 1935602"/>
                <a:gd name="connsiteX11" fmla="*/ 917777 w 4549966"/>
                <a:gd name="connsiteY11" fmla="*/ 1586618 h 1935602"/>
                <a:gd name="connsiteX12" fmla="*/ 994524 w 4549966"/>
                <a:gd name="connsiteY12" fmla="*/ 1489605 h 1935602"/>
                <a:gd name="connsiteX13" fmla="*/ 1112106 w 4549966"/>
                <a:gd name="connsiteY13" fmla="*/ 1461119 h 1935602"/>
                <a:gd name="connsiteX14" fmla="*/ 1253611 w 4549966"/>
                <a:gd name="connsiteY14" fmla="*/ 1508021 h 1935602"/>
                <a:gd name="connsiteX15" fmla="*/ 1538700 w 4549966"/>
                <a:gd name="connsiteY15" fmla="*/ 1579073 h 1935602"/>
                <a:gd name="connsiteX16" fmla="*/ 1867875 w 4549966"/>
                <a:gd name="connsiteY16" fmla="*/ 1324693 h 1935602"/>
                <a:gd name="connsiteX17" fmla="*/ 2344394 w 4549966"/>
                <a:gd name="connsiteY17" fmla="*/ 563136 h 1935602"/>
                <a:gd name="connsiteX18" fmla="*/ 2526140 w 4549966"/>
                <a:gd name="connsiteY18" fmla="*/ 122254 h 1935602"/>
                <a:gd name="connsiteX19" fmla="*/ 2651768 w 4549966"/>
                <a:gd name="connsiteY19" fmla="*/ 9269 h 1935602"/>
                <a:gd name="connsiteX20" fmla="*/ 2704985 w 4549966"/>
                <a:gd name="connsiteY20" fmla="*/ 38 h 1935602"/>
                <a:gd name="connsiteX0" fmla="*/ 2704985 w 4549966"/>
                <a:gd name="connsiteY0" fmla="*/ 35 h 1935599"/>
                <a:gd name="connsiteX1" fmla="*/ 3189381 w 4549966"/>
                <a:gd name="connsiteY1" fmla="*/ 328386 h 1935599"/>
                <a:gd name="connsiteX2" fmla="*/ 3561803 w 4549966"/>
                <a:gd name="connsiteY2" fmla="*/ 1153199 h 1935599"/>
                <a:gd name="connsiteX3" fmla="*/ 3898623 w 4549966"/>
                <a:gd name="connsiteY3" fmla="*/ 1408028 h 1935599"/>
                <a:gd name="connsiteX4" fmla="*/ 4196446 w 4549966"/>
                <a:gd name="connsiteY4" fmla="*/ 1146972 h 1935599"/>
                <a:gd name="connsiteX5" fmla="*/ 4549966 w 4549966"/>
                <a:gd name="connsiteY5" fmla="*/ 1919968 h 1935599"/>
                <a:gd name="connsiteX6" fmla="*/ 296742 w 4549966"/>
                <a:gd name="connsiteY6" fmla="*/ 1935599 h 1935599"/>
                <a:gd name="connsiteX7" fmla="*/ 318136 w 4549966"/>
                <a:gd name="connsiteY7" fmla="*/ 1931980 h 1935599"/>
                <a:gd name="connsiteX8" fmla="*/ 0 w 4549966"/>
                <a:gd name="connsiteY8" fmla="*/ 1932637 h 1935599"/>
                <a:gd name="connsiteX9" fmla="*/ 353643 w 4549966"/>
                <a:gd name="connsiteY9" fmla="*/ 1885115 h 1935599"/>
                <a:gd name="connsiteX10" fmla="*/ 704197 w 4549966"/>
                <a:gd name="connsiteY10" fmla="*/ 1778617 h 1935599"/>
                <a:gd name="connsiteX11" fmla="*/ 917777 w 4549966"/>
                <a:gd name="connsiteY11" fmla="*/ 1586615 h 1935599"/>
                <a:gd name="connsiteX12" fmla="*/ 994524 w 4549966"/>
                <a:gd name="connsiteY12" fmla="*/ 1489602 h 1935599"/>
                <a:gd name="connsiteX13" fmla="*/ 1112106 w 4549966"/>
                <a:gd name="connsiteY13" fmla="*/ 1461116 h 1935599"/>
                <a:gd name="connsiteX14" fmla="*/ 1253611 w 4549966"/>
                <a:gd name="connsiteY14" fmla="*/ 1508018 h 1935599"/>
                <a:gd name="connsiteX15" fmla="*/ 1538700 w 4549966"/>
                <a:gd name="connsiteY15" fmla="*/ 1579070 h 1935599"/>
                <a:gd name="connsiteX16" fmla="*/ 1867875 w 4549966"/>
                <a:gd name="connsiteY16" fmla="*/ 1324690 h 1935599"/>
                <a:gd name="connsiteX17" fmla="*/ 2344394 w 4549966"/>
                <a:gd name="connsiteY17" fmla="*/ 563133 h 1935599"/>
                <a:gd name="connsiteX18" fmla="*/ 2526140 w 4549966"/>
                <a:gd name="connsiteY18" fmla="*/ 122251 h 1935599"/>
                <a:gd name="connsiteX19" fmla="*/ 2651768 w 4549966"/>
                <a:gd name="connsiteY19" fmla="*/ 9266 h 1935599"/>
                <a:gd name="connsiteX20" fmla="*/ 2704985 w 4549966"/>
                <a:gd name="connsiteY20" fmla="*/ 35 h 1935599"/>
                <a:gd name="connsiteX0" fmla="*/ 2704985 w 4549966"/>
                <a:gd name="connsiteY0" fmla="*/ 35 h 1935599"/>
                <a:gd name="connsiteX1" fmla="*/ 3189381 w 4549966"/>
                <a:gd name="connsiteY1" fmla="*/ 328386 h 1935599"/>
                <a:gd name="connsiteX2" fmla="*/ 3561803 w 4549966"/>
                <a:gd name="connsiteY2" fmla="*/ 1153199 h 1935599"/>
                <a:gd name="connsiteX3" fmla="*/ 3777325 w 4549966"/>
                <a:gd name="connsiteY3" fmla="*/ 1408028 h 1935599"/>
                <a:gd name="connsiteX4" fmla="*/ 4196446 w 4549966"/>
                <a:gd name="connsiteY4" fmla="*/ 1146972 h 1935599"/>
                <a:gd name="connsiteX5" fmla="*/ 4549966 w 4549966"/>
                <a:gd name="connsiteY5" fmla="*/ 1919968 h 1935599"/>
                <a:gd name="connsiteX6" fmla="*/ 296742 w 4549966"/>
                <a:gd name="connsiteY6" fmla="*/ 1935599 h 1935599"/>
                <a:gd name="connsiteX7" fmla="*/ 318136 w 4549966"/>
                <a:gd name="connsiteY7" fmla="*/ 1931980 h 1935599"/>
                <a:gd name="connsiteX8" fmla="*/ 0 w 4549966"/>
                <a:gd name="connsiteY8" fmla="*/ 1932637 h 1935599"/>
                <a:gd name="connsiteX9" fmla="*/ 353643 w 4549966"/>
                <a:gd name="connsiteY9" fmla="*/ 1885115 h 1935599"/>
                <a:gd name="connsiteX10" fmla="*/ 704197 w 4549966"/>
                <a:gd name="connsiteY10" fmla="*/ 1778617 h 1935599"/>
                <a:gd name="connsiteX11" fmla="*/ 917777 w 4549966"/>
                <a:gd name="connsiteY11" fmla="*/ 1586615 h 1935599"/>
                <a:gd name="connsiteX12" fmla="*/ 994524 w 4549966"/>
                <a:gd name="connsiteY12" fmla="*/ 1489602 h 1935599"/>
                <a:gd name="connsiteX13" fmla="*/ 1112106 w 4549966"/>
                <a:gd name="connsiteY13" fmla="*/ 1461116 h 1935599"/>
                <a:gd name="connsiteX14" fmla="*/ 1253611 w 4549966"/>
                <a:gd name="connsiteY14" fmla="*/ 1508018 h 1935599"/>
                <a:gd name="connsiteX15" fmla="*/ 1538700 w 4549966"/>
                <a:gd name="connsiteY15" fmla="*/ 1579070 h 1935599"/>
                <a:gd name="connsiteX16" fmla="*/ 1867875 w 4549966"/>
                <a:gd name="connsiteY16" fmla="*/ 1324690 h 1935599"/>
                <a:gd name="connsiteX17" fmla="*/ 2344394 w 4549966"/>
                <a:gd name="connsiteY17" fmla="*/ 563133 h 1935599"/>
                <a:gd name="connsiteX18" fmla="*/ 2526140 w 4549966"/>
                <a:gd name="connsiteY18" fmla="*/ 122251 h 1935599"/>
                <a:gd name="connsiteX19" fmla="*/ 2651768 w 4549966"/>
                <a:gd name="connsiteY19" fmla="*/ 9266 h 1935599"/>
                <a:gd name="connsiteX20" fmla="*/ 2704985 w 4549966"/>
                <a:gd name="connsiteY20" fmla="*/ 35 h 1935599"/>
                <a:gd name="connsiteX0" fmla="*/ 2704985 w 4549966"/>
                <a:gd name="connsiteY0" fmla="*/ 35 h 1935599"/>
                <a:gd name="connsiteX1" fmla="*/ 3189381 w 4549966"/>
                <a:gd name="connsiteY1" fmla="*/ 328386 h 1935599"/>
                <a:gd name="connsiteX2" fmla="*/ 3561803 w 4549966"/>
                <a:gd name="connsiteY2" fmla="*/ 1153199 h 1935599"/>
                <a:gd name="connsiteX3" fmla="*/ 3777325 w 4549966"/>
                <a:gd name="connsiteY3" fmla="*/ 1408028 h 1935599"/>
                <a:gd name="connsiteX4" fmla="*/ 4121801 w 4549966"/>
                <a:gd name="connsiteY4" fmla="*/ 1174964 h 1935599"/>
                <a:gd name="connsiteX5" fmla="*/ 4549966 w 4549966"/>
                <a:gd name="connsiteY5" fmla="*/ 1919968 h 1935599"/>
                <a:gd name="connsiteX6" fmla="*/ 296742 w 4549966"/>
                <a:gd name="connsiteY6" fmla="*/ 1935599 h 1935599"/>
                <a:gd name="connsiteX7" fmla="*/ 318136 w 4549966"/>
                <a:gd name="connsiteY7" fmla="*/ 1931980 h 1935599"/>
                <a:gd name="connsiteX8" fmla="*/ 0 w 4549966"/>
                <a:gd name="connsiteY8" fmla="*/ 1932637 h 1935599"/>
                <a:gd name="connsiteX9" fmla="*/ 353643 w 4549966"/>
                <a:gd name="connsiteY9" fmla="*/ 1885115 h 1935599"/>
                <a:gd name="connsiteX10" fmla="*/ 704197 w 4549966"/>
                <a:gd name="connsiteY10" fmla="*/ 1778617 h 1935599"/>
                <a:gd name="connsiteX11" fmla="*/ 917777 w 4549966"/>
                <a:gd name="connsiteY11" fmla="*/ 1586615 h 1935599"/>
                <a:gd name="connsiteX12" fmla="*/ 994524 w 4549966"/>
                <a:gd name="connsiteY12" fmla="*/ 1489602 h 1935599"/>
                <a:gd name="connsiteX13" fmla="*/ 1112106 w 4549966"/>
                <a:gd name="connsiteY13" fmla="*/ 1461116 h 1935599"/>
                <a:gd name="connsiteX14" fmla="*/ 1253611 w 4549966"/>
                <a:gd name="connsiteY14" fmla="*/ 1508018 h 1935599"/>
                <a:gd name="connsiteX15" fmla="*/ 1538700 w 4549966"/>
                <a:gd name="connsiteY15" fmla="*/ 1579070 h 1935599"/>
                <a:gd name="connsiteX16" fmla="*/ 1867875 w 4549966"/>
                <a:gd name="connsiteY16" fmla="*/ 1324690 h 1935599"/>
                <a:gd name="connsiteX17" fmla="*/ 2344394 w 4549966"/>
                <a:gd name="connsiteY17" fmla="*/ 563133 h 1935599"/>
                <a:gd name="connsiteX18" fmla="*/ 2526140 w 4549966"/>
                <a:gd name="connsiteY18" fmla="*/ 122251 h 1935599"/>
                <a:gd name="connsiteX19" fmla="*/ 2651768 w 4549966"/>
                <a:gd name="connsiteY19" fmla="*/ 9266 h 1935599"/>
                <a:gd name="connsiteX20" fmla="*/ 2704985 w 4549966"/>
                <a:gd name="connsiteY20" fmla="*/ 35 h 1935599"/>
                <a:gd name="connsiteX0" fmla="*/ 2704985 w 4549966"/>
                <a:gd name="connsiteY0" fmla="*/ 72 h 1935636"/>
                <a:gd name="connsiteX1" fmla="*/ 3021430 w 4549966"/>
                <a:gd name="connsiteY1" fmla="*/ 253778 h 1935636"/>
                <a:gd name="connsiteX2" fmla="*/ 3561803 w 4549966"/>
                <a:gd name="connsiteY2" fmla="*/ 1153236 h 1935636"/>
                <a:gd name="connsiteX3" fmla="*/ 3777325 w 4549966"/>
                <a:gd name="connsiteY3" fmla="*/ 1408065 h 1935636"/>
                <a:gd name="connsiteX4" fmla="*/ 4121801 w 4549966"/>
                <a:gd name="connsiteY4" fmla="*/ 1175001 h 1935636"/>
                <a:gd name="connsiteX5" fmla="*/ 4549966 w 4549966"/>
                <a:gd name="connsiteY5" fmla="*/ 1920005 h 1935636"/>
                <a:gd name="connsiteX6" fmla="*/ 296742 w 4549966"/>
                <a:gd name="connsiteY6" fmla="*/ 1935636 h 1935636"/>
                <a:gd name="connsiteX7" fmla="*/ 318136 w 4549966"/>
                <a:gd name="connsiteY7" fmla="*/ 1932017 h 1935636"/>
                <a:gd name="connsiteX8" fmla="*/ 0 w 4549966"/>
                <a:gd name="connsiteY8" fmla="*/ 1932674 h 1935636"/>
                <a:gd name="connsiteX9" fmla="*/ 353643 w 4549966"/>
                <a:gd name="connsiteY9" fmla="*/ 1885152 h 1935636"/>
                <a:gd name="connsiteX10" fmla="*/ 704197 w 4549966"/>
                <a:gd name="connsiteY10" fmla="*/ 1778654 h 1935636"/>
                <a:gd name="connsiteX11" fmla="*/ 917777 w 4549966"/>
                <a:gd name="connsiteY11" fmla="*/ 1586652 h 1935636"/>
                <a:gd name="connsiteX12" fmla="*/ 994524 w 4549966"/>
                <a:gd name="connsiteY12" fmla="*/ 1489639 h 1935636"/>
                <a:gd name="connsiteX13" fmla="*/ 1112106 w 4549966"/>
                <a:gd name="connsiteY13" fmla="*/ 1461153 h 1935636"/>
                <a:gd name="connsiteX14" fmla="*/ 1253611 w 4549966"/>
                <a:gd name="connsiteY14" fmla="*/ 1508055 h 1935636"/>
                <a:gd name="connsiteX15" fmla="*/ 1538700 w 4549966"/>
                <a:gd name="connsiteY15" fmla="*/ 1579107 h 1935636"/>
                <a:gd name="connsiteX16" fmla="*/ 1867875 w 4549966"/>
                <a:gd name="connsiteY16" fmla="*/ 1324727 h 1935636"/>
                <a:gd name="connsiteX17" fmla="*/ 2344394 w 4549966"/>
                <a:gd name="connsiteY17" fmla="*/ 563170 h 1935636"/>
                <a:gd name="connsiteX18" fmla="*/ 2526140 w 4549966"/>
                <a:gd name="connsiteY18" fmla="*/ 122288 h 1935636"/>
                <a:gd name="connsiteX19" fmla="*/ 2651768 w 4549966"/>
                <a:gd name="connsiteY19" fmla="*/ 9303 h 1935636"/>
                <a:gd name="connsiteX20" fmla="*/ 2704985 w 4549966"/>
                <a:gd name="connsiteY20" fmla="*/ 72 h 1935636"/>
                <a:gd name="connsiteX0" fmla="*/ 2704985 w 4549966"/>
                <a:gd name="connsiteY0" fmla="*/ 72 h 1935636"/>
                <a:gd name="connsiteX1" fmla="*/ 3021430 w 4549966"/>
                <a:gd name="connsiteY1" fmla="*/ 253778 h 1935636"/>
                <a:gd name="connsiteX2" fmla="*/ 3561803 w 4549966"/>
                <a:gd name="connsiteY2" fmla="*/ 1153236 h 1935636"/>
                <a:gd name="connsiteX3" fmla="*/ 3777325 w 4549966"/>
                <a:gd name="connsiteY3" fmla="*/ 1408065 h 1935636"/>
                <a:gd name="connsiteX4" fmla="*/ 4121801 w 4549966"/>
                <a:gd name="connsiteY4" fmla="*/ 1175001 h 1935636"/>
                <a:gd name="connsiteX5" fmla="*/ 4549966 w 4549966"/>
                <a:gd name="connsiteY5" fmla="*/ 1920005 h 1935636"/>
                <a:gd name="connsiteX6" fmla="*/ 296742 w 4549966"/>
                <a:gd name="connsiteY6" fmla="*/ 1935636 h 1935636"/>
                <a:gd name="connsiteX7" fmla="*/ 318136 w 4549966"/>
                <a:gd name="connsiteY7" fmla="*/ 1932017 h 1935636"/>
                <a:gd name="connsiteX8" fmla="*/ 0 w 4549966"/>
                <a:gd name="connsiteY8" fmla="*/ 1932674 h 1935636"/>
                <a:gd name="connsiteX9" fmla="*/ 353643 w 4549966"/>
                <a:gd name="connsiteY9" fmla="*/ 1885152 h 1935636"/>
                <a:gd name="connsiteX10" fmla="*/ 704197 w 4549966"/>
                <a:gd name="connsiteY10" fmla="*/ 1778654 h 1935636"/>
                <a:gd name="connsiteX11" fmla="*/ 917777 w 4549966"/>
                <a:gd name="connsiteY11" fmla="*/ 1586652 h 1935636"/>
                <a:gd name="connsiteX12" fmla="*/ 994524 w 4549966"/>
                <a:gd name="connsiteY12" fmla="*/ 1489639 h 1935636"/>
                <a:gd name="connsiteX13" fmla="*/ 1112106 w 4549966"/>
                <a:gd name="connsiteY13" fmla="*/ 1461153 h 1935636"/>
                <a:gd name="connsiteX14" fmla="*/ 1253611 w 4549966"/>
                <a:gd name="connsiteY14" fmla="*/ 1508055 h 1935636"/>
                <a:gd name="connsiteX15" fmla="*/ 1538700 w 4549966"/>
                <a:gd name="connsiteY15" fmla="*/ 1579107 h 1935636"/>
                <a:gd name="connsiteX16" fmla="*/ 1867875 w 4549966"/>
                <a:gd name="connsiteY16" fmla="*/ 1324727 h 1935636"/>
                <a:gd name="connsiteX17" fmla="*/ 2232426 w 4549966"/>
                <a:gd name="connsiteY17" fmla="*/ 637815 h 1935636"/>
                <a:gd name="connsiteX18" fmla="*/ 2526140 w 4549966"/>
                <a:gd name="connsiteY18" fmla="*/ 122288 h 1935636"/>
                <a:gd name="connsiteX19" fmla="*/ 2651768 w 4549966"/>
                <a:gd name="connsiteY19" fmla="*/ 9303 h 1935636"/>
                <a:gd name="connsiteX20" fmla="*/ 2704985 w 4549966"/>
                <a:gd name="connsiteY20" fmla="*/ 72 h 1935636"/>
                <a:gd name="connsiteX0" fmla="*/ 2704985 w 4549966"/>
                <a:gd name="connsiteY0" fmla="*/ 72 h 1935636"/>
                <a:gd name="connsiteX1" fmla="*/ 3021430 w 4549966"/>
                <a:gd name="connsiteY1" fmla="*/ 253778 h 1935636"/>
                <a:gd name="connsiteX2" fmla="*/ 3561803 w 4549966"/>
                <a:gd name="connsiteY2" fmla="*/ 1153236 h 1935636"/>
                <a:gd name="connsiteX3" fmla="*/ 3777325 w 4549966"/>
                <a:gd name="connsiteY3" fmla="*/ 1408065 h 1935636"/>
                <a:gd name="connsiteX4" fmla="*/ 4121801 w 4549966"/>
                <a:gd name="connsiteY4" fmla="*/ 1175001 h 1935636"/>
                <a:gd name="connsiteX5" fmla="*/ 4549966 w 4549966"/>
                <a:gd name="connsiteY5" fmla="*/ 1920005 h 1935636"/>
                <a:gd name="connsiteX6" fmla="*/ 296742 w 4549966"/>
                <a:gd name="connsiteY6" fmla="*/ 1935636 h 1935636"/>
                <a:gd name="connsiteX7" fmla="*/ 318136 w 4549966"/>
                <a:gd name="connsiteY7" fmla="*/ 1932017 h 1935636"/>
                <a:gd name="connsiteX8" fmla="*/ 0 w 4549966"/>
                <a:gd name="connsiteY8" fmla="*/ 1932674 h 1935636"/>
                <a:gd name="connsiteX9" fmla="*/ 353643 w 4549966"/>
                <a:gd name="connsiteY9" fmla="*/ 1885152 h 1935636"/>
                <a:gd name="connsiteX10" fmla="*/ 704197 w 4549966"/>
                <a:gd name="connsiteY10" fmla="*/ 1778654 h 1935636"/>
                <a:gd name="connsiteX11" fmla="*/ 917777 w 4549966"/>
                <a:gd name="connsiteY11" fmla="*/ 1586652 h 1935636"/>
                <a:gd name="connsiteX12" fmla="*/ 994524 w 4549966"/>
                <a:gd name="connsiteY12" fmla="*/ 1489639 h 1935636"/>
                <a:gd name="connsiteX13" fmla="*/ 1112106 w 4549966"/>
                <a:gd name="connsiteY13" fmla="*/ 1461153 h 1935636"/>
                <a:gd name="connsiteX14" fmla="*/ 1253611 w 4549966"/>
                <a:gd name="connsiteY14" fmla="*/ 1508055 h 1935636"/>
                <a:gd name="connsiteX15" fmla="*/ 1538700 w 4549966"/>
                <a:gd name="connsiteY15" fmla="*/ 1579107 h 1935636"/>
                <a:gd name="connsiteX16" fmla="*/ 1867875 w 4549966"/>
                <a:gd name="connsiteY16" fmla="*/ 1324727 h 1935636"/>
                <a:gd name="connsiteX17" fmla="*/ 2232426 w 4549966"/>
                <a:gd name="connsiteY17" fmla="*/ 637815 h 1935636"/>
                <a:gd name="connsiteX18" fmla="*/ 2423503 w 4549966"/>
                <a:gd name="connsiteY18" fmla="*/ 140949 h 1935636"/>
                <a:gd name="connsiteX19" fmla="*/ 2651768 w 4549966"/>
                <a:gd name="connsiteY19" fmla="*/ 9303 h 1935636"/>
                <a:gd name="connsiteX20" fmla="*/ 2704985 w 4549966"/>
                <a:gd name="connsiteY20" fmla="*/ 72 h 1935636"/>
                <a:gd name="connsiteX0" fmla="*/ 2768929 w 4549966"/>
                <a:gd name="connsiteY0" fmla="*/ 42444 h 1926853"/>
                <a:gd name="connsiteX1" fmla="*/ 3021430 w 4549966"/>
                <a:gd name="connsiteY1" fmla="*/ 244995 h 1926853"/>
                <a:gd name="connsiteX2" fmla="*/ 3561803 w 4549966"/>
                <a:gd name="connsiteY2" fmla="*/ 1144453 h 1926853"/>
                <a:gd name="connsiteX3" fmla="*/ 3777325 w 4549966"/>
                <a:gd name="connsiteY3" fmla="*/ 1399282 h 1926853"/>
                <a:gd name="connsiteX4" fmla="*/ 4121801 w 4549966"/>
                <a:gd name="connsiteY4" fmla="*/ 1166218 h 1926853"/>
                <a:gd name="connsiteX5" fmla="*/ 4549966 w 4549966"/>
                <a:gd name="connsiteY5" fmla="*/ 1911222 h 1926853"/>
                <a:gd name="connsiteX6" fmla="*/ 296742 w 4549966"/>
                <a:gd name="connsiteY6" fmla="*/ 1926853 h 1926853"/>
                <a:gd name="connsiteX7" fmla="*/ 318136 w 4549966"/>
                <a:gd name="connsiteY7" fmla="*/ 1923234 h 1926853"/>
                <a:gd name="connsiteX8" fmla="*/ 0 w 4549966"/>
                <a:gd name="connsiteY8" fmla="*/ 1923891 h 1926853"/>
                <a:gd name="connsiteX9" fmla="*/ 353643 w 4549966"/>
                <a:gd name="connsiteY9" fmla="*/ 1876369 h 1926853"/>
                <a:gd name="connsiteX10" fmla="*/ 704197 w 4549966"/>
                <a:gd name="connsiteY10" fmla="*/ 1769871 h 1926853"/>
                <a:gd name="connsiteX11" fmla="*/ 917777 w 4549966"/>
                <a:gd name="connsiteY11" fmla="*/ 1577869 h 1926853"/>
                <a:gd name="connsiteX12" fmla="*/ 994524 w 4549966"/>
                <a:gd name="connsiteY12" fmla="*/ 1480856 h 1926853"/>
                <a:gd name="connsiteX13" fmla="*/ 1112106 w 4549966"/>
                <a:gd name="connsiteY13" fmla="*/ 1452370 h 1926853"/>
                <a:gd name="connsiteX14" fmla="*/ 1253611 w 4549966"/>
                <a:gd name="connsiteY14" fmla="*/ 1499272 h 1926853"/>
                <a:gd name="connsiteX15" fmla="*/ 1538700 w 4549966"/>
                <a:gd name="connsiteY15" fmla="*/ 1570324 h 1926853"/>
                <a:gd name="connsiteX16" fmla="*/ 1867875 w 4549966"/>
                <a:gd name="connsiteY16" fmla="*/ 1315944 h 1926853"/>
                <a:gd name="connsiteX17" fmla="*/ 2232426 w 4549966"/>
                <a:gd name="connsiteY17" fmla="*/ 629032 h 1926853"/>
                <a:gd name="connsiteX18" fmla="*/ 2423503 w 4549966"/>
                <a:gd name="connsiteY18" fmla="*/ 132166 h 1926853"/>
                <a:gd name="connsiteX19" fmla="*/ 2651768 w 4549966"/>
                <a:gd name="connsiteY19" fmla="*/ 520 h 1926853"/>
                <a:gd name="connsiteX20" fmla="*/ 2768929 w 4549966"/>
                <a:gd name="connsiteY20" fmla="*/ 42444 h 1926853"/>
                <a:gd name="connsiteX0" fmla="*/ 2768929 w 4549966"/>
                <a:gd name="connsiteY0" fmla="*/ 5500 h 1889909"/>
                <a:gd name="connsiteX1" fmla="*/ 3021430 w 4549966"/>
                <a:gd name="connsiteY1" fmla="*/ 208051 h 1889909"/>
                <a:gd name="connsiteX2" fmla="*/ 3561803 w 4549966"/>
                <a:gd name="connsiteY2" fmla="*/ 1107509 h 1889909"/>
                <a:gd name="connsiteX3" fmla="*/ 3777325 w 4549966"/>
                <a:gd name="connsiteY3" fmla="*/ 1362338 h 1889909"/>
                <a:gd name="connsiteX4" fmla="*/ 4121801 w 4549966"/>
                <a:gd name="connsiteY4" fmla="*/ 1129274 h 1889909"/>
                <a:gd name="connsiteX5" fmla="*/ 4549966 w 4549966"/>
                <a:gd name="connsiteY5" fmla="*/ 1874278 h 1889909"/>
                <a:gd name="connsiteX6" fmla="*/ 296742 w 4549966"/>
                <a:gd name="connsiteY6" fmla="*/ 1889909 h 1889909"/>
                <a:gd name="connsiteX7" fmla="*/ 318136 w 4549966"/>
                <a:gd name="connsiteY7" fmla="*/ 1886290 h 1889909"/>
                <a:gd name="connsiteX8" fmla="*/ 0 w 4549966"/>
                <a:gd name="connsiteY8" fmla="*/ 1886947 h 1889909"/>
                <a:gd name="connsiteX9" fmla="*/ 353643 w 4549966"/>
                <a:gd name="connsiteY9" fmla="*/ 1839425 h 1889909"/>
                <a:gd name="connsiteX10" fmla="*/ 704197 w 4549966"/>
                <a:gd name="connsiteY10" fmla="*/ 1732927 h 1889909"/>
                <a:gd name="connsiteX11" fmla="*/ 917777 w 4549966"/>
                <a:gd name="connsiteY11" fmla="*/ 1540925 h 1889909"/>
                <a:gd name="connsiteX12" fmla="*/ 994524 w 4549966"/>
                <a:gd name="connsiteY12" fmla="*/ 1443912 h 1889909"/>
                <a:gd name="connsiteX13" fmla="*/ 1112106 w 4549966"/>
                <a:gd name="connsiteY13" fmla="*/ 1415426 h 1889909"/>
                <a:gd name="connsiteX14" fmla="*/ 1253611 w 4549966"/>
                <a:gd name="connsiteY14" fmla="*/ 1462328 h 1889909"/>
                <a:gd name="connsiteX15" fmla="*/ 1538700 w 4549966"/>
                <a:gd name="connsiteY15" fmla="*/ 1533380 h 1889909"/>
                <a:gd name="connsiteX16" fmla="*/ 1867875 w 4549966"/>
                <a:gd name="connsiteY16" fmla="*/ 1279000 h 1889909"/>
                <a:gd name="connsiteX17" fmla="*/ 2232426 w 4549966"/>
                <a:gd name="connsiteY17" fmla="*/ 592088 h 1889909"/>
                <a:gd name="connsiteX18" fmla="*/ 2423503 w 4549966"/>
                <a:gd name="connsiteY18" fmla="*/ 95222 h 1889909"/>
                <a:gd name="connsiteX19" fmla="*/ 2587824 w 4549966"/>
                <a:gd name="connsiteY19" fmla="*/ 1942 h 1889909"/>
                <a:gd name="connsiteX20" fmla="*/ 2768929 w 4549966"/>
                <a:gd name="connsiteY20" fmla="*/ 5500 h 1889909"/>
                <a:gd name="connsiteX0" fmla="*/ 2762535 w 4549966"/>
                <a:gd name="connsiteY0" fmla="*/ 72 h 1935636"/>
                <a:gd name="connsiteX1" fmla="*/ 3021430 w 4549966"/>
                <a:gd name="connsiteY1" fmla="*/ 253778 h 1935636"/>
                <a:gd name="connsiteX2" fmla="*/ 3561803 w 4549966"/>
                <a:gd name="connsiteY2" fmla="*/ 1153236 h 1935636"/>
                <a:gd name="connsiteX3" fmla="*/ 3777325 w 4549966"/>
                <a:gd name="connsiteY3" fmla="*/ 1408065 h 1935636"/>
                <a:gd name="connsiteX4" fmla="*/ 4121801 w 4549966"/>
                <a:gd name="connsiteY4" fmla="*/ 1175001 h 1935636"/>
                <a:gd name="connsiteX5" fmla="*/ 4549966 w 4549966"/>
                <a:gd name="connsiteY5" fmla="*/ 1920005 h 1935636"/>
                <a:gd name="connsiteX6" fmla="*/ 296742 w 4549966"/>
                <a:gd name="connsiteY6" fmla="*/ 1935636 h 1935636"/>
                <a:gd name="connsiteX7" fmla="*/ 318136 w 4549966"/>
                <a:gd name="connsiteY7" fmla="*/ 1932017 h 1935636"/>
                <a:gd name="connsiteX8" fmla="*/ 0 w 4549966"/>
                <a:gd name="connsiteY8" fmla="*/ 1932674 h 1935636"/>
                <a:gd name="connsiteX9" fmla="*/ 353643 w 4549966"/>
                <a:gd name="connsiteY9" fmla="*/ 1885152 h 1935636"/>
                <a:gd name="connsiteX10" fmla="*/ 704197 w 4549966"/>
                <a:gd name="connsiteY10" fmla="*/ 1778654 h 1935636"/>
                <a:gd name="connsiteX11" fmla="*/ 917777 w 4549966"/>
                <a:gd name="connsiteY11" fmla="*/ 1586652 h 1935636"/>
                <a:gd name="connsiteX12" fmla="*/ 994524 w 4549966"/>
                <a:gd name="connsiteY12" fmla="*/ 1489639 h 1935636"/>
                <a:gd name="connsiteX13" fmla="*/ 1112106 w 4549966"/>
                <a:gd name="connsiteY13" fmla="*/ 1461153 h 1935636"/>
                <a:gd name="connsiteX14" fmla="*/ 1253611 w 4549966"/>
                <a:gd name="connsiteY14" fmla="*/ 1508055 h 1935636"/>
                <a:gd name="connsiteX15" fmla="*/ 1538700 w 4549966"/>
                <a:gd name="connsiteY15" fmla="*/ 1579107 h 1935636"/>
                <a:gd name="connsiteX16" fmla="*/ 1867875 w 4549966"/>
                <a:gd name="connsiteY16" fmla="*/ 1324727 h 1935636"/>
                <a:gd name="connsiteX17" fmla="*/ 2232426 w 4549966"/>
                <a:gd name="connsiteY17" fmla="*/ 637815 h 1935636"/>
                <a:gd name="connsiteX18" fmla="*/ 2423503 w 4549966"/>
                <a:gd name="connsiteY18" fmla="*/ 140949 h 1935636"/>
                <a:gd name="connsiteX19" fmla="*/ 2587824 w 4549966"/>
                <a:gd name="connsiteY19" fmla="*/ 47669 h 1935636"/>
                <a:gd name="connsiteX20" fmla="*/ 2762535 w 4549966"/>
                <a:gd name="connsiteY20" fmla="*/ 72 h 1935636"/>
                <a:gd name="connsiteX0" fmla="*/ 2762535 w 4549966"/>
                <a:gd name="connsiteY0" fmla="*/ 72 h 1935636"/>
                <a:gd name="connsiteX1" fmla="*/ 3021430 w 4549966"/>
                <a:gd name="connsiteY1" fmla="*/ 253778 h 1935636"/>
                <a:gd name="connsiteX2" fmla="*/ 3561803 w 4549966"/>
                <a:gd name="connsiteY2" fmla="*/ 1153236 h 1935636"/>
                <a:gd name="connsiteX3" fmla="*/ 3777325 w 4549966"/>
                <a:gd name="connsiteY3" fmla="*/ 1408065 h 1935636"/>
                <a:gd name="connsiteX4" fmla="*/ 4121801 w 4549966"/>
                <a:gd name="connsiteY4" fmla="*/ 1175001 h 1935636"/>
                <a:gd name="connsiteX5" fmla="*/ 4549966 w 4549966"/>
                <a:gd name="connsiteY5" fmla="*/ 1920005 h 1935636"/>
                <a:gd name="connsiteX6" fmla="*/ 296742 w 4549966"/>
                <a:gd name="connsiteY6" fmla="*/ 1935636 h 1935636"/>
                <a:gd name="connsiteX7" fmla="*/ 318136 w 4549966"/>
                <a:gd name="connsiteY7" fmla="*/ 1932017 h 1935636"/>
                <a:gd name="connsiteX8" fmla="*/ 0 w 4549966"/>
                <a:gd name="connsiteY8" fmla="*/ 1932674 h 1935636"/>
                <a:gd name="connsiteX9" fmla="*/ 353643 w 4549966"/>
                <a:gd name="connsiteY9" fmla="*/ 1885152 h 1935636"/>
                <a:gd name="connsiteX10" fmla="*/ 704197 w 4549966"/>
                <a:gd name="connsiteY10" fmla="*/ 1778654 h 1935636"/>
                <a:gd name="connsiteX11" fmla="*/ 917777 w 4549966"/>
                <a:gd name="connsiteY11" fmla="*/ 1586652 h 1935636"/>
                <a:gd name="connsiteX12" fmla="*/ 994524 w 4549966"/>
                <a:gd name="connsiteY12" fmla="*/ 1489639 h 1935636"/>
                <a:gd name="connsiteX13" fmla="*/ 1112106 w 4549966"/>
                <a:gd name="connsiteY13" fmla="*/ 1461153 h 1935636"/>
                <a:gd name="connsiteX14" fmla="*/ 1253611 w 4549966"/>
                <a:gd name="connsiteY14" fmla="*/ 1508055 h 1935636"/>
                <a:gd name="connsiteX15" fmla="*/ 1538700 w 4549966"/>
                <a:gd name="connsiteY15" fmla="*/ 1579107 h 1935636"/>
                <a:gd name="connsiteX16" fmla="*/ 1867875 w 4549966"/>
                <a:gd name="connsiteY16" fmla="*/ 1324727 h 1935636"/>
                <a:gd name="connsiteX17" fmla="*/ 2232426 w 4549966"/>
                <a:gd name="connsiteY17" fmla="*/ 637815 h 1935636"/>
                <a:gd name="connsiteX18" fmla="*/ 2423503 w 4549966"/>
                <a:gd name="connsiteY18" fmla="*/ 140949 h 1935636"/>
                <a:gd name="connsiteX19" fmla="*/ 2587824 w 4549966"/>
                <a:gd name="connsiteY19" fmla="*/ 47669 h 1935636"/>
                <a:gd name="connsiteX20" fmla="*/ 2762535 w 4549966"/>
                <a:gd name="connsiteY20" fmla="*/ 72 h 1935636"/>
                <a:gd name="connsiteX0" fmla="*/ 2813690 w 4549966"/>
                <a:gd name="connsiteY0" fmla="*/ 135 h 1897333"/>
                <a:gd name="connsiteX1" fmla="*/ 3021430 w 4549966"/>
                <a:gd name="connsiteY1" fmla="*/ 215475 h 1897333"/>
                <a:gd name="connsiteX2" fmla="*/ 3561803 w 4549966"/>
                <a:gd name="connsiteY2" fmla="*/ 1114933 h 1897333"/>
                <a:gd name="connsiteX3" fmla="*/ 3777325 w 4549966"/>
                <a:gd name="connsiteY3" fmla="*/ 1369762 h 1897333"/>
                <a:gd name="connsiteX4" fmla="*/ 4121801 w 4549966"/>
                <a:gd name="connsiteY4" fmla="*/ 1136698 h 1897333"/>
                <a:gd name="connsiteX5" fmla="*/ 4549966 w 4549966"/>
                <a:gd name="connsiteY5" fmla="*/ 1881702 h 1897333"/>
                <a:gd name="connsiteX6" fmla="*/ 296742 w 4549966"/>
                <a:gd name="connsiteY6" fmla="*/ 1897333 h 1897333"/>
                <a:gd name="connsiteX7" fmla="*/ 318136 w 4549966"/>
                <a:gd name="connsiteY7" fmla="*/ 1893714 h 1897333"/>
                <a:gd name="connsiteX8" fmla="*/ 0 w 4549966"/>
                <a:gd name="connsiteY8" fmla="*/ 1894371 h 1897333"/>
                <a:gd name="connsiteX9" fmla="*/ 353643 w 4549966"/>
                <a:gd name="connsiteY9" fmla="*/ 1846849 h 1897333"/>
                <a:gd name="connsiteX10" fmla="*/ 704197 w 4549966"/>
                <a:gd name="connsiteY10" fmla="*/ 1740351 h 1897333"/>
                <a:gd name="connsiteX11" fmla="*/ 917777 w 4549966"/>
                <a:gd name="connsiteY11" fmla="*/ 1548349 h 1897333"/>
                <a:gd name="connsiteX12" fmla="*/ 994524 w 4549966"/>
                <a:gd name="connsiteY12" fmla="*/ 1451336 h 1897333"/>
                <a:gd name="connsiteX13" fmla="*/ 1112106 w 4549966"/>
                <a:gd name="connsiteY13" fmla="*/ 1422850 h 1897333"/>
                <a:gd name="connsiteX14" fmla="*/ 1253611 w 4549966"/>
                <a:gd name="connsiteY14" fmla="*/ 1469752 h 1897333"/>
                <a:gd name="connsiteX15" fmla="*/ 1538700 w 4549966"/>
                <a:gd name="connsiteY15" fmla="*/ 1540804 h 1897333"/>
                <a:gd name="connsiteX16" fmla="*/ 1867875 w 4549966"/>
                <a:gd name="connsiteY16" fmla="*/ 1286424 h 1897333"/>
                <a:gd name="connsiteX17" fmla="*/ 2232426 w 4549966"/>
                <a:gd name="connsiteY17" fmla="*/ 599512 h 1897333"/>
                <a:gd name="connsiteX18" fmla="*/ 2423503 w 4549966"/>
                <a:gd name="connsiteY18" fmla="*/ 102646 h 1897333"/>
                <a:gd name="connsiteX19" fmla="*/ 2587824 w 4549966"/>
                <a:gd name="connsiteY19" fmla="*/ 9366 h 1897333"/>
                <a:gd name="connsiteX20" fmla="*/ 2813690 w 4549966"/>
                <a:gd name="connsiteY20" fmla="*/ 135 h 1897333"/>
                <a:gd name="connsiteX0" fmla="*/ 2813690 w 4549966"/>
                <a:gd name="connsiteY0" fmla="*/ 18761 h 1915959"/>
                <a:gd name="connsiteX1" fmla="*/ 3021430 w 4549966"/>
                <a:gd name="connsiteY1" fmla="*/ 234101 h 1915959"/>
                <a:gd name="connsiteX2" fmla="*/ 3561803 w 4549966"/>
                <a:gd name="connsiteY2" fmla="*/ 1133559 h 1915959"/>
                <a:gd name="connsiteX3" fmla="*/ 3777325 w 4549966"/>
                <a:gd name="connsiteY3" fmla="*/ 1388388 h 1915959"/>
                <a:gd name="connsiteX4" fmla="*/ 4121801 w 4549966"/>
                <a:gd name="connsiteY4" fmla="*/ 1155324 h 1915959"/>
                <a:gd name="connsiteX5" fmla="*/ 4549966 w 4549966"/>
                <a:gd name="connsiteY5" fmla="*/ 1900328 h 1915959"/>
                <a:gd name="connsiteX6" fmla="*/ 296742 w 4549966"/>
                <a:gd name="connsiteY6" fmla="*/ 1915959 h 1915959"/>
                <a:gd name="connsiteX7" fmla="*/ 318136 w 4549966"/>
                <a:gd name="connsiteY7" fmla="*/ 1912340 h 1915959"/>
                <a:gd name="connsiteX8" fmla="*/ 0 w 4549966"/>
                <a:gd name="connsiteY8" fmla="*/ 1912997 h 1915959"/>
                <a:gd name="connsiteX9" fmla="*/ 353643 w 4549966"/>
                <a:gd name="connsiteY9" fmla="*/ 1865475 h 1915959"/>
                <a:gd name="connsiteX10" fmla="*/ 704197 w 4549966"/>
                <a:gd name="connsiteY10" fmla="*/ 1758977 h 1915959"/>
                <a:gd name="connsiteX11" fmla="*/ 917777 w 4549966"/>
                <a:gd name="connsiteY11" fmla="*/ 1566975 h 1915959"/>
                <a:gd name="connsiteX12" fmla="*/ 994524 w 4549966"/>
                <a:gd name="connsiteY12" fmla="*/ 1469962 h 1915959"/>
                <a:gd name="connsiteX13" fmla="*/ 1112106 w 4549966"/>
                <a:gd name="connsiteY13" fmla="*/ 1441476 h 1915959"/>
                <a:gd name="connsiteX14" fmla="*/ 1253611 w 4549966"/>
                <a:gd name="connsiteY14" fmla="*/ 1488378 h 1915959"/>
                <a:gd name="connsiteX15" fmla="*/ 1538700 w 4549966"/>
                <a:gd name="connsiteY15" fmla="*/ 1559430 h 1915959"/>
                <a:gd name="connsiteX16" fmla="*/ 1867875 w 4549966"/>
                <a:gd name="connsiteY16" fmla="*/ 1305050 h 1915959"/>
                <a:gd name="connsiteX17" fmla="*/ 2232426 w 4549966"/>
                <a:gd name="connsiteY17" fmla="*/ 618138 h 1915959"/>
                <a:gd name="connsiteX18" fmla="*/ 2423503 w 4549966"/>
                <a:gd name="connsiteY18" fmla="*/ 121272 h 1915959"/>
                <a:gd name="connsiteX19" fmla="*/ 2600613 w 4549966"/>
                <a:gd name="connsiteY19" fmla="*/ 15203 h 1915959"/>
                <a:gd name="connsiteX20" fmla="*/ 2813690 w 4549966"/>
                <a:gd name="connsiteY20" fmla="*/ 18761 h 1915959"/>
                <a:gd name="connsiteX0" fmla="*/ 2813690 w 4549966"/>
                <a:gd name="connsiteY0" fmla="*/ 18761 h 1915959"/>
                <a:gd name="connsiteX1" fmla="*/ 3021430 w 4549966"/>
                <a:gd name="connsiteY1" fmla="*/ 234101 h 1915959"/>
                <a:gd name="connsiteX2" fmla="*/ 3561803 w 4549966"/>
                <a:gd name="connsiteY2" fmla="*/ 1133559 h 1915959"/>
                <a:gd name="connsiteX3" fmla="*/ 3777325 w 4549966"/>
                <a:gd name="connsiteY3" fmla="*/ 1388388 h 1915959"/>
                <a:gd name="connsiteX4" fmla="*/ 4121801 w 4549966"/>
                <a:gd name="connsiteY4" fmla="*/ 1155324 h 1915959"/>
                <a:gd name="connsiteX5" fmla="*/ 4549966 w 4549966"/>
                <a:gd name="connsiteY5" fmla="*/ 1900328 h 1915959"/>
                <a:gd name="connsiteX6" fmla="*/ 296742 w 4549966"/>
                <a:gd name="connsiteY6" fmla="*/ 1915959 h 1915959"/>
                <a:gd name="connsiteX7" fmla="*/ 318136 w 4549966"/>
                <a:gd name="connsiteY7" fmla="*/ 1912340 h 1915959"/>
                <a:gd name="connsiteX8" fmla="*/ 0 w 4549966"/>
                <a:gd name="connsiteY8" fmla="*/ 1912997 h 1915959"/>
                <a:gd name="connsiteX9" fmla="*/ 353643 w 4549966"/>
                <a:gd name="connsiteY9" fmla="*/ 1865475 h 1915959"/>
                <a:gd name="connsiteX10" fmla="*/ 704197 w 4549966"/>
                <a:gd name="connsiteY10" fmla="*/ 1758977 h 1915959"/>
                <a:gd name="connsiteX11" fmla="*/ 917777 w 4549966"/>
                <a:gd name="connsiteY11" fmla="*/ 1566975 h 1915959"/>
                <a:gd name="connsiteX12" fmla="*/ 994524 w 4549966"/>
                <a:gd name="connsiteY12" fmla="*/ 1469962 h 1915959"/>
                <a:gd name="connsiteX13" fmla="*/ 1112106 w 4549966"/>
                <a:gd name="connsiteY13" fmla="*/ 1441476 h 1915959"/>
                <a:gd name="connsiteX14" fmla="*/ 1253611 w 4549966"/>
                <a:gd name="connsiteY14" fmla="*/ 1488378 h 1915959"/>
                <a:gd name="connsiteX15" fmla="*/ 1538700 w 4549966"/>
                <a:gd name="connsiteY15" fmla="*/ 1559430 h 1915959"/>
                <a:gd name="connsiteX16" fmla="*/ 1867875 w 4549966"/>
                <a:gd name="connsiteY16" fmla="*/ 1305050 h 1915959"/>
                <a:gd name="connsiteX17" fmla="*/ 2232426 w 4549966"/>
                <a:gd name="connsiteY17" fmla="*/ 618138 h 1915959"/>
                <a:gd name="connsiteX18" fmla="*/ 2429898 w 4549966"/>
                <a:gd name="connsiteY18" fmla="*/ 153244 h 1915959"/>
                <a:gd name="connsiteX19" fmla="*/ 2600613 w 4549966"/>
                <a:gd name="connsiteY19" fmla="*/ 15203 h 1915959"/>
                <a:gd name="connsiteX20" fmla="*/ 2813690 w 4549966"/>
                <a:gd name="connsiteY20" fmla="*/ 18761 h 1915959"/>
                <a:gd name="connsiteX0" fmla="*/ 2813690 w 4549966"/>
                <a:gd name="connsiteY0" fmla="*/ 18761 h 1915959"/>
                <a:gd name="connsiteX1" fmla="*/ 3021430 w 4549966"/>
                <a:gd name="connsiteY1" fmla="*/ 234101 h 1915959"/>
                <a:gd name="connsiteX2" fmla="*/ 3561803 w 4549966"/>
                <a:gd name="connsiteY2" fmla="*/ 1133559 h 1915959"/>
                <a:gd name="connsiteX3" fmla="*/ 3777325 w 4549966"/>
                <a:gd name="connsiteY3" fmla="*/ 1388388 h 1915959"/>
                <a:gd name="connsiteX4" fmla="*/ 4121801 w 4549966"/>
                <a:gd name="connsiteY4" fmla="*/ 1155324 h 1915959"/>
                <a:gd name="connsiteX5" fmla="*/ 4549966 w 4549966"/>
                <a:gd name="connsiteY5" fmla="*/ 1900328 h 1915959"/>
                <a:gd name="connsiteX6" fmla="*/ 296742 w 4549966"/>
                <a:gd name="connsiteY6" fmla="*/ 1915959 h 1915959"/>
                <a:gd name="connsiteX7" fmla="*/ 318136 w 4549966"/>
                <a:gd name="connsiteY7" fmla="*/ 1912340 h 1915959"/>
                <a:gd name="connsiteX8" fmla="*/ 0 w 4549966"/>
                <a:gd name="connsiteY8" fmla="*/ 1912997 h 1915959"/>
                <a:gd name="connsiteX9" fmla="*/ 353643 w 4549966"/>
                <a:gd name="connsiteY9" fmla="*/ 1865475 h 1915959"/>
                <a:gd name="connsiteX10" fmla="*/ 704197 w 4549966"/>
                <a:gd name="connsiteY10" fmla="*/ 1758977 h 1915959"/>
                <a:gd name="connsiteX11" fmla="*/ 917777 w 4549966"/>
                <a:gd name="connsiteY11" fmla="*/ 1566975 h 1915959"/>
                <a:gd name="connsiteX12" fmla="*/ 994524 w 4549966"/>
                <a:gd name="connsiteY12" fmla="*/ 1469962 h 1915959"/>
                <a:gd name="connsiteX13" fmla="*/ 1112106 w 4549966"/>
                <a:gd name="connsiteY13" fmla="*/ 1441476 h 1915959"/>
                <a:gd name="connsiteX14" fmla="*/ 1253611 w 4549966"/>
                <a:gd name="connsiteY14" fmla="*/ 1488378 h 1915959"/>
                <a:gd name="connsiteX15" fmla="*/ 1538700 w 4549966"/>
                <a:gd name="connsiteY15" fmla="*/ 1559430 h 1915959"/>
                <a:gd name="connsiteX16" fmla="*/ 1867875 w 4549966"/>
                <a:gd name="connsiteY16" fmla="*/ 1305050 h 1915959"/>
                <a:gd name="connsiteX17" fmla="*/ 2232426 w 4549966"/>
                <a:gd name="connsiteY17" fmla="*/ 618138 h 1915959"/>
                <a:gd name="connsiteX18" fmla="*/ 2429898 w 4549966"/>
                <a:gd name="connsiteY18" fmla="*/ 153244 h 1915959"/>
                <a:gd name="connsiteX19" fmla="*/ 2600613 w 4549966"/>
                <a:gd name="connsiteY19" fmla="*/ 15203 h 1915959"/>
                <a:gd name="connsiteX20" fmla="*/ 2813690 w 4549966"/>
                <a:gd name="connsiteY20" fmla="*/ 18761 h 1915959"/>
                <a:gd name="connsiteX0" fmla="*/ 2813690 w 4549966"/>
                <a:gd name="connsiteY0" fmla="*/ 42741 h 1939939"/>
                <a:gd name="connsiteX1" fmla="*/ 3155713 w 4549966"/>
                <a:gd name="connsiteY1" fmla="*/ 584196 h 1939939"/>
                <a:gd name="connsiteX2" fmla="*/ 3561803 w 4549966"/>
                <a:gd name="connsiteY2" fmla="*/ 1157539 h 1939939"/>
                <a:gd name="connsiteX3" fmla="*/ 3777325 w 4549966"/>
                <a:gd name="connsiteY3" fmla="*/ 1412368 h 1939939"/>
                <a:gd name="connsiteX4" fmla="*/ 4121801 w 4549966"/>
                <a:gd name="connsiteY4" fmla="*/ 1179304 h 1939939"/>
                <a:gd name="connsiteX5" fmla="*/ 4549966 w 4549966"/>
                <a:gd name="connsiteY5" fmla="*/ 1924308 h 1939939"/>
                <a:gd name="connsiteX6" fmla="*/ 296742 w 4549966"/>
                <a:gd name="connsiteY6" fmla="*/ 1939939 h 1939939"/>
                <a:gd name="connsiteX7" fmla="*/ 318136 w 4549966"/>
                <a:gd name="connsiteY7" fmla="*/ 1936320 h 1939939"/>
                <a:gd name="connsiteX8" fmla="*/ 0 w 4549966"/>
                <a:gd name="connsiteY8" fmla="*/ 1936977 h 1939939"/>
                <a:gd name="connsiteX9" fmla="*/ 353643 w 4549966"/>
                <a:gd name="connsiteY9" fmla="*/ 1889455 h 1939939"/>
                <a:gd name="connsiteX10" fmla="*/ 704197 w 4549966"/>
                <a:gd name="connsiteY10" fmla="*/ 1782957 h 1939939"/>
                <a:gd name="connsiteX11" fmla="*/ 917777 w 4549966"/>
                <a:gd name="connsiteY11" fmla="*/ 1590955 h 1939939"/>
                <a:gd name="connsiteX12" fmla="*/ 994524 w 4549966"/>
                <a:gd name="connsiteY12" fmla="*/ 1493942 h 1939939"/>
                <a:gd name="connsiteX13" fmla="*/ 1112106 w 4549966"/>
                <a:gd name="connsiteY13" fmla="*/ 1465456 h 1939939"/>
                <a:gd name="connsiteX14" fmla="*/ 1253611 w 4549966"/>
                <a:gd name="connsiteY14" fmla="*/ 1512358 h 1939939"/>
                <a:gd name="connsiteX15" fmla="*/ 1538700 w 4549966"/>
                <a:gd name="connsiteY15" fmla="*/ 1583410 h 1939939"/>
                <a:gd name="connsiteX16" fmla="*/ 1867875 w 4549966"/>
                <a:gd name="connsiteY16" fmla="*/ 1329030 h 1939939"/>
                <a:gd name="connsiteX17" fmla="*/ 2232426 w 4549966"/>
                <a:gd name="connsiteY17" fmla="*/ 642118 h 1939939"/>
                <a:gd name="connsiteX18" fmla="*/ 2429898 w 4549966"/>
                <a:gd name="connsiteY18" fmla="*/ 177224 h 1939939"/>
                <a:gd name="connsiteX19" fmla="*/ 2600613 w 4549966"/>
                <a:gd name="connsiteY19" fmla="*/ 39183 h 1939939"/>
                <a:gd name="connsiteX20" fmla="*/ 2813690 w 4549966"/>
                <a:gd name="connsiteY20" fmla="*/ 42741 h 1939939"/>
                <a:gd name="connsiteX0" fmla="*/ 2813690 w 4549966"/>
                <a:gd name="connsiteY0" fmla="*/ 42741 h 1939939"/>
                <a:gd name="connsiteX1" fmla="*/ 3155713 w 4549966"/>
                <a:gd name="connsiteY1" fmla="*/ 584196 h 1939939"/>
                <a:gd name="connsiteX2" fmla="*/ 3382760 w 4549966"/>
                <a:gd name="connsiteY2" fmla="*/ 818636 h 1939939"/>
                <a:gd name="connsiteX3" fmla="*/ 3777325 w 4549966"/>
                <a:gd name="connsiteY3" fmla="*/ 1412368 h 1939939"/>
                <a:gd name="connsiteX4" fmla="*/ 4121801 w 4549966"/>
                <a:gd name="connsiteY4" fmla="*/ 1179304 h 1939939"/>
                <a:gd name="connsiteX5" fmla="*/ 4549966 w 4549966"/>
                <a:gd name="connsiteY5" fmla="*/ 1924308 h 1939939"/>
                <a:gd name="connsiteX6" fmla="*/ 296742 w 4549966"/>
                <a:gd name="connsiteY6" fmla="*/ 1939939 h 1939939"/>
                <a:gd name="connsiteX7" fmla="*/ 318136 w 4549966"/>
                <a:gd name="connsiteY7" fmla="*/ 1936320 h 1939939"/>
                <a:gd name="connsiteX8" fmla="*/ 0 w 4549966"/>
                <a:gd name="connsiteY8" fmla="*/ 1936977 h 1939939"/>
                <a:gd name="connsiteX9" fmla="*/ 353643 w 4549966"/>
                <a:gd name="connsiteY9" fmla="*/ 1889455 h 1939939"/>
                <a:gd name="connsiteX10" fmla="*/ 704197 w 4549966"/>
                <a:gd name="connsiteY10" fmla="*/ 1782957 h 1939939"/>
                <a:gd name="connsiteX11" fmla="*/ 917777 w 4549966"/>
                <a:gd name="connsiteY11" fmla="*/ 1590955 h 1939939"/>
                <a:gd name="connsiteX12" fmla="*/ 994524 w 4549966"/>
                <a:gd name="connsiteY12" fmla="*/ 1493942 h 1939939"/>
                <a:gd name="connsiteX13" fmla="*/ 1112106 w 4549966"/>
                <a:gd name="connsiteY13" fmla="*/ 1465456 h 1939939"/>
                <a:gd name="connsiteX14" fmla="*/ 1253611 w 4549966"/>
                <a:gd name="connsiteY14" fmla="*/ 1512358 h 1939939"/>
                <a:gd name="connsiteX15" fmla="*/ 1538700 w 4549966"/>
                <a:gd name="connsiteY15" fmla="*/ 1583410 h 1939939"/>
                <a:gd name="connsiteX16" fmla="*/ 1867875 w 4549966"/>
                <a:gd name="connsiteY16" fmla="*/ 1329030 h 1939939"/>
                <a:gd name="connsiteX17" fmla="*/ 2232426 w 4549966"/>
                <a:gd name="connsiteY17" fmla="*/ 642118 h 1939939"/>
                <a:gd name="connsiteX18" fmla="*/ 2429898 w 4549966"/>
                <a:gd name="connsiteY18" fmla="*/ 177224 h 1939939"/>
                <a:gd name="connsiteX19" fmla="*/ 2600613 w 4549966"/>
                <a:gd name="connsiteY19" fmla="*/ 39183 h 1939939"/>
                <a:gd name="connsiteX20" fmla="*/ 2813690 w 4549966"/>
                <a:gd name="connsiteY20" fmla="*/ 42741 h 1939939"/>
                <a:gd name="connsiteX0" fmla="*/ 2813690 w 4549966"/>
                <a:gd name="connsiteY0" fmla="*/ 36133 h 1933331"/>
                <a:gd name="connsiteX1" fmla="*/ 3149319 w 4549966"/>
                <a:gd name="connsiteY1" fmla="*/ 488066 h 1933331"/>
                <a:gd name="connsiteX2" fmla="*/ 3382760 w 4549966"/>
                <a:gd name="connsiteY2" fmla="*/ 812028 h 1933331"/>
                <a:gd name="connsiteX3" fmla="*/ 3777325 w 4549966"/>
                <a:gd name="connsiteY3" fmla="*/ 1405760 h 1933331"/>
                <a:gd name="connsiteX4" fmla="*/ 4121801 w 4549966"/>
                <a:gd name="connsiteY4" fmla="*/ 1172696 h 1933331"/>
                <a:gd name="connsiteX5" fmla="*/ 4549966 w 4549966"/>
                <a:gd name="connsiteY5" fmla="*/ 1917700 h 1933331"/>
                <a:gd name="connsiteX6" fmla="*/ 296742 w 4549966"/>
                <a:gd name="connsiteY6" fmla="*/ 1933331 h 1933331"/>
                <a:gd name="connsiteX7" fmla="*/ 318136 w 4549966"/>
                <a:gd name="connsiteY7" fmla="*/ 1929712 h 1933331"/>
                <a:gd name="connsiteX8" fmla="*/ 0 w 4549966"/>
                <a:gd name="connsiteY8" fmla="*/ 1930369 h 1933331"/>
                <a:gd name="connsiteX9" fmla="*/ 353643 w 4549966"/>
                <a:gd name="connsiteY9" fmla="*/ 1882847 h 1933331"/>
                <a:gd name="connsiteX10" fmla="*/ 704197 w 4549966"/>
                <a:gd name="connsiteY10" fmla="*/ 1776349 h 1933331"/>
                <a:gd name="connsiteX11" fmla="*/ 917777 w 4549966"/>
                <a:gd name="connsiteY11" fmla="*/ 1584347 h 1933331"/>
                <a:gd name="connsiteX12" fmla="*/ 994524 w 4549966"/>
                <a:gd name="connsiteY12" fmla="*/ 1487334 h 1933331"/>
                <a:gd name="connsiteX13" fmla="*/ 1112106 w 4549966"/>
                <a:gd name="connsiteY13" fmla="*/ 1458848 h 1933331"/>
                <a:gd name="connsiteX14" fmla="*/ 1253611 w 4549966"/>
                <a:gd name="connsiteY14" fmla="*/ 1505750 h 1933331"/>
                <a:gd name="connsiteX15" fmla="*/ 1538700 w 4549966"/>
                <a:gd name="connsiteY15" fmla="*/ 1576802 h 1933331"/>
                <a:gd name="connsiteX16" fmla="*/ 1867875 w 4549966"/>
                <a:gd name="connsiteY16" fmla="*/ 1322422 h 1933331"/>
                <a:gd name="connsiteX17" fmla="*/ 2232426 w 4549966"/>
                <a:gd name="connsiteY17" fmla="*/ 635510 h 1933331"/>
                <a:gd name="connsiteX18" fmla="*/ 2429898 w 4549966"/>
                <a:gd name="connsiteY18" fmla="*/ 170616 h 1933331"/>
                <a:gd name="connsiteX19" fmla="*/ 2600613 w 4549966"/>
                <a:gd name="connsiteY19" fmla="*/ 32575 h 1933331"/>
                <a:gd name="connsiteX20" fmla="*/ 2813690 w 4549966"/>
                <a:gd name="connsiteY20" fmla="*/ 36133 h 1933331"/>
                <a:gd name="connsiteX0" fmla="*/ 2813690 w 4549966"/>
                <a:gd name="connsiteY0" fmla="*/ 30007 h 1927205"/>
                <a:gd name="connsiteX1" fmla="*/ 3168503 w 4549966"/>
                <a:gd name="connsiteY1" fmla="*/ 398812 h 1927205"/>
                <a:gd name="connsiteX2" fmla="*/ 3382760 w 4549966"/>
                <a:gd name="connsiteY2" fmla="*/ 805902 h 1927205"/>
                <a:gd name="connsiteX3" fmla="*/ 3777325 w 4549966"/>
                <a:gd name="connsiteY3" fmla="*/ 1399634 h 1927205"/>
                <a:gd name="connsiteX4" fmla="*/ 4121801 w 4549966"/>
                <a:gd name="connsiteY4" fmla="*/ 1166570 h 1927205"/>
                <a:gd name="connsiteX5" fmla="*/ 4549966 w 4549966"/>
                <a:gd name="connsiteY5" fmla="*/ 1911574 h 1927205"/>
                <a:gd name="connsiteX6" fmla="*/ 296742 w 4549966"/>
                <a:gd name="connsiteY6" fmla="*/ 1927205 h 1927205"/>
                <a:gd name="connsiteX7" fmla="*/ 318136 w 4549966"/>
                <a:gd name="connsiteY7" fmla="*/ 1923586 h 1927205"/>
                <a:gd name="connsiteX8" fmla="*/ 0 w 4549966"/>
                <a:gd name="connsiteY8" fmla="*/ 1924243 h 1927205"/>
                <a:gd name="connsiteX9" fmla="*/ 353643 w 4549966"/>
                <a:gd name="connsiteY9" fmla="*/ 1876721 h 1927205"/>
                <a:gd name="connsiteX10" fmla="*/ 704197 w 4549966"/>
                <a:gd name="connsiteY10" fmla="*/ 1770223 h 1927205"/>
                <a:gd name="connsiteX11" fmla="*/ 917777 w 4549966"/>
                <a:gd name="connsiteY11" fmla="*/ 1578221 h 1927205"/>
                <a:gd name="connsiteX12" fmla="*/ 994524 w 4549966"/>
                <a:gd name="connsiteY12" fmla="*/ 1481208 h 1927205"/>
                <a:gd name="connsiteX13" fmla="*/ 1112106 w 4549966"/>
                <a:gd name="connsiteY13" fmla="*/ 1452722 h 1927205"/>
                <a:gd name="connsiteX14" fmla="*/ 1253611 w 4549966"/>
                <a:gd name="connsiteY14" fmla="*/ 1499624 h 1927205"/>
                <a:gd name="connsiteX15" fmla="*/ 1538700 w 4549966"/>
                <a:gd name="connsiteY15" fmla="*/ 1570676 h 1927205"/>
                <a:gd name="connsiteX16" fmla="*/ 1867875 w 4549966"/>
                <a:gd name="connsiteY16" fmla="*/ 1316296 h 1927205"/>
                <a:gd name="connsiteX17" fmla="*/ 2232426 w 4549966"/>
                <a:gd name="connsiteY17" fmla="*/ 629384 h 1927205"/>
                <a:gd name="connsiteX18" fmla="*/ 2429898 w 4549966"/>
                <a:gd name="connsiteY18" fmla="*/ 164490 h 1927205"/>
                <a:gd name="connsiteX19" fmla="*/ 2600613 w 4549966"/>
                <a:gd name="connsiteY19" fmla="*/ 26449 h 1927205"/>
                <a:gd name="connsiteX20" fmla="*/ 2813690 w 4549966"/>
                <a:gd name="connsiteY20" fmla="*/ 30007 h 1927205"/>
                <a:gd name="connsiteX0" fmla="*/ 2813690 w 4549966"/>
                <a:gd name="connsiteY0" fmla="*/ 30007 h 1927205"/>
                <a:gd name="connsiteX1" fmla="*/ 3168503 w 4549966"/>
                <a:gd name="connsiteY1" fmla="*/ 398812 h 1927205"/>
                <a:gd name="connsiteX2" fmla="*/ 3382760 w 4549966"/>
                <a:gd name="connsiteY2" fmla="*/ 805902 h 1927205"/>
                <a:gd name="connsiteX3" fmla="*/ 3691061 w 4549966"/>
                <a:gd name="connsiteY3" fmla="*/ 1140841 h 1927205"/>
                <a:gd name="connsiteX4" fmla="*/ 4121801 w 4549966"/>
                <a:gd name="connsiteY4" fmla="*/ 1166570 h 1927205"/>
                <a:gd name="connsiteX5" fmla="*/ 4549966 w 4549966"/>
                <a:gd name="connsiteY5" fmla="*/ 1911574 h 1927205"/>
                <a:gd name="connsiteX6" fmla="*/ 296742 w 4549966"/>
                <a:gd name="connsiteY6" fmla="*/ 1927205 h 1927205"/>
                <a:gd name="connsiteX7" fmla="*/ 318136 w 4549966"/>
                <a:gd name="connsiteY7" fmla="*/ 1923586 h 1927205"/>
                <a:gd name="connsiteX8" fmla="*/ 0 w 4549966"/>
                <a:gd name="connsiteY8" fmla="*/ 1924243 h 1927205"/>
                <a:gd name="connsiteX9" fmla="*/ 353643 w 4549966"/>
                <a:gd name="connsiteY9" fmla="*/ 1876721 h 1927205"/>
                <a:gd name="connsiteX10" fmla="*/ 704197 w 4549966"/>
                <a:gd name="connsiteY10" fmla="*/ 1770223 h 1927205"/>
                <a:gd name="connsiteX11" fmla="*/ 917777 w 4549966"/>
                <a:gd name="connsiteY11" fmla="*/ 1578221 h 1927205"/>
                <a:gd name="connsiteX12" fmla="*/ 994524 w 4549966"/>
                <a:gd name="connsiteY12" fmla="*/ 1481208 h 1927205"/>
                <a:gd name="connsiteX13" fmla="*/ 1112106 w 4549966"/>
                <a:gd name="connsiteY13" fmla="*/ 1452722 h 1927205"/>
                <a:gd name="connsiteX14" fmla="*/ 1253611 w 4549966"/>
                <a:gd name="connsiteY14" fmla="*/ 1499624 h 1927205"/>
                <a:gd name="connsiteX15" fmla="*/ 1538700 w 4549966"/>
                <a:gd name="connsiteY15" fmla="*/ 1570676 h 1927205"/>
                <a:gd name="connsiteX16" fmla="*/ 1867875 w 4549966"/>
                <a:gd name="connsiteY16" fmla="*/ 1316296 h 1927205"/>
                <a:gd name="connsiteX17" fmla="*/ 2232426 w 4549966"/>
                <a:gd name="connsiteY17" fmla="*/ 629384 h 1927205"/>
                <a:gd name="connsiteX18" fmla="*/ 2429898 w 4549966"/>
                <a:gd name="connsiteY18" fmla="*/ 164490 h 1927205"/>
                <a:gd name="connsiteX19" fmla="*/ 2600613 w 4549966"/>
                <a:gd name="connsiteY19" fmla="*/ 26449 h 1927205"/>
                <a:gd name="connsiteX20" fmla="*/ 2813690 w 4549966"/>
                <a:gd name="connsiteY20" fmla="*/ 30007 h 192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549966" h="1927205">
                  <a:moveTo>
                    <a:pt x="2813690" y="30007"/>
                  </a:moveTo>
                  <a:cubicBezTo>
                    <a:pt x="2908338" y="92068"/>
                    <a:pt x="3073658" y="269496"/>
                    <a:pt x="3168503" y="398812"/>
                  </a:cubicBezTo>
                  <a:cubicBezTo>
                    <a:pt x="3263348" y="528128"/>
                    <a:pt x="3295667" y="682230"/>
                    <a:pt x="3382760" y="805902"/>
                  </a:cubicBezTo>
                  <a:cubicBezTo>
                    <a:pt x="3469853" y="929574"/>
                    <a:pt x="3567888" y="1080730"/>
                    <a:pt x="3691061" y="1140841"/>
                  </a:cubicBezTo>
                  <a:cubicBezTo>
                    <a:pt x="3814234" y="1200952"/>
                    <a:pt x="3978650" y="1038115"/>
                    <a:pt x="4121801" y="1166570"/>
                  </a:cubicBezTo>
                  <a:cubicBezTo>
                    <a:pt x="4264952" y="1295025"/>
                    <a:pt x="4228217" y="1641633"/>
                    <a:pt x="4549966" y="1911574"/>
                  </a:cubicBezTo>
                  <a:lnTo>
                    <a:pt x="296742" y="1927205"/>
                  </a:lnTo>
                  <a:lnTo>
                    <a:pt x="318136" y="1923586"/>
                  </a:lnTo>
                  <a:lnTo>
                    <a:pt x="0" y="1924243"/>
                  </a:lnTo>
                  <a:cubicBezTo>
                    <a:pt x="121352" y="1914264"/>
                    <a:pt x="239615" y="1898270"/>
                    <a:pt x="353643" y="1876721"/>
                  </a:cubicBezTo>
                  <a:cubicBezTo>
                    <a:pt x="479320" y="1852960"/>
                    <a:pt x="603673" y="1821778"/>
                    <a:pt x="704197" y="1770223"/>
                  </a:cubicBezTo>
                  <a:cubicBezTo>
                    <a:pt x="804985" y="1718552"/>
                    <a:pt x="869389" y="1626390"/>
                    <a:pt x="917777" y="1578221"/>
                  </a:cubicBezTo>
                  <a:cubicBezTo>
                    <a:pt x="966165" y="1530052"/>
                    <a:pt x="962136" y="1502125"/>
                    <a:pt x="994524" y="1481208"/>
                  </a:cubicBezTo>
                  <a:cubicBezTo>
                    <a:pt x="1026912" y="1460291"/>
                    <a:pt x="1068925" y="1449653"/>
                    <a:pt x="1112106" y="1452722"/>
                  </a:cubicBezTo>
                  <a:cubicBezTo>
                    <a:pt x="1155287" y="1455791"/>
                    <a:pt x="1182512" y="1479965"/>
                    <a:pt x="1253611" y="1499624"/>
                  </a:cubicBezTo>
                  <a:cubicBezTo>
                    <a:pt x="1324710" y="1519283"/>
                    <a:pt x="1436323" y="1601231"/>
                    <a:pt x="1538700" y="1570676"/>
                  </a:cubicBezTo>
                  <a:cubicBezTo>
                    <a:pt x="1641077" y="1540121"/>
                    <a:pt x="1752254" y="1473178"/>
                    <a:pt x="1867875" y="1316296"/>
                  </a:cubicBezTo>
                  <a:cubicBezTo>
                    <a:pt x="1983496" y="1159414"/>
                    <a:pt x="2138756" y="821352"/>
                    <a:pt x="2232426" y="629384"/>
                  </a:cubicBezTo>
                  <a:cubicBezTo>
                    <a:pt x="2326097" y="437416"/>
                    <a:pt x="2398195" y="213212"/>
                    <a:pt x="2429898" y="164490"/>
                  </a:cubicBezTo>
                  <a:cubicBezTo>
                    <a:pt x="2461601" y="115768"/>
                    <a:pt x="2545676" y="44731"/>
                    <a:pt x="2600613" y="26449"/>
                  </a:cubicBezTo>
                  <a:cubicBezTo>
                    <a:pt x="2618704" y="20427"/>
                    <a:pt x="2719042" y="-32054"/>
                    <a:pt x="2813690" y="30007"/>
                  </a:cubicBezTo>
                  <a:close/>
                </a:path>
              </a:pathLst>
            </a:custGeom>
            <a:gradFill>
              <a:gsLst>
                <a:gs pos="0">
                  <a:schemeClr val="accent5">
                    <a:hueOff val="-82419"/>
                    <a:satOff val="-9513"/>
                    <a:lumOff val="-16343"/>
                    <a:alpha val="63943"/>
                  </a:schemeClr>
                </a:gs>
                <a:gs pos="100000">
                  <a:schemeClr val="accent5">
                    <a:hueOff val="-152896"/>
                    <a:lumOff val="12368"/>
                    <a:alpha val="63943"/>
                  </a:schemeClr>
                </a:gs>
              </a:gsLst>
              <a:lin ang="5400000"/>
            </a:gradFill>
            <a:ln w="25400">
              <a:solidFill>
                <a:schemeClr val="accent5">
                  <a:alpha val="63943"/>
                </a:schemeClr>
              </a:solidFill>
              <a:miter lim="400000"/>
            </a:ln>
          </p:spPr>
          <p:txBody>
            <a:bodyPr wrap="square" lIns="71437" tIns="71437" rIns="71437" bIns="71437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65A9575-ACBD-AA4F-947C-92BDAE2B0F8E}"/>
              </a:ext>
            </a:extLst>
          </p:cNvPr>
          <p:cNvGrpSpPr/>
          <p:nvPr/>
        </p:nvGrpSpPr>
        <p:grpSpPr>
          <a:xfrm>
            <a:off x="5276" y="2860"/>
            <a:ext cx="13004800" cy="9753600"/>
            <a:chOff x="-11040" y="0"/>
            <a:chExt cx="13004800" cy="97536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ACFBEDA-D33A-3C45-8815-F7F5C56901A0}"/>
                </a:ext>
              </a:extLst>
            </p:cNvPr>
            <p:cNvSpPr/>
            <p:nvPr/>
          </p:nvSpPr>
          <p:spPr>
            <a:xfrm>
              <a:off x="-11040" y="0"/>
              <a:ext cx="13004800" cy="97536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B3782E1-8C39-FA49-9956-1E8BCD51F00D}"/>
                </a:ext>
              </a:extLst>
            </p:cNvPr>
            <p:cNvSpPr/>
            <p:nvPr/>
          </p:nvSpPr>
          <p:spPr>
            <a:xfrm>
              <a:off x="1013221" y="1426293"/>
              <a:ext cx="10956278" cy="7236000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1016000" dist="215900" dir="2700000" algn="tl" rotWithShape="0">
                <a:prstClr val="black">
                  <a:alpha val="7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4" name="Bauer (2017)">
              <a:extLst>
                <a:ext uri="{FF2B5EF4-FFF2-40B4-BE49-F238E27FC236}">
                  <a16:creationId xmlns:a16="http://schemas.microsoft.com/office/drawing/2014/main" id="{69648919-5928-8845-BC10-53CA890D4408}"/>
                </a:ext>
              </a:extLst>
            </p:cNvPr>
            <p:cNvSpPr txBox="1"/>
            <p:nvPr/>
          </p:nvSpPr>
          <p:spPr>
            <a:xfrm>
              <a:off x="6607784" y="7920227"/>
              <a:ext cx="5153275" cy="3839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anchor="ctr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r>
                <a:rPr lang="en-US" dirty="0" err="1">
                  <a:latin typeface="Roboto" charset="0"/>
                  <a:ea typeface="Roboto" charset="0"/>
                  <a:cs typeface="Roboto" charset="0"/>
                </a:rPr>
                <a:t>Chetverikov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, Campana, &amp; </a:t>
              </a:r>
              <a:r>
                <a:rPr lang="en-US" dirty="0" err="1">
                  <a:latin typeface="Roboto" charset="0"/>
                  <a:ea typeface="Roboto" charset="0"/>
                  <a:cs typeface="Roboto" charset="0"/>
                </a:rPr>
                <a:t>Kristjansson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 (2016)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  <p:pic>
          <p:nvPicPr>
            <p:cNvPr id="135" name="Picture 134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E9CCF780-18A9-2B4A-8C77-9A07EEAFB9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28"/>
            <a:stretch/>
          </p:blipFill>
          <p:spPr>
            <a:xfrm>
              <a:off x="1384331" y="3776221"/>
              <a:ext cx="2559442" cy="2045231"/>
            </a:xfrm>
            <a:prstGeom prst="rect">
              <a:avLst/>
            </a:prstGeom>
          </p:spPr>
        </p:pic>
        <p:pic>
          <p:nvPicPr>
            <p:cNvPr id="136" name="Picture 135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B19E236C-37DF-464E-8009-5F7A6825B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7347" y="2504603"/>
              <a:ext cx="3181715" cy="4242286"/>
            </a:xfrm>
            <a:prstGeom prst="rect">
              <a:avLst/>
            </a:prstGeom>
          </p:spPr>
        </p:pic>
        <p:pic>
          <p:nvPicPr>
            <p:cNvPr id="137" name="Picture 136" descr="A close up of a map&#13;&#10;&#13;&#10;Description automatically generated">
              <a:extLst>
                <a:ext uri="{FF2B5EF4-FFF2-40B4-BE49-F238E27FC236}">
                  <a16:creationId xmlns:a16="http://schemas.microsoft.com/office/drawing/2014/main" id="{4DC6B77F-2663-C34C-8A57-FA2308705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2267" y="2470150"/>
              <a:ext cx="3975100" cy="4813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459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B95EF90-DF63-9247-8B2A-FDB336855989}"/>
              </a:ext>
            </a:extLst>
          </p:cNvPr>
          <p:cNvGrpSpPr/>
          <p:nvPr/>
        </p:nvGrpSpPr>
        <p:grpSpPr>
          <a:xfrm>
            <a:off x="4097241" y="7561115"/>
            <a:ext cx="5458462" cy="599607"/>
            <a:chOff x="3139739" y="1095804"/>
            <a:chExt cx="5458462" cy="599607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491354F-6EFA-6443-A58D-AA491B73BEB4}"/>
                </a:ext>
              </a:extLst>
            </p:cNvPr>
            <p:cNvSpPr/>
            <p:nvPr/>
          </p:nvSpPr>
          <p:spPr>
            <a:xfrm>
              <a:off x="3329340" y="1105762"/>
              <a:ext cx="2336460" cy="589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0" dirty="0">
                  <a:latin typeface="Roboto" panose="02000000000000000000" pitchFamily="2" charset="0"/>
                  <a:ea typeface="Roboto" panose="02000000000000000000" pitchFamily="2" charset="0"/>
                </a:rPr>
                <a:t>Individual </a:t>
              </a:r>
            </a:p>
            <a:p>
              <a:pPr>
                <a:lnSpc>
                  <a:spcPct val="120000"/>
                </a:lnSpc>
              </a:pPr>
              <a:r>
                <a:rPr lang="en-US" sz="1400" b="0" dirty="0">
                  <a:latin typeface="Roboto" panose="02000000000000000000" pitchFamily="2" charset="0"/>
                  <a:ea typeface="Roboto" panose="02000000000000000000" pitchFamily="2" charset="0"/>
                </a:rPr>
                <a:t>representation</a:t>
              </a: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B5675F1-E1B2-AC4C-B596-35709F18409A}"/>
                </a:ext>
              </a:extLst>
            </p:cNvPr>
            <p:cNvSpPr/>
            <p:nvPr/>
          </p:nvSpPr>
          <p:spPr>
            <a:xfrm>
              <a:off x="6261741" y="1095804"/>
              <a:ext cx="2336460" cy="5896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0" dirty="0">
                  <a:latin typeface="Roboto" panose="02000000000000000000" pitchFamily="2" charset="0"/>
                  <a:ea typeface="Roboto" panose="02000000000000000000" pitchFamily="2" charset="0"/>
                </a:rPr>
                <a:t>Ensemble </a:t>
              </a:r>
            </a:p>
            <a:p>
              <a:pPr>
                <a:lnSpc>
                  <a:spcPct val="120000"/>
                </a:lnSpc>
              </a:pPr>
              <a:r>
                <a:rPr lang="en-US" sz="1400" b="0" dirty="0">
                  <a:latin typeface="Roboto" panose="02000000000000000000" pitchFamily="2" charset="0"/>
                  <a:ea typeface="Roboto" panose="02000000000000000000" pitchFamily="2" charset="0"/>
                </a:rPr>
                <a:t>representation</a:t>
              </a:r>
            </a:p>
          </p:txBody>
        </p:sp>
        <p:sp>
          <p:nvSpPr>
            <p:cNvPr id="173" name="Line">
              <a:extLst>
                <a:ext uri="{FF2B5EF4-FFF2-40B4-BE49-F238E27FC236}">
                  <a16:creationId xmlns:a16="http://schemas.microsoft.com/office/drawing/2014/main" id="{BA69C570-500A-C840-AAD2-D8F204C82BB7}"/>
                </a:ext>
              </a:extLst>
            </p:cNvPr>
            <p:cNvSpPr/>
            <p:nvPr/>
          </p:nvSpPr>
          <p:spPr>
            <a:xfrm>
              <a:off x="3139739" y="1260366"/>
              <a:ext cx="561729" cy="260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20269"/>
                  </a:moveTo>
                  <a:cubicBezTo>
                    <a:pt x="2288" y="21186"/>
                    <a:pt x="4626" y="19336"/>
                    <a:pt x="6080" y="15474"/>
                  </a:cubicBezTo>
                  <a:cubicBezTo>
                    <a:pt x="7216" y="12454"/>
                    <a:pt x="7638" y="8639"/>
                    <a:pt x="8473" y="5259"/>
                  </a:cubicBezTo>
                  <a:cubicBezTo>
                    <a:pt x="8788" y="3987"/>
                    <a:pt x="9167" y="2767"/>
                    <a:pt x="9634" y="1714"/>
                  </a:cubicBezTo>
                  <a:cubicBezTo>
                    <a:pt x="10029" y="821"/>
                    <a:pt x="10509" y="39"/>
                    <a:pt x="11084" y="1"/>
                  </a:cubicBezTo>
                  <a:cubicBezTo>
                    <a:pt x="11710" y="-39"/>
                    <a:pt x="12245" y="802"/>
                    <a:pt x="12651" y="1826"/>
                  </a:cubicBezTo>
                  <a:cubicBezTo>
                    <a:pt x="13075" y="2897"/>
                    <a:pt x="13376" y="4153"/>
                    <a:pt x="13635" y="5440"/>
                  </a:cubicBezTo>
                  <a:cubicBezTo>
                    <a:pt x="14303" y="8771"/>
                    <a:pt x="14701" y="12363"/>
                    <a:pt x="15704" y="15327"/>
                  </a:cubicBezTo>
                  <a:cubicBezTo>
                    <a:pt x="17059" y="19324"/>
                    <a:pt x="19286" y="21561"/>
                    <a:pt x="21600" y="21247"/>
                  </a:cubicBezTo>
                </a:path>
              </a:pathLst>
            </a:custGeom>
            <a:solidFill>
              <a:schemeClr val="accent3">
                <a:hueOff val="362282"/>
                <a:satOff val="31803"/>
                <a:lumOff val="-18242"/>
                <a:alpha val="63943"/>
              </a:schemeClr>
            </a:solidFill>
            <a:ln w="25400" cap="flat">
              <a:solidFill>
                <a:schemeClr val="accent3">
                  <a:hueOff val="914337"/>
                  <a:satOff val="31515"/>
                  <a:lumOff val="-30790"/>
                  <a:alpha val="63943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Line">
              <a:extLst>
                <a:ext uri="{FF2B5EF4-FFF2-40B4-BE49-F238E27FC236}">
                  <a16:creationId xmlns:a16="http://schemas.microsoft.com/office/drawing/2014/main" id="{4FB99AE4-636A-0A4D-919B-1E5FFCF5CCC2}"/>
                </a:ext>
              </a:extLst>
            </p:cNvPr>
            <p:cNvSpPr/>
            <p:nvPr/>
          </p:nvSpPr>
          <p:spPr>
            <a:xfrm>
              <a:off x="5864447" y="1216323"/>
              <a:ext cx="794588" cy="368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76" extrusionOk="0">
                  <a:moveTo>
                    <a:pt x="0" y="20269"/>
                  </a:moveTo>
                  <a:cubicBezTo>
                    <a:pt x="2288" y="21186"/>
                    <a:pt x="4626" y="19336"/>
                    <a:pt x="6080" y="15474"/>
                  </a:cubicBezTo>
                  <a:cubicBezTo>
                    <a:pt x="7216" y="12454"/>
                    <a:pt x="7638" y="8639"/>
                    <a:pt x="8473" y="5259"/>
                  </a:cubicBezTo>
                  <a:cubicBezTo>
                    <a:pt x="8788" y="3987"/>
                    <a:pt x="9167" y="2767"/>
                    <a:pt x="9634" y="1714"/>
                  </a:cubicBezTo>
                  <a:cubicBezTo>
                    <a:pt x="10029" y="821"/>
                    <a:pt x="10509" y="39"/>
                    <a:pt x="11084" y="1"/>
                  </a:cubicBezTo>
                  <a:cubicBezTo>
                    <a:pt x="11710" y="-39"/>
                    <a:pt x="12245" y="802"/>
                    <a:pt x="12651" y="1826"/>
                  </a:cubicBezTo>
                  <a:cubicBezTo>
                    <a:pt x="13075" y="2897"/>
                    <a:pt x="13376" y="4153"/>
                    <a:pt x="13635" y="5440"/>
                  </a:cubicBezTo>
                  <a:cubicBezTo>
                    <a:pt x="14303" y="8771"/>
                    <a:pt x="14701" y="12363"/>
                    <a:pt x="15704" y="15327"/>
                  </a:cubicBezTo>
                  <a:cubicBezTo>
                    <a:pt x="17059" y="19324"/>
                    <a:pt x="19286" y="21561"/>
                    <a:pt x="21600" y="21247"/>
                  </a:cubicBezTo>
                </a:path>
              </a:pathLst>
            </a:custGeom>
            <a:solidFill>
              <a:srgbClr val="FD7561">
                <a:alpha val="63922"/>
              </a:srgbClr>
            </a:solidFill>
            <a:ln w="25400" cap="flat">
              <a:solidFill>
                <a:srgbClr val="FD7561">
                  <a:alpha val="63943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562009-8F38-F845-B646-11AE1877E06A}"/>
              </a:ext>
            </a:extLst>
          </p:cNvPr>
          <p:cNvGrpSpPr/>
          <p:nvPr/>
        </p:nvGrpSpPr>
        <p:grpSpPr>
          <a:xfrm>
            <a:off x="2611142" y="2134655"/>
            <a:ext cx="8399412" cy="4409992"/>
            <a:chOff x="2611142" y="1593480"/>
            <a:chExt cx="8399412" cy="44099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A88375A-CFF1-014E-B590-A20CF5C689DC}"/>
                </a:ext>
              </a:extLst>
            </p:cNvPr>
            <p:cNvGrpSpPr/>
            <p:nvPr/>
          </p:nvGrpSpPr>
          <p:grpSpPr>
            <a:xfrm>
              <a:off x="2620425" y="2897863"/>
              <a:ext cx="3528005" cy="3105609"/>
              <a:chOff x="2420169" y="2890491"/>
              <a:chExt cx="3528005" cy="3105609"/>
            </a:xfrm>
          </p:grpSpPr>
          <p:sp>
            <p:nvSpPr>
              <p:cNvPr id="448" name="Line"/>
              <p:cNvSpPr/>
              <p:nvPr/>
            </p:nvSpPr>
            <p:spPr>
              <a:xfrm>
                <a:off x="2503496" y="5254926"/>
                <a:ext cx="903512" cy="235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9" name="Line"/>
              <p:cNvSpPr/>
              <p:nvPr/>
            </p:nvSpPr>
            <p:spPr>
              <a:xfrm>
                <a:off x="3343988" y="5254926"/>
                <a:ext cx="903512" cy="235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0" name="Line"/>
              <p:cNvSpPr/>
              <p:nvPr/>
            </p:nvSpPr>
            <p:spPr>
              <a:xfrm>
                <a:off x="4073238" y="4998780"/>
                <a:ext cx="903512" cy="491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5" extrusionOk="0">
                    <a:moveTo>
                      <a:pt x="0" y="20652"/>
                    </a:moveTo>
                    <a:cubicBezTo>
                      <a:pt x="2275" y="21191"/>
                      <a:pt x="4549" y="19646"/>
                      <a:pt x="6080" y="16523"/>
                    </a:cubicBezTo>
                    <a:cubicBezTo>
                      <a:pt x="7306" y="14020"/>
                      <a:pt x="7906" y="10868"/>
                      <a:pt x="8473" y="7729"/>
                    </a:cubicBezTo>
                    <a:cubicBezTo>
                      <a:pt x="8805" y="5894"/>
                      <a:pt x="9141" y="4017"/>
                      <a:pt x="9634" y="2276"/>
                    </a:cubicBezTo>
                    <a:cubicBezTo>
                      <a:pt x="9953" y="1147"/>
                      <a:pt x="10406" y="46"/>
                      <a:pt x="11084" y="2"/>
                    </a:cubicBezTo>
                    <a:cubicBezTo>
                      <a:pt x="11813" y="-46"/>
                      <a:pt x="12325" y="1129"/>
                      <a:pt x="12651" y="2373"/>
                    </a:cubicBezTo>
                    <a:cubicBezTo>
                      <a:pt x="13109" y="4120"/>
                      <a:pt x="13360" y="6027"/>
                      <a:pt x="13635" y="7884"/>
                    </a:cubicBezTo>
                    <a:cubicBezTo>
                      <a:pt x="14083" y="10917"/>
                      <a:pt x="14624" y="13919"/>
                      <a:pt x="15704" y="16397"/>
                    </a:cubicBezTo>
                    <a:cubicBezTo>
                      <a:pt x="17133" y="19672"/>
                      <a:pt x="19309" y="21554"/>
                      <a:pt x="21600" y="21493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0" name="Line"/>
              <p:cNvSpPr/>
              <p:nvPr/>
            </p:nvSpPr>
            <p:spPr>
              <a:xfrm>
                <a:off x="5035379" y="5071991"/>
                <a:ext cx="903512" cy="4190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76" extrusionOk="0">
                    <a:moveTo>
                      <a:pt x="0" y="20269"/>
                    </a:moveTo>
                    <a:cubicBezTo>
                      <a:pt x="2288" y="21186"/>
                      <a:pt x="4626" y="19336"/>
                      <a:pt x="6080" y="15474"/>
                    </a:cubicBezTo>
                    <a:cubicBezTo>
                      <a:pt x="7216" y="12454"/>
                      <a:pt x="7638" y="8639"/>
                      <a:pt x="8473" y="5259"/>
                    </a:cubicBezTo>
                    <a:cubicBezTo>
                      <a:pt x="8788" y="3987"/>
                      <a:pt x="9167" y="2767"/>
                      <a:pt x="9634" y="1714"/>
                    </a:cubicBezTo>
                    <a:cubicBezTo>
                      <a:pt x="10029" y="821"/>
                      <a:pt x="10509" y="39"/>
                      <a:pt x="11084" y="1"/>
                    </a:cubicBezTo>
                    <a:cubicBezTo>
                      <a:pt x="11710" y="-39"/>
                      <a:pt x="12245" y="802"/>
                      <a:pt x="12651" y="1826"/>
                    </a:cubicBezTo>
                    <a:cubicBezTo>
                      <a:pt x="13075" y="2897"/>
                      <a:pt x="13376" y="4153"/>
                      <a:pt x="13635" y="5440"/>
                    </a:cubicBezTo>
                    <a:cubicBezTo>
                      <a:pt x="14303" y="8771"/>
                      <a:pt x="14701" y="12363"/>
                      <a:pt x="15704" y="15327"/>
                    </a:cubicBezTo>
                    <a:cubicBezTo>
                      <a:pt x="17059" y="19324"/>
                      <a:pt x="19286" y="21561"/>
                      <a:pt x="21600" y="21247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1" name="Line"/>
              <p:cNvSpPr/>
              <p:nvPr/>
            </p:nvSpPr>
            <p:spPr>
              <a:xfrm>
                <a:off x="4295381" y="5163579"/>
                <a:ext cx="903512" cy="326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2" name="Line"/>
              <p:cNvSpPr/>
              <p:nvPr/>
            </p:nvSpPr>
            <p:spPr>
              <a:xfrm>
                <a:off x="3732603" y="5163579"/>
                <a:ext cx="903512" cy="326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18" name="Line"/>
              <p:cNvSpPr/>
              <p:nvPr/>
            </p:nvSpPr>
            <p:spPr>
              <a:xfrm flipH="1" flipV="1">
                <a:off x="4426217" y="4304914"/>
                <a:ext cx="1145049" cy="1033304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9" name="Line"/>
              <p:cNvSpPr/>
              <p:nvPr/>
            </p:nvSpPr>
            <p:spPr>
              <a:xfrm flipH="1" flipV="1">
                <a:off x="4355838" y="4301940"/>
                <a:ext cx="472490" cy="1036277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0" name="Line"/>
              <p:cNvSpPr/>
              <p:nvPr/>
            </p:nvSpPr>
            <p:spPr>
              <a:xfrm flipH="1" flipV="1">
                <a:off x="4285459" y="4301987"/>
                <a:ext cx="228564" cy="1036229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/>
              </a:p>
            </p:txBody>
          </p:sp>
          <p:sp>
            <p:nvSpPr>
              <p:cNvPr id="501" name="Line"/>
              <p:cNvSpPr/>
              <p:nvPr/>
            </p:nvSpPr>
            <p:spPr>
              <a:xfrm flipV="1">
                <a:off x="4181435" y="4314064"/>
                <a:ext cx="45394" cy="1024153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2" name="Line"/>
              <p:cNvSpPr/>
              <p:nvPr/>
            </p:nvSpPr>
            <p:spPr>
              <a:xfrm flipV="1">
                <a:off x="3809840" y="4304914"/>
                <a:ext cx="346610" cy="1024152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3" name="Line"/>
              <p:cNvSpPr/>
              <p:nvPr/>
            </p:nvSpPr>
            <p:spPr>
              <a:xfrm flipV="1">
                <a:off x="3014547" y="4314064"/>
                <a:ext cx="1083274" cy="1024153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12" name="Line"/>
              <p:cNvSpPr/>
              <p:nvPr/>
            </p:nvSpPr>
            <p:spPr>
              <a:xfrm flipH="1">
                <a:off x="3582493" y="3250636"/>
                <a:ext cx="1352381" cy="4480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75" extrusionOk="0">
                    <a:moveTo>
                      <a:pt x="0" y="20675"/>
                    </a:moveTo>
                    <a:cubicBezTo>
                      <a:pt x="1592" y="20696"/>
                      <a:pt x="3166" y="19766"/>
                      <a:pt x="4625" y="17950"/>
                    </a:cubicBezTo>
                    <a:cubicBezTo>
                      <a:pt x="5717" y="16590"/>
                      <a:pt x="6740" y="14730"/>
                      <a:pt x="7521" y="12112"/>
                    </a:cubicBezTo>
                    <a:cubicBezTo>
                      <a:pt x="8420" y="9102"/>
                      <a:pt x="8933" y="5277"/>
                      <a:pt x="9859" y="2333"/>
                    </a:cubicBezTo>
                    <a:cubicBezTo>
                      <a:pt x="10242" y="1116"/>
                      <a:pt x="10713" y="52"/>
                      <a:pt x="11280" y="2"/>
                    </a:cubicBezTo>
                    <a:cubicBezTo>
                      <a:pt x="11909" y="-54"/>
                      <a:pt x="12440" y="1133"/>
                      <a:pt x="12854" y="2518"/>
                    </a:cubicBezTo>
                    <a:cubicBezTo>
                      <a:pt x="13756" y="5540"/>
                      <a:pt x="14215" y="9434"/>
                      <a:pt x="15038" y="12636"/>
                    </a:cubicBezTo>
                    <a:cubicBezTo>
                      <a:pt x="16556" y="18548"/>
                      <a:pt x="19082" y="21546"/>
                      <a:pt x="21600" y="20424"/>
                    </a:cubicBezTo>
                  </a:path>
                </a:pathLst>
              </a:custGeom>
              <a:ln w="25400">
                <a:solidFill>
                  <a:schemeClr val="accent3">
                    <a:hueOff val="914337"/>
                    <a:satOff val="31515"/>
                    <a:lumOff val="-30790"/>
                    <a:alpha val="33547"/>
                  </a:schemeClr>
                </a:solidFill>
                <a:prstDash val="sysDot"/>
                <a:miter lim="400000"/>
              </a:ln>
            </p:spPr>
            <p:txBody>
              <a:bodyPr lIns="71437" tIns="71437" rIns="71437" bIns="71437" anchor="ctr"/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8" name="Line"/>
              <p:cNvSpPr/>
              <p:nvPr/>
            </p:nvSpPr>
            <p:spPr>
              <a:xfrm>
                <a:off x="3766222" y="2890491"/>
                <a:ext cx="903263" cy="814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29" extrusionOk="0">
                    <a:moveTo>
                      <a:pt x="0" y="21406"/>
                    </a:moveTo>
                    <a:cubicBezTo>
                      <a:pt x="2352" y="21600"/>
                      <a:pt x="4609" y="20544"/>
                      <a:pt x="6193" y="18618"/>
                    </a:cubicBezTo>
                    <a:cubicBezTo>
                      <a:pt x="7885" y="16561"/>
                      <a:pt x="8542" y="13920"/>
                      <a:pt x="8917" y="11200"/>
                    </a:cubicBezTo>
                    <a:cubicBezTo>
                      <a:pt x="9294" y="8470"/>
                      <a:pt x="9400" y="5673"/>
                      <a:pt x="9769" y="2935"/>
                    </a:cubicBezTo>
                    <a:cubicBezTo>
                      <a:pt x="9878" y="2130"/>
                      <a:pt x="10018" y="1308"/>
                      <a:pt x="10459" y="652"/>
                    </a:cubicBezTo>
                    <a:cubicBezTo>
                      <a:pt x="10633" y="394"/>
                      <a:pt x="10848" y="173"/>
                      <a:pt x="11093" y="0"/>
                    </a:cubicBezTo>
                    <a:cubicBezTo>
                      <a:pt x="11326" y="103"/>
                      <a:pt x="11534" y="262"/>
                      <a:pt x="11702" y="467"/>
                    </a:cubicBezTo>
                    <a:cubicBezTo>
                      <a:pt x="12233" y="1115"/>
                      <a:pt x="12278" y="2036"/>
                      <a:pt x="12312" y="2908"/>
                    </a:cubicBezTo>
                    <a:cubicBezTo>
                      <a:pt x="12423" y="5754"/>
                      <a:pt x="12671" y="8619"/>
                      <a:pt x="13092" y="11421"/>
                    </a:cubicBezTo>
                    <a:cubicBezTo>
                      <a:pt x="13461" y="13879"/>
                      <a:pt x="13975" y="16284"/>
                      <a:pt x="15434" y="18223"/>
                    </a:cubicBezTo>
                    <a:cubicBezTo>
                      <a:pt x="16949" y="20234"/>
                      <a:pt x="19233" y="21331"/>
                      <a:pt x="21600" y="21139"/>
                    </a:cubicBezTo>
                  </a:path>
                </a:pathLst>
              </a:custGeom>
              <a:solidFill>
                <a:schemeClr val="accent5">
                  <a:hueOff val="-152896"/>
                  <a:lumOff val="12368"/>
                  <a:alpha val="72190"/>
                </a:schemeClr>
              </a:solidFill>
              <a:ln w="25400">
                <a:solidFill>
                  <a:schemeClr val="accent5">
                    <a:hueOff val="-152896"/>
                    <a:lumOff val="12368"/>
                  </a:schemeClr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718945E-5039-344B-95CD-6C2A595A62FE}"/>
                  </a:ext>
                </a:extLst>
              </p:cNvPr>
              <p:cNvGrpSpPr/>
              <p:nvPr/>
            </p:nvGrpSpPr>
            <p:grpSpPr>
              <a:xfrm>
                <a:off x="2420169" y="3699700"/>
                <a:ext cx="3528005" cy="524426"/>
                <a:chOff x="901162" y="2286547"/>
                <a:chExt cx="4896313" cy="727820"/>
              </a:xfrm>
            </p:grpSpPr>
            <p:sp>
              <p:nvSpPr>
                <p:cNvPr id="464" name="Line"/>
                <p:cNvSpPr/>
                <p:nvPr/>
              </p:nvSpPr>
              <p:spPr>
                <a:xfrm>
                  <a:off x="901162" y="2286547"/>
                  <a:ext cx="4896313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FC19C5B2-13D9-9E43-B0E7-285A137B60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3275" y="2366367"/>
                  <a:ext cx="648000" cy="648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6F9585D2-B0A4-F749-A8F3-5C2E582B0D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0606" y="2420367"/>
                  <a:ext cx="540000" cy="54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44603E21-E90D-A44B-B071-22A664842C9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7936" y="2465367"/>
                  <a:ext cx="450000" cy="45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rgbClr val="FD7561"/>
                  </a:solidFill>
                  <a:miter lim="4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718F8199-E1E3-0649-B8B7-35C5EBEEEE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5266" y="2510367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ADF3AC36-6ADF-D94B-9CB0-725C0BAFB3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2596" y="2555367"/>
                  <a:ext cx="270000" cy="27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C8A1342D-0F66-0E44-86D4-DC3B0DB230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9926" y="2600367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D19F7EFF-9008-D44C-9CCF-EF3BA43D9E94}"/>
                  </a:ext>
                </a:extLst>
              </p:cNvPr>
              <p:cNvGrpSpPr/>
              <p:nvPr/>
            </p:nvGrpSpPr>
            <p:grpSpPr>
              <a:xfrm>
                <a:off x="2420169" y="5471674"/>
                <a:ext cx="3528005" cy="524426"/>
                <a:chOff x="901162" y="2286547"/>
                <a:chExt cx="4896313" cy="727820"/>
              </a:xfrm>
            </p:grpSpPr>
            <p:sp>
              <p:nvSpPr>
                <p:cNvPr id="145" name="Line">
                  <a:extLst>
                    <a:ext uri="{FF2B5EF4-FFF2-40B4-BE49-F238E27FC236}">
                      <a16:creationId xmlns:a16="http://schemas.microsoft.com/office/drawing/2014/main" id="{701A490C-19E9-3145-8EC8-B1C31A19B166}"/>
                    </a:ext>
                  </a:extLst>
                </p:cNvPr>
                <p:cNvSpPr/>
                <p:nvPr/>
              </p:nvSpPr>
              <p:spPr>
                <a:xfrm>
                  <a:off x="901162" y="2286547"/>
                  <a:ext cx="4896313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C918C45A-B219-E64B-9A86-F887CCAF72B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3275" y="2366367"/>
                  <a:ext cx="648000" cy="648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20CC72E3-B0FE-A04E-9C04-C1860678FE8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0606" y="2420367"/>
                  <a:ext cx="540000" cy="54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679F4902-AFAA-F840-8731-43318B912EE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7936" y="2465367"/>
                  <a:ext cx="450000" cy="45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C4EC6C91-2104-8B4F-AE70-86E4DB73090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5266" y="2510367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5A3982F9-B252-1443-8EB6-A78B9B9342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2596" y="2555367"/>
                  <a:ext cx="270000" cy="27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FC2F8261-7DD4-9148-A4A0-60C15BDEE7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9926" y="2600367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chemeClr val="tx1"/>
                  </a:solidFill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BBCD1D7-BFF1-E540-B126-46FE2593E3B8}"/>
                </a:ext>
              </a:extLst>
            </p:cNvPr>
            <p:cNvGrpSpPr/>
            <p:nvPr/>
          </p:nvGrpSpPr>
          <p:grpSpPr>
            <a:xfrm>
              <a:off x="7425942" y="4437444"/>
              <a:ext cx="3528005" cy="1559852"/>
              <a:chOff x="7056625" y="4436248"/>
              <a:chExt cx="3528005" cy="1559852"/>
            </a:xfrm>
          </p:grpSpPr>
          <p:sp>
            <p:nvSpPr>
              <p:cNvPr id="473" name="Line"/>
              <p:cNvSpPr/>
              <p:nvPr/>
            </p:nvSpPr>
            <p:spPr>
              <a:xfrm>
                <a:off x="7127007" y="5254926"/>
                <a:ext cx="903511" cy="235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4" name="Line"/>
              <p:cNvSpPr/>
              <p:nvPr/>
            </p:nvSpPr>
            <p:spPr>
              <a:xfrm>
                <a:off x="7967499" y="5254926"/>
                <a:ext cx="903512" cy="235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5" name="Line"/>
              <p:cNvSpPr/>
              <p:nvPr/>
            </p:nvSpPr>
            <p:spPr>
              <a:xfrm>
                <a:off x="8696748" y="4998780"/>
                <a:ext cx="903511" cy="491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5" extrusionOk="0">
                    <a:moveTo>
                      <a:pt x="0" y="20652"/>
                    </a:moveTo>
                    <a:cubicBezTo>
                      <a:pt x="2275" y="21191"/>
                      <a:pt x="4549" y="19646"/>
                      <a:pt x="6080" y="16523"/>
                    </a:cubicBezTo>
                    <a:cubicBezTo>
                      <a:pt x="7306" y="14020"/>
                      <a:pt x="7906" y="10868"/>
                      <a:pt x="8473" y="7729"/>
                    </a:cubicBezTo>
                    <a:cubicBezTo>
                      <a:pt x="8805" y="5894"/>
                      <a:pt x="9141" y="4017"/>
                      <a:pt x="9634" y="2276"/>
                    </a:cubicBezTo>
                    <a:cubicBezTo>
                      <a:pt x="9953" y="1147"/>
                      <a:pt x="10406" y="46"/>
                      <a:pt x="11084" y="2"/>
                    </a:cubicBezTo>
                    <a:cubicBezTo>
                      <a:pt x="11813" y="-46"/>
                      <a:pt x="12325" y="1129"/>
                      <a:pt x="12651" y="2373"/>
                    </a:cubicBezTo>
                    <a:cubicBezTo>
                      <a:pt x="13109" y="4120"/>
                      <a:pt x="13360" y="6027"/>
                      <a:pt x="13635" y="7884"/>
                    </a:cubicBezTo>
                    <a:cubicBezTo>
                      <a:pt x="14083" y="10917"/>
                      <a:pt x="14624" y="13919"/>
                      <a:pt x="15704" y="16397"/>
                    </a:cubicBezTo>
                    <a:cubicBezTo>
                      <a:pt x="17133" y="19672"/>
                      <a:pt x="19309" y="21554"/>
                      <a:pt x="21600" y="21493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5" name="Line"/>
              <p:cNvSpPr/>
              <p:nvPr/>
            </p:nvSpPr>
            <p:spPr>
              <a:xfrm>
                <a:off x="9658890" y="4998780"/>
                <a:ext cx="903511" cy="4917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5" extrusionOk="0">
                    <a:moveTo>
                      <a:pt x="0" y="20652"/>
                    </a:moveTo>
                    <a:cubicBezTo>
                      <a:pt x="2275" y="21191"/>
                      <a:pt x="4549" y="19646"/>
                      <a:pt x="6080" y="16523"/>
                    </a:cubicBezTo>
                    <a:cubicBezTo>
                      <a:pt x="7306" y="14020"/>
                      <a:pt x="7906" y="10868"/>
                      <a:pt x="8473" y="7729"/>
                    </a:cubicBezTo>
                    <a:cubicBezTo>
                      <a:pt x="8805" y="5894"/>
                      <a:pt x="9141" y="4017"/>
                      <a:pt x="9634" y="2276"/>
                    </a:cubicBezTo>
                    <a:cubicBezTo>
                      <a:pt x="9953" y="1147"/>
                      <a:pt x="10406" y="46"/>
                      <a:pt x="11084" y="2"/>
                    </a:cubicBezTo>
                    <a:cubicBezTo>
                      <a:pt x="11813" y="-46"/>
                      <a:pt x="12325" y="1129"/>
                      <a:pt x="12651" y="2373"/>
                    </a:cubicBezTo>
                    <a:cubicBezTo>
                      <a:pt x="13109" y="4120"/>
                      <a:pt x="13360" y="6027"/>
                      <a:pt x="13635" y="7884"/>
                    </a:cubicBezTo>
                    <a:cubicBezTo>
                      <a:pt x="14083" y="10917"/>
                      <a:pt x="14624" y="13919"/>
                      <a:pt x="15704" y="16397"/>
                    </a:cubicBezTo>
                    <a:cubicBezTo>
                      <a:pt x="17133" y="19672"/>
                      <a:pt x="19309" y="21554"/>
                      <a:pt x="21600" y="21493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6" name="Line"/>
              <p:cNvSpPr/>
              <p:nvPr/>
            </p:nvSpPr>
            <p:spPr>
              <a:xfrm>
                <a:off x="8918893" y="5163579"/>
                <a:ext cx="903512" cy="326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7" name="Line"/>
              <p:cNvSpPr/>
              <p:nvPr/>
            </p:nvSpPr>
            <p:spPr>
              <a:xfrm>
                <a:off x="8356114" y="5163579"/>
                <a:ext cx="903512" cy="326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455A72CE-07AC-2C49-A95A-35DF92268401}"/>
                  </a:ext>
                </a:extLst>
              </p:cNvPr>
              <p:cNvSpPr/>
              <p:nvPr/>
            </p:nvSpPr>
            <p:spPr>
              <a:xfrm>
                <a:off x="7086393" y="4436248"/>
                <a:ext cx="3278447" cy="1036228"/>
              </a:xfrm>
              <a:custGeom>
                <a:avLst/>
                <a:gdLst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55545 w 4549966"/>
                  <a:gd name="connsiteY13" fmla="*/ 1446980 h 1935603"/>
                  <a:gd name="connsiteX14" fmla="*/ 1239383 w 4549966"/>
                  <a:gd name="connsiteY14" fmla="*/ 1475028 h 1935603"/>
                  <a:gd name="connsiteX15" fmla="*/ 1379666 w 4549966"/>
                  <a:gd name="connsiteY15" fmla="*/ 1611893 h 1935603"/>
                  <a:gd name="connsiteX16" fmla="*/ 1392530 w 4549966"/>
                  <a:gd name="connsiteY16" fmla="*/ 1625392 h 1935603"/>
                  <a:gd name="connsiteX17" fmla="*/ 1497859 w 4549966"/>
                  <a:gd name="connsiteY17" fmla="*/ 1577244 h 1935603"/>
                  <a:gd name="connsiteX18" fmla="*/ 1867875 w 4549966"/>
                  <a:gd name="connsiteY18" fmla="*/ 1324694 h 1935603"/>
                  <a:gd name="connsiteX19" fmla="*/ 2344394 w 4549966"/>
                  <a:gd name="connsiteY19" fmla="*/ 563137 h 1935603"/>
                  <a:gd name="connsiteX20" fmla="*/ 2526140 w 4549966"/>
                  <a:gd name="connsiteY20" fmla="*/ 122255 h 1935603"/>
                  <a:gd name="connsiteX21" fmla="*/ 2651768 w 4549966"/>
                  <a:gd name="connsiteY21" fmla="*/ 9270 h 1935603"/>
                  <a:gd name="connsiteX22" fmla="*/ 2704985 w 4549966"/>
                  <a:gd name="connsiteY22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55545 w 4549966"/>
                  <a:gd name="connsiteY13" fmla="*/ 1446980 h 1935603"/>
                  <a:gd name="connsiteX14" fmla="*/ 1239383 w 4549966"/>
                  <a:gd name="connsiteY14" fmla="*/ 1475028 h 1935603"/>
                  <a:gd name="connsiteX15" fmla="*/ 1379666 w 4549966"/>
                  <a:gd name="connsiteY15" fmla="*/ 1611893 h 1935603"/>
                  <a:gd name="connsiteX16" fmla="*/ 1497859 w 4549966"/>
                  <a:gd name="connsiteY16" fmla="*/ 1577244 h 1935603"/>
                  <a:gd name="connsiteX17" fmla="*/ 1867875 w 4549966"/>
                  <a:gd name="connsiteY17" fmla="*/ 1324694 h 1935603"/>
                  <a:gd name="connsiteX18" fmla="*/ 2344394 w 4549966"/>
                  <a:gd name="connsiteY18" fmla="*/ 563137 h 1935603"/>
                  <a:gd name="connsiteX19" fmla="*/ 2526140 w 4549966"/>
                  <a:gd name="connsiteY19" fmla="*/ 122255 h 1935603"/>
                  <a:gd name="connsiteX20" fmla="*/ 2651768 w 4549966"/>
                  <a:gd name="connsiteY20" fmla="*/ 9270 h 1935603"/>
                  <a:gd name="connsiteX21" fmla="*/ 2704985 w 4549966"/>
                  <a:gd name="connsiteY21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55545 w 4549966"/>
                  <a:gd name="connsiteY13" fmla="*/ 1446980 h 1935603"/>
                  <a:gd name="connsiteX14" fmla="*/ 1239383 w 4549966"/>
                  <a:gd name="connsiteY14" fmla="*/ 1475028 h 1935603"/>
                  <a:gd name="connsiteX15" fmla="*/ 1379666 w 4549966"/>
                  <a:gd name="connsiteY15" fmla="*/ 1611893 h 1935603"/>
                  <a:gd name="connsiteX16" fmla="*/ 1497859 w 4549966"/>
                  <a:gd name="connsiteY16" fmla="*/ 1577244 h 1935603"/>
                  <a:gd name="connsiteX17" fmla="*/ 1867875 w 4549966"/>
                  <a:gd name="connsiteY17" fmla="*/ 1324694 h 1935603"/>
                  <a:gd name="connsiteX18" fmla="*/ 2344394 w 4549966"/>
                  <a:gd name="connsiteY18" fmla="*/ 563137 h 1935603"/>
                  <a:gd name="connsiteX19" fmla="*/ 2526140 w 4549966"/>
                  <a:gd name="connsiteY19" fmla="*/ 122255 h 1935603"/>
                  <a:gd name="connsiteX20" fmla="*/ 2651768 w 4549966"/>
                  <a:gd name="connsiteY20" fmla="*/ 9270 h 1935603"/>
                  <a:gd name="connsiteX21" fmla="*/ 2704985 w 4549966"/>
                  <a:gd name="connsiteY21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55545 w 4549966"/>
                  <a:gd name="connsiteY13" fmla="*/ 1446980 h 1935603"/>
                  <a:gd name="connsiteX14" fmla="*/ 1239383 w 4549966"/>
                  <a:gd name="connsiteY14" fmla="*/ 1475028 h 1935603"/>
                  <a:gd name="connsiteX15" fmla="*/ 1379666 w 4549966"/>
                  <a:gd name="connsiteY15" fmla="*/ 1611893 h 1935603"/>
                  <a:gd name="connsiteX16" fmla="*/ 1497859 w 4549966"/>
                  <a:gd name="connsiteY16" fmla="*/ 1577244 h 1935603"/>
                  <a:gd name="connsiteX17" fmla="*/ 1867875 w 4549966"/>
                  <a:gd name="connsiteY17" fmla="*/ 1324694 h 1935603"/>
                  <a:gd name="connsiteX18" fmla="*/ 2344394 w 4549966"/>
                  <a:gd name="connsiteY18" fmla="*/ 563137 h 1935603"/>
                  <a:gd name="connsiteX19" fmla="*/ 2526140 w 4549966"/>
                  <a:gd name="connsiteY19" fmla="*/ 122255 h 1935603"/>
                  <a:gd name="connsiteX20" fmla="*/ 2651768 w 4549966"/>
                  <a:gd name="connsiteY20" fmla="*/ 9270 h 1935603"/>
                  <a:gd name="connsiteX21" fmla="*/ 2704985 w 4549966"/>
                  <a:gd name="connsiteY21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55545 w 4549966"/>
                  <a:gd name="connsiteY13" fmla="*/ 1446980 h 1935603"/>
                  <a:gd name="connsiteX14" fmla="*/ 1197050 w 4549966"/>
                  <a:gd name="connsiteY14" fmla="*/ 1475028 h 1935603"/>
                  <a:gd name="connsiteX15" fmla="*/ 1379666 w 4549966"/>
                  <a:gd name="connsiteY15" fmla="*/ 1611893 h 1935603"/>
                  <a:gd name="connsiteX16" fmla="*/ 1497859 w 4549966"/>
                  <a:gd name="connsiteY16" fmla="*/ 1577244 h 1935603"/>
                  <a:gd name="connsiteX17" fmla="*/ 1867875 w 4549966"/>
                  <a:gd name="connsiteY17" fmla="*/ 1324694 h 1935603"/>
                  <a:gd name="connsiteX18" fmla="*/ 2344394 w 4549966"/>
                  <a:gd name="connsiteY18" fmla="*/ 563137 h 1935603"/>
                  <a:gd name="connsiteX19" fmla="*/ 2526140 w 4549966"/>
                  <a:gd name="connsiteY19" fmla="*/ 122255 h 1935603"/>
                  <a:gd name="connsiteX20" fmla="*/ 2651768 w 4549966"/>
                  <a:gd name="connsiteY20" fmla="*/ 9270 h 1935603"/>
                  <a:gd name="connsiteX21" fmla="*/ 2704985 w 4549966"/>
                  <a:gd name="connsiteY21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55545 w 4549966"/>
                  <a:gd name="connsiteY13" fmla="*/ 1446980 h 1935603"/>
                  <a:gd name="connsiteX14" fmla="*/ 1197050 w 4549966"/>
                  <a:gd name="connsiteY14" fmla="*/ 1475028 h 1935603"/>
                  <a:gd name="connsiteX15" fmla="*/ 1379666 w 4549966"/>
                  <a:gd name="connsiteY15" fmla="*/ 1611893 h 1935603"/>
                  <a:gd name="connsiteX16" fmla="*/ 1633325 w 4549966"/>
                  <a:gd name="connsiteY16" fmla="*/ 1560311 h 1935603"/>
                  <a:gd name="connsiteX17" fmla="*/ 1867875 w 4549966"/>
                  <a:gd name="connsiteY17" fmla="*/ 1324694 h 1935603"/>
                  <a:gd name="connsiteX18" fmla="*/ 2344394 w 4549966"/>
                  <a:gd name="connsiteY18" fmla="*/ 563137 h 1935603"/>
                  <a:gd name="connsiteX19" fmla="*/ 2526140 w 4549966"/>
                  <a:gd name="connsiteY19" fmla="*/ 122255 h 1935603"/>
                  <a:gd name="connsiteX20" fmla="*/ 2651768 w 4549966"/>
                  <a:gd name="connsiteY20" fmla="*/ 9270 h 1935603"/>
                  <a:gd name="connsiteX21" fmla="*/ 2704985 w 4549966"/>
                  <a:gd name="connsiteY21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55545 w 4549966"/>
                  <a:gd name="connsiteY13" fmla="*/ 1446980 h 1935603"/>
                  <a:gd name="connsiteX14" fmla="*/ 1197050 w 4549966"/>
                  <a:gd name="connsiteY14" fmla="*/ 1475028 h 1935603"/>
                  <a:gd name="connsiteX15" fmla="*/ 1430466 w 4549966"/>
                  <a:gd name="connsiteY15" fmla="*/ 1637293 h 1935603"/>
                  <a:gd name="connsiteX16" fmla="*/ 1633325 w 4549966"/>
                  <a:gd name="connsiteY16" fmla="*/ 1560311 h 1935603"/>
                  <a:gd name="connsiteX17" fmla="*/ 1867875 w 4549966"/>
                  <a:gd name="connsiteY17" fmla="*/ 1324694 h 1935603"/>
                  <a:gd name="connsiteX18" fmla="*/ 2344394 w 4549966"/>
                  <a:gd name="connsiteY18" fmla="*/ 563137 h 1935603"/>
                  <a:gd name="connsiteX19" fmla="*/ 2526140 w 4549966"/>
                  <a:gd name="connsiteY19" fmla="*/ 122255 h 1935603"/>
                  <a:gd name="connsiteX20" fmla="*/ 2651768 w 4549966"/>
                  <a:gd name="connsiteY20" fmla="*/ 9270 h 1935603"/>
                  <a:gd name="connsiteX21" fmla="*/ 2704985 w 4549966"/>
                  <a:gd name="connsiteY21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55545 w 4549966"/>
                  <a:gd name="connsiteY13" fmla="*/ 1446980 h 1935603"/>
                  <a:gd name="connsiteX14" fmla="*/ 1197050 w 4549966"/>
                  <a:gd name="connsiteY14" fmla="*/ 1475028 h 1935603"/>
                  <a:gd name="connsiteX15" fmla="*/ 1430466 w 4549966"/>
                  <a:gd name="connsiteY15" fmla="*/ 1637293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55545 w 4549966"/>
                  <a:gd name="connsiteY13" fmla="*/ 1446980 h 1935603"/>
                  <a:gd name="connsiteX14" fmla="*/ 1197050 w 4549966"/>
                  <a:gd name="connsiteY14" fmla="*/ 1475028 h 1935603"/>
                  <a:gd name="connsiteX15" fmla="*/ 1481266 w 4549966"/>
                  <a:gd name="connsiteY15" fmla="*/ 1696559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55545 w 4549966"/>
                  <a:gd name="connsiteY13" fmla="*/ 1446980 h 1935603"/>
                  <a:gd name="connsiteX14" fmla="*/ 1197050 w 4549966"/>
                  <a:gd name="connsiteY14" fmla="*/ 1475028 h 1935603"/>
                  <a:gd name="connsiteX15" fmla="*/ 1481266 w 4549966"/>
                  <a:gd name="connsiteY15" fmla="*/ 1645759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47078 w 4549966"/>
                  <a:gd name="connsiteY13" fmla="*/ 1497780 h 1935603"/>
                  <a:gd name="connsiteX14" fmla="*/ 1197050 w 4549966"/>
                  <a:gd name="connsiteY14" fmla="*/ 1475028 h 1935603"/>
                  <a:gd name="connsiteX15" fmla="*/ 1481266 w 4549966"/>
                  <a:gd name="connsiteY15" fmla="*/ 1645759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47078 w 4549966"/>
                  <a:gd name="connsiteY13" fmla="*/ 1497780 h 1935603"/>
                  <a:gd name="connsiteX14" fmla="*/ 1197050 w 4549966"/>
                  <a:gd name="connsiteY14" fmla="*/ 1475028 h 1935603"/>
                  <a:gd name="connsiteX15" fmla="*/ 1515133 w 4549966"/>
                  <a:gd name="connsiteY15" fmla="*/ 1527226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55545 w 4549966"/>
                  <a:gd name="connsiteY13" fmla="*/ 1446980 h 1935603"/>
                  <a:gd name="connsiteX14" fmla="*/ 1197050 w 4549966"/>
                  <a:gd name="connsiteY14" fmla="*/ 1475028 h 1935603"/>
                  <a:gd name="connsiteX15" fmla="*/ 1515133 w 4549966"/>
                  <a:gd name="connsiteY15" fmla="*/ 1527226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79112 w 4549966"/>
                  <a:gd name="connsiteY13" fmla="*/ 1456407 h 1935603"/>
                  <a:gd name="connsiteX14" fmla="*/ 1197050 w 4549966"/>
                  <a:gd name="connsiteY14" fmla="*/ 1475028 h 1935603"/>
                  <a:gd name="connsiteX15" fmla="*/ 1515133 w 4549966"/>
                  <a:gd name="connsiteY15" fmla="*/ 1527226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79112 w 4549966"/>
                  <a:gd name="connsiteY13" fmla="*/ 1456407 h 1935603"/>
                  <a:gd name="connsiteX14" fmla="*/ 1220617 w 4549966"/>
                  <a:gd name="connsiteY14" fmla="*/ 1517449 h 1935603"/>
                  <a:gd name="connsiteX15" fmla="*/ 1515133 w 4549966"/>
                  <a:gd name="connsiteY15" fmla="*/ 1527226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079112 w 4549966"/>
                  <a:gd name="connsiteY13" fmla="*/ 1456407 h 1935603"/>
                  <a:gd name="connsiteX14" fmla="*/ 1220617 w 4549966"/>
                  <a:gd name="connsiteY14" fmla="*/ 1517449 h 1935603"/>
                  <a:gd name="connsiteX15" fmla="*/ 1538700 w 4549966"/>
                  <a:gd name="connsiteY15" fmla="*/ 1579074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9237 w 4549966"/>
                  <a:gd name="connsiteY12" fmla="*/ 1475466 h 1935603"/>
                  <a:gd name="connsiteX13" fmla="*/ 1126246 w 4549966"/>
                  <a:gd name="connsiteY13" fmla="*/ 1461120 h 1935603"/>
                  <a:gd name="connsiteX14" fmla="*/ 1220617 w 4549966"/>
                  <a:gd name="connsiteY14" fmla="*/ 1517449 h 1935603"/>
                  <a:gd name="connsiteX15" fmla="*/ 1538700 w 4549966"/>
                  <a:gd name="connsiteY15" fmla="*/ 1579074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4524 w 4549966"/>
                  <a:gd name="connsiteY12" fmla="*/ 1489606 h 1935603"/>
                  <a:gd name="connsiteX13" fmla="*/ 1126246 w 4549966"/>
                  <a:gd name="connsiteY13" fmla="*/ 1461120 h 1935603"/>
                  <a:gd name="connsiteX14" fmla="*/ 1220617 w 4549966"/>
                  <a:gd name="connsiteY14" fmla="*/ 1517449 h 1935603"/>
                  <a:gd name="connsiteX15" fmla="*/ 1538700 w 4549966"/>
                  <a:gd name="connsiteY15" fmla="*/ 1579074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4524 w 4549966"/>
                  <a:gd name="connsiteY12" fmla="*/ 1489606 h 1935603"/>
                  <a:gd name="connsiteX13" fmla="*/ 1116819 w 4549966"/>
                  <a:gd name="connsiteY13" fmla="*/ 1461120 h 1935603"/>
                  <a:gd name="connsiteX14" fmla="*/ 1220617 w 4549966"/>
                  <a:gd name="connsiteY14" fmla="*/ 1517449 h 1935603"/>
                  <a:gd name="connsiteX15" fmla="*/ 1538700 w 4549966"/>
                  <a:gd name="connsiteY15" fmla="*/ 1579074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4524 w 4549966"/>
                  <a:gd name="connsiteY12" fmla="*/ 1489606 h 1935603"/>
                  <a:gd name="connsiteX13" fmla="*/ 1116819 w 4549966"/>
                  <a:gd name="connsiteY13" fmla="*/ 1461120 h 1935603"/>
                  <a:gd name="connsiteX14" fmla="*/ 1220617 w 4549966"/>
                  <a:gd name="connsiteY14" fmla="*/ 1517449 h 1935603"/>
                  <a:gd name="connsiteX15" fmla="*/ 1538700 w 4549966"/>
                  <a:gd name="connsiteY15" fmla="*/ 1579074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4524 w 4549966"/>
                  <a:gd name="connsiteY12" fmla="*/ 1489606 h 1935603"/>
                  <a:gd name="connsiteX13" fmla="*/ 1116819 w 4549966"/>
                  <a:gd name="connsiteY13" fmla="*/ 1461120 h 1935603"/>
                  <a:gd name="connsiteX14" fmla="*/ 1220617 w 4549966"/>
                  <a:gd name="connsiteY14" fmla="*/ 1517449 h 1935603"/>
                  <a:gd name="connsiteX15" fmla="*/ 1538700 w 4549966"/>
                  <a:gd name="connsiteY15" fmla="*/ 1579074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4524 w 4549966"/>
                  <a:gd name="connsiteY12" fmla="*/ 1489606 h 1935603"/>
                  <a:gd name="connsiteX13" fmla="*/ 1112106 w 4549966"/>
                  <a:gd name="connsiteY13" fmla="*/ 1461120 h 1935603"/>
                  <a:gd name="connsiteX14" fmla="*/ 1220617 w 4549966"/>
                  <a:gd name="connsiteY14" fmla="*/ 1517449 h 1935603"/>
                  <a:gd name="connsiteX15" fmla="*/ 1538700 w 4549966"/>
                  <a:gd name="connsiteY15" fmla="*/ 1579074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39 h 1935603"/>
                  <a:gd name="connsiteX1" fmla="*/ 3061928 w 4549966"/>
                  <a:gd name="connsiteY1" fmla="*/ 120519 h 1935603"/>
                  <a:gd name="connsiteX2" fmla="*/ 3412032 w 4549966"/>
                  <a:gd name="connsiteY2" fmla="*/ 49400 h 1935603"/>
                  <a:gd name="connsiteX3" fmla="*/ 3585902 w 4549966"/>
                  <a:gd name="connsiteY3" fmla="*/ 207269 h 1935603"/>
                  <a:gd name="connsiteX4" fmla="*/ 3841883 w 4549966"/>
                  <a:gd name="connsiteY4" fmla="*/ 904380 h 1935603"/>
                  <a:gd name="connsiteX5" fmla="*/ 4549966 w 4549966"/>
                  <a:gd name="connsiteY5" fmla="*/ 1919972 h 1935603"/>
                  <a:gd name="connsiteX6" fmla="*/ 296742 w 4549966"/>
                  <a:gd name="connsiteY6" fmla="*/ 1935603 h 1935603"/>
                  <a:gd name="connsiteX7" fmla="*/ 318136 w 4549966"/>
                  <a:gd name="connsiteY7" fmla="*/ 1931984 h 1935603"/>
                  <a:gd name="connsiteX8" fmla="*/ 0 w 4549966"/>
                  <a:gd name="connsiteY8" fmla="*/ 1932641 h 1935603"/>
                  <a:gd name="connsiteX9" fmla="*/ 353643 w 4549966"/>
                  <a:gd name="connsiteY9" fmla="*/ 1885119 h 1935603"/>
                  <a:gd name="connsiteX10" fmla="*/ 704197 w 4549966"/>
                  <a:gd name="connsiteY10" fmla="*/ 1778621 h 1935603"/>
                  <a:gd name="connsiteX11" fmla="*/ 917777 w 4549966"/>
                  <a:gd name="connsiteY11" fmla="*/ 1586619 h 1935603"/>
                  <a:gd name="connsiteX12" fmla="*/ 994524 w 4549966"/>
                  <a:gd name="connsiteY12" fmla="*/ 1489606 h 1935603"/>
                  <a:gd name="connsiteX13" fmla="*/ 1112106 w 4549966"/>
                  <a:gd name="connsiteY13" fmla="*/ 1461120 h 1935603"/>
                  <a:gd name="connsiteX14" fmla="*/ 1253611 w 4549966"/>
                  <a:gd name="connsiteY14" fmla="*/ 1508022 h 1935603"/>
                  <a:gd name="connsiteX15" fmla="*/ 1538700 w 4549966"/>
                  <a:gd name="connsiteY15" fmla="*/ 1579074 h 1935603"/>
                  <a:gd name="connsiteX16" fmla="*/ 1867875 w 4549966"/>
                  <a:gd name="connsiteY16" fmla="*/ 1324694 h 1935603"/>
                  <a:gd name="connsiteX17" fmla="*/ 2344394 w 4549966"/>
                  <a:gd name="connsiteY17" fmla="*/ 563137 h 1935603"/>
                  <a:gd name="connsiteX18" fmla="*/ 2526140 w 4549966"/>
                  <a:gd name="connsiteY18" fmla="*/ 122255 h 1935603"/>
                  <a:gd name="connsiteX19" fmla="*/ 2651768 w 4549966"/>
                  <a:gd name="connsiteY19" fmla="*/ 9270 h 1935603"/>
                  <a:gd name="connsiteX20" fmla="*/ 2704985 w 4549966"/>
                  <a:gd name="connsiteY20" fmla="*/ 39 h 1935603"/>
                  <a:gd name="connsiteX0" fmla="*/ 2704985 w 4549966"/>
                  <a:gd name="connsiteY0" fmla="*/ 13 h 1935577"/>
                  <a:gd name="connsiteX1" fmla="*/ 3208043 w 4549966"/>
                  <a:gd name="connsiteY1" fmla="*/ 375017 h 1935577"/>
                  <a:gd name="connsiteX2" fmla="*/ 3412032 w 4549966"/>
                  <a:gd name="connsiteY2" fmla="*/ 49374 h 1935577"/>
                  <a:gd name="connsiteX3" fmla="*/ 3585902 w 4549966"/>
                  <a:gd name="connsiteY3" fmla="*/ 207243 h 1935577"/>
                  <a:gd name="connsiteX4" fmla="*/ 3841883 w 4549966"/>
                  <a:gd name="connsiteY4" fmla="*/ 904354 h 1935577"/>
                  <a:gd name="connsiteX5" fmla="*/ 4549966 w 4549966"/>
                  <a:gd name="connsiteY5" fmla="*/ 1919946 h 1935577"/>
                  <a:gd name="connsiteX6" fmla="*/ 296742 w 4549966"/>
                  <a:gd name="connsiteY6" fmla="*/ 1935577 h 1935577"/>
                  <a:gd name="connsiteX7" fmla="*/ 318136 w 4549966"/>
                  <a:gd name="connsiteY7" fmla="*/ 1931958 h 1935577"/>
                  <a:gd name="connsiteX8" fmla="*/ 0 w 4549966"/>
                  <a:gd name="connsiteY8" fmla="*/ 1932615 h 1935577"/>
                  <a:gd name="connsiteX9" fmla="*/ 353643 w 4549966"/>
                  <a:gd name="connsiteY9" fmla="*/ 1885093 h 1935577"/>
                  <a:gd name="connsiteX10" fmla="*/ 704197 w 4549966"/>
                  <a:gd name="connsiteY10" fmla="*/ 1778595 h 1935577"/>
                  <a:gd name="connsiteX11" fmla="*/ 917777 w 4549966"/>
                  <a:gd name="connsiteY11" fmla="*/ 1586593 h 1935577"/>
                  <a:gd name="connsiteX12" fmla="*/ 994524 w 4549966"/>
                  <a:gd name="connsiteY12" fmla="*/ 1489580 h 1935577"/>
                  <a:gd name="connsiteX13" fmla="*/ 1112106 w 4549966"/>
                  <a:gd name="connsiteY13" fmla="*/ 1461094 h 1935577"/>
                  <a:gd name="connsiteX14" fmla="*/ 1253611 w 4549966"/>
                  <a:gd name="connsiteY14" fmla="*/ 1507996 h 1935577"/>
                  <a:gd name="connsiteX15" fmla="*/ 1538700 w 4549966"/>
                  <a:gd name="connsiteY15" fmla="*/ 1579048 h 1935577"/>
                  <a:gd name="connsiteX16" fmla="*/ 1867875 w 4549966"/>
                  <a:gd name="connsiteY16" fmla="*/ 1324668 h 1935577"/>
                  <a:gd name="connsiteX17" fmla="*/ 2344394 w 4549966"/>
                  <a:gd name="connsiteY17" fmla="*/ 563111 h 1935577"/>
                  <a:gd name="connsiteX18" fmla="*/ 2526140 w 4549966"/>
                  <a:gd name="connsiteY18" fmla="*/ 122229 h 1935577"/>
                  <a:gd name="connsiteX19" fmla="*/ 2651768 w 4549966"/>
                  <a:gd name="connsiteY19" fmla="*/ 9244 h 1935577"/>
                  <a:gd name="connsiteX20" fmla="*/ 2704985 w 4549966"/>
                  <a:gd name="connsiteY20" fmla="*/ 13 h 1935577"/>
                  <a:gd name="connsiteX0" fmla="*/ 2704985 w 4549966"/>
                  <a:gd name="connsiteY0" fmla="*/ 14 h 1935578"/>
                  <a:gd name="connsiteX1" fmla="*/ 3208043 w 4549966"/>
                  <a:gd name="connsiteY1" fmla="*/ 375018 h 1935578"/>
                  <a:gd name="connsiteX2" fmla="*/ 3459166 w 4549966"/>
                  <a:gd name="connsiteY2" fmla="*/ 308612 h 1935578"/>
                  <a:gd name="connsiteX3" fmla="*/ 3585902 w 4549966"/>
                  <a:gd name="connsiteY3" fmla="*/ 207244 h 1935578"/>
                  <a:gd name="connsiteX4" fmla="*/ 3841883 w 4549966"/>
                  <a:gd name="connsiteY4" fmla="*/ 904355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208043 w 4549966"/>
                  <a:gd name="connsiteY1" fmla="*/ 375018 h 1935578"/>
                  <a:gd name="connsiteX2" fmla="*/ 3459166 w 4549966"/>
                  <a:gd name="connsiteY2" fmla="*/ 308612 h 1935578"/>
                  <a:gd name="connsiteX3" fmla="*/ 3675457 w 4549966"/>
                  <a:gd name="connsiteY3" fmla="*/ 409921 h 1935578"/>
                  <a:gd name="connsiteX4" fmla="*/ 3841883 w 4549966"/>
                  <a:gd name="connsiteY4" fmla="*/ 904355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208043 w 4549966"/>
                  <a:gd name="connsiteY1" fmla="*/ 375018 h 1935578"/>
                  <a:gd name="connsiteX2" fmla="*/ 3402606 w 4549966"/>
                  <a:gd name="connsiteY2" fmla="*/ 313325 h 1935578"/>
                  <a:gd name="connsiteX3" fmla="*/ 3675457 w 4549966"/>
                  <a:gd name="connsiteY3" fmla="*/ 409921 h 1935578"/>
                  <a:gd name="connsiteX4" fmla="*/ 3841883 w 4549966"/>
                  <a:gd name="connsiteY4" fmla="*/ 904355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208043 w 4549966"/>
                  <a:gd name="connsiteY1" fmla="*/ 375018 h 1935578"/>
                  <a:gd name="connsiteX2" fmla="*/ 3459167 w 4549966"/>
                  <a:gd name="connsiteY2" fmla="*/ 303898 h 1935578"/>
                  <a:gd name="connsiteX3" fmla="*/ 3675457 w 4549966"/>
                  <a:gd name="connsiteY3" fmla="*/ 409921 h 1935578"/>
                  <a:gd name="connsiteX4" fmla="*/ 3841883 w 4549966"/>
                  <a:gd name="connsiteY4" fmla="*/ 904355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208043 w 4549966"/>
                  <a:gd name="connsiteY1" fmla="*/ 375018 h 1935578"/>
                  <a:gd name="connsiteX2" fmla="*/ 3459167 w 4549966"/>
                  <a:gd name="connsiteY2" fmla="*/ 303898 h 1935578"/>
                  <a:gd name="connsiteX3" fmla="*/ 3590616 w 4549966"/>
                  <a:gd name="connsiteY3" fmla="*/ 367500 h 1935578"/>
                  <a:gd name="connsiteX4" fmla="*/ 3841883 w 4549966"/>
                  <a:gd name="connsiteY4" fmla="*/ 904355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208043 w 4549966"/>
                  <a:gd name="connsiteY1" fmla="*/ 375018 h 1935578"/>
                  <a:gd name="connsiteX2" fmla="*/ 3459167 w 4549966"/>
                  <a:gd name="connsiteY2" fmla="*/ 322752 h 1935578"/>
                  <a:gd name="connsiteX3" fmla="*/ 3590616 w 4549966"/>
                  <a:gd name="connsiteY3" fmla="*/ 367500 h 1935578"/>
                  <a:gd name="connsiteX4" fmla="*/ 3841883 w 4549966"/>
                  <a:gd name="connsiteY4" fmla="*/ 904355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208043 w 4549966"/>
                  <a:gd name="connsiteY1" fmla="*/ 375018 h 1935578"/>
                  <a:gd name="connsiteX2" fmla="*/ 3459167 w 4549966"/>
                  <a:gd name="connsiteY2" fmla="*/ 322752 h 1935578"/>
                  <a:gd name="connsiteX3" fmla="*/ 3600043 w 4549966"/>
                  <a:gd name="connsiteY3" fmla="*/ 381640 h 1935578"/>
                  <a:gd name="connsiteX4" fmla="*/ 3841883 w 4549966"/>
                  <a:gd name="connsiteY4" fmla="*/ 904355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208043 w 4549966"/>
                  <a:gd name="connsiteY1" fmla="*/ 375018 h 1935578"/>
                  <a:gd name="connsiteX2" fmla="*/ 3459167 w 4549966"/>
                  <a:gd name="connsiteY2" fmla="*/ 322752 h 1935578"/>
                  <a:gd name="connsiteX3" fmla="*/ 3600043 w 4549966"/>
                  <a:gd name="connsiteY3" fmla="*/ 381640 h 1935578"/>
                  <a:gd name="connsiteX4" fmla="*/ 3841883 w 4549966"/>
                  <a:gd name="connsiteY4" fmla="*/ 904355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208043 w 4549966"/>
                  <a:gd name="connsiteY1" fmla="*/ 375018 h 1935578"/>
                  <a:gd name="connsiteX2" fmla="*/ 3459167 w 4549966"/>
                  <a:gd name="connsiteY2" fmla="*/ 322752 h 1935578"/>
                  <a:gd name="connsiteX3" fmla="*/ 3600043 w 4549966"/>
                  <a:gd name="connsiteY3" fmla="*/ 381640 h 1935578"/>
                  <a:gd name="connsiteX4" fmla="*/ 3841883 w 4549966"/>
                  <a:gd name="connsiteY4" fmla="*/ 904355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1 h 1935575"/>
                  <a:gd name="connsiteX1" fmla="*/ 3124067 w 4549966"/>
                  <a:gd name="connsiteY1" fmla="*/ 514974 h 1935575"/>
                  <a:gd name="connsiteX2" fmla="*/ 3459167 w 4549966"/>
                  <a:gd name="connsiteY2" fmla="*/ 322749 h 1935575"/>
                  <a:gd name="connsiteX3" fmla="*/ 3600043 w 4549966"/>
                  <a:gd name="connsiteY3" fmla="*/ 381637 h 1935575"/>
                  <a:gd name="connsiteX4" fmla="*/ 3841883 w 4549966"/>
                  <a:gd name="connsiteY4" fmla="*/ 904352 h 1935575"/>
                  <a:gd name="connsiteX5" fmla="*/ 4549966 w 4549966"/>
                  <a:gd name="connsiteY5" fmla="*/ 1919944 h 1935575"/>
                  <a:gd name="connsiteX6" fmla="*/ 296742 w 4549966"/>
                  <a:gd name="connsiteY6" fmla="*/ 1935575 h 1935575"/>
                  <a:gd name="connsiteX7" fmla="*/ 318136 w 4549966"/>
                  <a:gd name="connsiteY7" fmla="*/ 1931956 h 1935575"/>
                  <a:gd name="connsiteX8" fmla="*/ 0 w 4549966"/>
                  <a:gd name="connsiteY8" fmla="*/ 1932613 h 1935575"/>
                  <a:gd name="connsiteX9" fmla="*/ 353643 w 4549966"/>
                  <a:gd name="connsiteY9" fmla="*/ 1885091 h 1935575"/>
                  <a:gd name="connsiteX10" fmla="*/ 704197 w 4549966"/>
                  <a:gd name="connsiteY10" fmla="*/ 1778593 h 1935575"/>
                  <a:gd name="connsiteX11" fmla="*/ 917777 w 4549966"/>
                  <a:gd name="connsiteY11" fmla="*/ 1586591 h 1935575"/>
                  <a:gd name="connsiteX12" fmla="*/ 994524 w 4549966"/>
                  <a:gd name="connsiteY12" fmla="*/ 1489578 h 1935575"/>
                  <a:gd name="connsiteX13" fmla="*/ 1112106 w 4549966"/>
                  <a:gd name="connsiteY13" fmla="*/ 1461092 h 1935575"/>
                  <a:gd name="connsiteX14" fmla="*/ 1253611 w 4549966"/>
                  <a:gd name="connsiteY14" fmla="*/ 1507994 h 1935575"/>
                  <a:gd name="connsiteX15" fmla="*/ 1538700 w 4549966"/>
                  <a:gd name="connsiteY15" fmla="*/ 1579046 h 1935575"/>
                  <a:gd name="connsiteX16" fmla="*/ 1867875 w 4549966"/>
                  <a:gd name="connsiteY16" fmla="*/ 1324666 h 1935575"/>
                  <a:gd name="connsiteX17" fmla="*/ 2344394 w 4549966"/>
                  <a:gd name="connsiteY17" fmla="*/ 563109 h 1935575"/>
                  <a:gd name="connsiteX18" fmla="*/ 2526140 w 4549966"/>
                  <a:gd name="connsiteY18" fmla="*/ 122227 h 1935575"/>
                  <a:gd name="connsiteX19" fmla="*/ 2651768 w 4549966"/>
                  <a:gd name="connsiteY19" fmla="*/ 9242 h 1935575"/>
                  <a:gd name="connsiteX20" fmla="*/ 2704985 w 4549966"/>
                  <a:gd name="connsiteY20" fmla="*/ 11 h 1935575"/>
                  <a:gd name="connsiteX0" fmla="*/ 2704985 w 4549966"/>
                  <a:gd name="connsiteY0" fmla="*/ 14 h 1935578"/>
                  <a:gd name="connsiteX1" fmla="*/ 3124067 w 4549966"/>
                  <a:gd name="connsiteY1" fmla="*/ 514977 h 1935578"/>
                  <a:gd name="connsiteX2" fmla="*/ 3533811 w 4549966"/>
                  <a:gd name="connsiteY2" fmla="*/ 1153177 h 1935578"/>
                  <a:gd name="connsiteX3" fmla="*/ 3600043 w 4549966"/>
                  <a:gd name="connsiteY3" fmla="*/ 381640 h 1935578"/>
                  <a:gd name="connsiteX4" fmla="*/ 3841883 w 4549966"/>
                  <a:gd name="connsiteY4" fmla="*/ 904355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124067 w 4549966"/>
                  <a:gd name="connsiteY1" fmla="*/ 514977 h 1935578"/>
                  <a:gd name="connsiteX2" fmla="*/ 3533811 w 4549966"/>
                  <a:gd name="connsiteY2" fmla="*/ 1153177 h 1935578"/>
                  <a:gd name="connsiteX3" fmla="*/ 3600043 w 4549966"/>
                  <a:gd name="connsiteY3" fmla="*/ 381640 h 1935578"/>
                  <a:gd name="connsiteX4" fmla="*/ 4196446 w 4549966"/>
                  <a:gd name="connsiteY4" fmla="*/ 1146951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124067 w 4549966"/>
                  <a:gd name="connsiteY1" fmla="*/ 514977 h 1935578"/>
                  <a:gd name="connsiteX2" fmla="*/ 3533811 w 4549966"/>
                  <a:gd name="connsiteY2" fmla="*/ 1153177 h 1935578"/>
                  <a:gd name="connsiteX3" fmla="*/ 3823977 w 4549966"/>
                  <a:gd name="connsiteY3" fmla="*/ 1044113 h 1935578"/>
                  <a:gd name="connsiteX4" fmla="*/ 4196446 w 4549966"/>
                  <a:gd name="connsiteY4" fmla="*/ 1146951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124067 w 4549966"/>
                  <a:gd name="connsiteY1" fmla="*/ 514977 h 1935578"/>
                  <a:gd name="connsiteX2" fmla="*/ 3468497 w 4549966"/>
                  <a:gd name="connsiteY2" fmla="*/ 975896 h 1935578"/>
                  <a:gd name="connsiteX3" fmla="*/ 3823977 w 4549966"/>
                  <a:gd name="connsiteY3" fmla="*/ 1044113 h 1935578"/>
                  <a:gd name="connsiteX4" fmla="*/ 4196446 w 4549966"/>
                  <a:gd name="connsiteY4" fmla="*/ 1146951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124067 w 4549966"/>
                  <a:gd name="connsiteY1" fmla="*/ 514977 h 1935578"/>
                  <a:gd name="connsiteX2" fmla="*/ 3468497 w 4549966"/>
                  <a:gd name="connsiteY2" fmla="*/ 975896 h 1935578"/>
                  <a:gd name="connsiteX3" fmla="*/ 3786655 w 4549966"/>
                  <a:gd name="connsiteY3" fmla="*/ 1454660 h 1935578"/>
                  <a:gd name="connsiteX4" fmla="*/ 4196446 w 4549966"/>
                  <a:gd name="connsiteY4" fmla="*/ 1146951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4 h 1935578"/>
                  <a:gd name="connsiteX1" fmla="*/ 3124067 w 4549966"/>
                  <a:gd name="connsiteY1" fmla="*/ 514977 h 1935578"/>
                  <a:gd name="connsiteX2" fmla="*/ 3468497 w 4549966"/>
                  <a:gd name="connsiteY2" fmla="*/ 975896 h 1935578"/>
                  <a:gd name="connsiteX3" fmla="*/ 3898623 w 4549966"/>
                  <a:gd name="connsiteY3" fmla="*/ 1408007 h 1935578"/>
                  <a:gd name="connsiteX4" fmla="*/ 4196446 w 4549966"/>
                  <a:gd name="connsiteY4" fmla="*/ 1146951 h 1935578"/>
                  <a:gd name="connsiteX5" fmla="*/ 4549966 w 4549966"/>
                  <a:gd name="connsiteY5" fmla="*/ 1919947 h 1935578"/>
                  <a:gd name="connsiteX6" fmla="*/ 296742 w 4549966"/>
                  <a:gd name="connsiteY6" fmla="*/ 1935578 h 1935578"/>
                  <a:gd name="connsiteX7" fmla="*/ 318136 w 4549966"/>
                  <a:gd name="connsiteY7" fmla="*/ 1931959 h 1935578"/>
                  <a:gd name="connsiteX8" fmla="*/ 0 w 4549966"/>
                  <a:gd name="connsiteY8" fmla="*/ 1932616 h 1935578"/>
                  <a:gd name="connsiteX9" fmla="*/ 353643 w 4549966"/>
                  <a:gd name="connsiteY9" fmla="*/ 1885094 h 1935578"/>
                  <a:gd name="connsiteX10" fmla="*/ 704197 w 4549966"/>
                  <a:gd name="connsiteY10" fmla="*/ 1778596 h 1935578"/>
                  <a:gd name="connsiteX11" fmla="*/ 917777 w 4549966"/>
                  <a:gd name="connsiteY11" fmla="*/ 1586594 h 1935578"/>
                  <a:gd name="connsiteX12" fmla="*/ 994524 w 4549966"/>
                  <a:gd name="connsiteY12" fmla="*/ 1489581 h 1935578"/>
                  <a:gd name="connsiteX13" fmla="*/ 1112106 w 4549966"/>
                  <a:gd name="connsiteY13" fmla="*/ 1461095 h 1935578"/>
                  <a:gd name="connsiteX14" fmla="*/ 1253611 w 4549966"/>
                  <a:gd name="connsiteY14" fmla="*/ 1507997 h 1935578"/>
                  <a:gd name="connsiteX15" fmla="*/ 1538700 w 4549966"/>
                  <a:gd name="connsiteY15" fmla="*/ 1579049 h 1935578"/>
                  <a:gd name="connsiteX16" fmla="*/ 1867875 w 4549966"/>
                  <a:gd name="connsiteY16" fmla="*/ 1324669 h 1935578"/>
                  <a:gd name="connsiteX17" fmla="*/ 2344394 w 4549966"/>
                  <a:gd name="connsiteY17" fmla="*/ 563112 h 1935578"/>
                  <a:gd name="connsiteX18" fmla="*/ 2526140 w 4549966"/>
                  <a:gd name="connsiteY18" fmla="*/ 122230 h 1935578"/>
                  <a:gd name="connsiteX19" fmla="*/ 2651768 w 4549966"/>
                  <a:gd name="connsiteY19" fmla="*/ 9245 h 1935578"/>
                  <a:gd name="connsiteX20" fmla="*/ 2704985 w 4549966"/>
                  <a:gd name="connsiteY20" fmla="*/ 14 h 1935578"/>
                  <a:gd name="connsiteX0" fmla="*/ 2704985 w 4549966"/>
                  <a:gd name="connsiteY0" fmla="*/ 15 h 1935579"/>
                  <a:gd name="connsiteX1" fmla="*/ 3124067 w 4549966"/>
                  <a:gd name="connsiteY1" fmla="*/ 514978 h 1935579"/>
                  <a:gd name="connsiteX2" fmla="*/ 3477827 w 4549966"/>
                  <a:gd name="connsiteY2" fmla="*/ 1283807 h 1935579"/>
                  <a:gd name="connsiteX3" fmla="*/ 3898623 w 4549966"/>
                  <a:gd name="connsiteY3" fmla="*/ 1408008 h 1935579"/>
                  <a:gd name="connsiteX4" fmla="*/ 4196446 w 4549966"/>
                  <a:gd name="connsiteY4" fmla="*/ 1146952 h 1935579"/>
                  <a:gd name="connsiteX5" fmla="*/ 4549966 w 4549966"/>
                  <a:gd name="connsiteY5" fmla="*/ 1919948 h 1935579"/>
                  <a:gd name="connsiteX6" fmla="*/ 296742 w 4549966"/>
                  <a:gd name="connsiteY6" fmla="*/ 1935579 h 1935579"/>
                  <a:gd name="connsiteX7" fmla="*/ 318136 w 4549966"/>
                  <a:gd name="connsiteY7" fmla="*/ 1931960 h 1935579"/>
                  <a:gd name="connsiteX8" fmla="*/ 0 w 4549966"/>
                  <a:gd name="connsiteY8" fmla="*/ 1932617 h 1935579"/>
                  <a:gd name="connsiteX9" fmla="*/ 353643 w 4549966"/>
                  <a:gd name="connsiteY9" fmla="*/ 1885095 h 1935579"/>
                  <a:gd name="connsiteX10" fmla="*/ 704197 w 4549966"/>
                  <a:gd name="connsiteY10" fmla="*/ 1778597 h 1935579"/>
                  <a:gd name="connsiteX11" fmla="*/ 917777 w 4549966"/>
                  <a:gd name="connsiteY11" fmla="*/ 1586595 h 1935579"/>
                  <a:gd name="connsiteX12" fmla="*/ 994524 w 4549966"/>
                  <a:gd name="connsiteY12" fmla="*/ 1489582 h 1935579"/>
                  <a:gd name="connsiteX13" fmla="*/ 1112106 w 4549966"/>
                  <a:gd name="connsiteY13" fmla="*/ 1461096 h 1935579"/>
                  <a:gd name="connsiteX14" fmla="*/ 1253611 w 4549966"/>
                  <a:gd name="connsiteY14" fmla="*/ 1507998 h 1935579"/>
                  <a:gd name="connsiteX15" fmla="*/ 1538700 w 4549966"/>
                  <a:gd name="connsiteY15" fmla="*/ 1579050 h 1935579"/>
                  <a:gd name="connsiteX16" fmla="*/ 1867875 w 4549966"/>
                  <a:gd name="connsiteY16" fmla="*/ 1324670 h 1935579"/>
                  <a:gd name="connsiteX17" fmla="*/ 2344394 w 4549966"/>
                  <a:gd name="connsiteY17" fmla="*/ 563113 h 1935579"/>
                  <a:gd name="connsiteX18" fmla="*/ 2526140 w 4549966"/>
                  <a:gd name="connsiteY18" fmla="*/ 122231 h 1935579"/>
                  <a:gd name="connsiteX19" fmla="*/ 2651768 w 4549966"/>
                  <a:gd name="connsiteY19" fmla="*/ 9246 h 1935579"/>
                  <a:gd name="connsiteX20" fmla="*/ 2704985 w 4549966"/>
                  <a:gd name="connsiteY20" fmla="*/ 15 h 1935579"/>
                  <a:gd name="connsiteX0" fmla="*/ 2704985 w 4549966"/>
                  <a:gd name="connsiteY0" fmla="*/ 75 h 1935639"/>
                  <a:gd name="connsiteX1" fmla="*/ 3254695 w 4549966"/>
                  <a:gd name="connsiteY1" fmla="*/ 272442 h 1935639"/>
                  <a:gd name="connsiteX2" fmla="*/ 3477827 w 4549966"/>
                  <a:gd name="connsiteY2" fmla="*/ 1283867 h 1935639"/>
                  <a:gd name="connsiteX3" fmla="*/ 3898623 w 4549966"/>
                  <a:gd name="connsiteY3" fmla="*/ 1408068 h 1935639"/>
                  <a:gd name="connsiteX4" fmla="*/ 4196446 w 4549966"/>
                  <a:gd name="connsiteY4" fmla="*/ 1147012 h 1935639"/>
                  <a:gd name="connsiteX5" fmla="*/ 4549966 w 4549966"/>
                  <a:gd name="connsiteY5" fmla="*/ 1920008 h 1935639"/>
                  <a:gd name="connsiteX6" fmla="*/ 296742 w 4549966"/>
                  <a:gd name="connsiteY6" fmla="*/ 1935639 h 1935639"/>
                  <a:gd name="connsiteX7" fmla="*/ 318136 w 4549966"/>
                  <a:gd name="connsiteY7" fmla="*/ 1932020 h 1935639"/>
                  <a:gd name="connsiteX8" fmla="*/ 0 w 4549966"/>
                  <a:gd name="connsiteY8" fmla="*/ 1932677 h 1935639"/>
                  <a:gd name="connsiteX9" fmla="*/ 353643 w 4549966"/>
                  <a:gd name="connsiteY9" fmla="*/ 1885155 h 1935639"/>
                  <a:gd name="connsiteX10" fmla="*/ 704197 w 4549966"/>
                  <a:gd name="connsiteY10" fmla="*/ 1778657 h 1935639"/>
                  <a:gd name="connsiteX11" fmla="*/ 917777 w 4549966"/>
                  <a:gd name="connsiteY11" fmla="*/ 1586655 h 1935639"/>
                  <a:gd name="connsiteX12" fmla="*/ 994524 w 4549966"/>
                  <a:gd name="connsiteY12" fmla="*/ 1489642 h 1935639"/>
                  <a:gd name="connsiteX13" fmla="*/ 1112106 w 4549966"/>
                  <a:gd name="connsiteY13" fmla="*/ 1461156 h 1935639"/>
                  <a:gd name="connsiteX14" fmla="*/ 1253611 w 4549966"/>
                  <a:gd name="connsiteY14" fmla="*/ 1508058 h 1935639"/>
                  <a:gd name="connsiteX15" fmla="*/ 1538700 w 4549966"/>
                  <a:gd name="connsiteY15" fmla="*/ 1579110 h 1935639"/>
                  <a:gd name="connsiteX16" fmla="*/ 1867875 w 4549966"/>
                  <a:gd name="connsiteY16" fmla="*/ 1324730 h 1935639"/>
                  <a:gd name="connsiteX17" fmla="*/ 2344394 w 4549966"/>
                  <a:gd name="connsiteY17" fmla="*/ 563173 h 1935639"/>
                  <a:gd name="connsiteX18" fmla="*/ 2526140 w 4549966"/>
                  <a:gd name="connsiteY18" fmla="*/ 122291 h 1935639"/>
                  <a:gd name="connsiteX19" fmla="*/ 2651768 w 4549966"/>
                  <a:gd name="connsiteY19" fmla="*/ 9306 h 1935639"/>
                  <a:gd name="connsiteX20" fmla="*/ 2704985 w 4549966"/>
                  <a:gd name="connsiteY20" fmla="*/ 75 h 1935639"/>
                  <a:gd name="connsiteX0" fmla="*/ 2704985 w 4549966"/>
                  <a:gd name="connsiteY0" fmla="*/ 41 h 1935605"/>
                  <a:gd name="connsiteX1" fmla="*/ 3189381 w 4549966"/>
                  <a:gd name="connsiteY1" fmla="*/ 328392 h 1935605"/>
                  <a:gd name="connsiteX2" fmla="*/ 3477827 w 4549966"/>
                  <a:gd name="connsiteY2" fmla="*/ 1283833 h 1935605"/>
                  <a:gd name="connsiteX3" fmla="*/ 3898623 w 4549966"/>
                  <a:gd name="connsiteY3" fmla="*/ 1408034 h 1935605"/>
                  <a:gd name="connsiteX4" fmla="*/ 4196446 w 4549966"/>
                  <a:gd name="connsiteY4" fmla="*/ 1146978 h 1935605"/>
                  <a:gd name="connsiteX5" fmla="*/ 4549966 w 4549966"/>
                  <a:gd name="connsiteY5" fmla="*/ 1919974 h 1935605"/>
                  <a:gd name="connsiteX6" fmla="*/ 296742 w 4549966"/>
                  <a:gd name="connsiteY6" fmla="*/ 1935605 h 1935605"/>
                  <a:gd name="connsiteX7" fmla="*/ 318136 w 4549966"/>
                  <a:gd name="connsiteY7" fmla="*/ 1931986 h 1935605"/>
                  <a:gd name="connsiteX8" fmla="*/ 0 w 4549966"/>
                  <a:gd name="connsiteY8" fmla="*/ 1932643 h 1935605"/>
                  <a:gd name="connsiteX9" fmla="*/ 353643 w 4549966"/>
                  <a:gd name="connsiteY9" fmla="*/ 1885121 h 1935605"/>
                  <a:gd name="connsiteX10" fmla="*/ 704197 w 4549966"/>
                  <a:gd name="connsiteY10" fmla="*/ 1778623 h 1935605"/>
                  <a:gd name="connsiteX11" fmla="*/ 917777 w 4549966"/>
                  <a:gd name="connsiteY11" fmla="*/ 1586621 h 1935605"/>
                  <a:gd name="connsiteX12" fmla="*/ 994524 w 4549966"/>
                  <a:gd name="connsiteY12" fmla="*/ 1489608 h 1935605"/>
                  <a:gd name="connsiteX13" fmla="*/ 1112106 w 4549966"/>
                  <a:gd name="connsiteY13" fmla="*/ 1461122 h 1935605"/>
                  <a:gd name="connsiteX14" fmla="*/ 1253611 w 4549966"/>
                  <a:gd name="connsiteY14" fmla="*/ 1508024 h 1935605"/>
                  <a:gd name="connsiteX15" fmla="*/ 1538700 w 4549966"/>
                  <a:gd name="connsiteY15" fmla="*/ 1579076 h 1935605"/>
                  <a:gd name="connsiteX16" fmla="*/ 1867875 w 4549966"/>
                  <a:gd name="connsiteY16" fmla="*/ 1324696 h 1935605"/>
                  <a:gd name="connsiteX17" fmla="*/ 2344394 w 4549966"/>
                  <a:gd name="connsiteY17" fmla="*/ 563139 h 1935605"/>
                  <a:gd name="connsiteX18" fmla="*/ 2526140 w 4549966"/>
                  <a:gd name="connsiteY18" fmla="*/ 122257 h 1935605"/>
                  <a:gd name="connsiteX19" fmla="*/ 2651768 w 4549966"/>
                  <a:gd name="connsiteY19" fmla="*/ 9272 h 1935605"/>
                  <a:gd name="connsiteX20" fmla="*/ 2704985 w 4549966"/>
                  <a:gd name="connsiteY20" fmla="*/ 41 h 1935605"/>
                  <a:gd name="connsiteX0" fmla="*/ 2704985 w 4549966"/>
                  <a:gd name="connsiteY0" fmla="*/ 38 h 1935602"/>
                  <a:gd name="connsiteX1" fmla="*/ 3189381 w 4549966"/>
                  <a:gd name="connsiteY1" fmla="*/ 328389 h 1935602"/>
                  <a:gd name="connsiteX2" fmla="*/ 3608456 w 4549966"/>
                  <a:gd name="connsiteY2" fmla="*/ 1218516 h 1935602"/>
                  <a:gd name="connsiteX3" fmla="*/ 3898623 w 4549966"/>
                  <a:gd name="connsiteY3" fmla="*/ 1408031 h 1935602"/>
                  <a:gd name="connsiteX4" fmla="*/ 4196446 w 4549966"/>
                  <a:gd name="connsiteY4" fmla="*/ 1146975 h 1935602"/>
                  <a:gd name="connsiteX5" fmla="*/ 4549966 w 4549966"/>
                  <a:gd name="connsiteY5" fmla="*/ 1919971 h 1935602"/>
                  <a:gd name="connsiteX6" fmla="*/ 296742 w 4549966"/>
                  <a:gd name="connsiteY6" fmla="*/ 1935602 h 1935602"/>
                  <a:gd name="connsiteX7" fmla="*/ 318136 w 4549966"/>
                  <a:gd name="connsiteY7" fmla="*/ 1931983 h 1935602"/>
                  <a:gd name="connsiteX8" fmla="*/ 0 w 4549966"/>
                  <a:gd name="connsiteY8" fmla="*/ 1932640 h 1935602"/>
                  <a:gd name="connsiteX9" fmla="*/ 353643 w 4549966"/>
                  <a:gd name="connsiteY9" fmla="*/ 1885118 h 1935602"/>
                  <a:gd name="connsiteX10" fmla="*/ 704197 w 4549966"/>
                  <a:gd name="connsiteY10" fmla="*/ 1778620 h 1935602"/>
                  <a:gd name="connsiteX11" fmla="*/ 917777 w 4549966"/>
                  <a:gd name="connsiteY11" fmla="*/ 1586618 h 1935602"/>
                  <a:gd name="connsiteX12" fmla="*/ 994524 w 4549966"/>
                  <a:gd name="connsiteY12" fmla="*/ 1489605 h 1935602"/>
                  <a:gd name="connsiteX13" fmla="*/ 1112106 w 4549966"/>
                  <a:gd name="connsiteY13" fmla="*/ 1461119 h 1935602"/>
                  <a:gd name="connsiteX14" fmla="*/ 1253611 w 4549966"/>
                  <a:gd name="connsiteY14" fmla="*/ 1508021 h 1935602"/>
                  <a:gd name="connsiteX15" fmla="*/ 1538700 w 4549966"/>
                  <a:gd name="connsiteY15" fmla="*/ 1579073 h 1935602"/>
                  <a:gd name="connsiteX16" fmla="*/ 1867875 w 4549966"/>
                  <a:gd name="connsiteY16" fmla="*/ 1324693 h 1935602"/>
                  <a:gd name="connsiteX17" fmla="*/ 2344394 w 4549966"/>
                  <a:gd name="connsiteY17" fmla="*/ 563136 h 1935602"/>
                  <a:gd name="connsiteX18" fmla="*/ 2526140 w 4549966"/>
                  <a:gd name="connsiteY18" fmla="*/ 122254 h 1935602"/>
                  <a:gd name="connsiteX19" fmla="*/ 2651768 w 4549966"/>
                  <a:gd name="connsiteY19" fmla="*/ 9269 h 1935602"/>
                  <a:gd name="connsiteX20" fmla="*/ 2704985 w 4549966"/>
                  <a:gd name="connsiteY20" fmla="*/ 38 h 1935602"/>
                  <a:gd name="connsiteX0" fmla="*/ 2704985 w 4549966"/>
                  <a:gd name="connsiteY0" fmla="*/ 35 h 1935599"/>
                  <a:gd name="connsiteX1" fmla="*/ 3189381 w 4549966"/>
                  <a:gd name="connsiteY1" fmla="*/ 328386 h 1935599"/>
                  <a:gd name="connsiteX2" fmla="*/ 3561803 w 4549966"/>
                  <a:gd name="connsiteY2" fmla="*/ 1153199 h 1935599"/>
                  <a:gd name="connsiteX3" fmla="*/ 3898623 w 4549966"/>
                  <a:gd name="connsiteY3" fmla="*/ 1408028 h 1935599"/>
                  <a:gd name="connsiteX4" fmla="*/ 4196446 w 4549966"/>
                  <a:gd name="connsiteY4" fmla="*/ 1146972 h 1935599"/>
                  <a:gd name="connsiteX5" fmla="*/ 4549966 w 4549966"/>
                  <a:gd name="connsiteY5" fmla="*/ 1919968 h 1935599"/>
                  <a:gd name="connsiteX6" fmla="*/ 296742 w 4549966"/>
                  <a:gd name="connsiteY6" fmla="*/ 1935599 h 1935599"/>
                  <a:gd name="connsiteX7" fmla="*/ 318136 w 4549966"/>
                  <a:gd name="connsiteY7" fmla="*/ 1931980 h 1935599"/>
                  <a:gd name="connsiteX8" fmla="*/ 0 w 4549966"/>
                  <a:gd name="connsiteY8" fmla="*/ 1932637 h 1935599"/>
                  <a:gd name="connsiteX9" fmla="*/ 353643 w 4549966"/>
                  <a:gd name="connsiteY9" fmla="*/ 1885115 h 1935599"/>
                  <a:gd name="connsiteX10" fmla="*/ 704197 w 4549966"/>
                  <a:gd name="connsiteY10" fmla="*/ 1778617 h 1935599"/>
                  <a:gd name="connsiteX11" fmla="*/ 917777 w 4549966"/>
                  <a:gd name="connsiteY11" fmla="*/ 1586615 h 1935599"/>
                  <a:gd name="connsiteX12" fmla="*/ 994524 w 4549966"/>
                  <a:gd name="connsiteY12" fmla="*/ 1489602 h 1935599"/>
                  <a:gd name="connsiteX13" fmla="*/ 1112106 w 4549966"/>
                  <a:gd name="connsiteY13" fmla="*/ 1461116 h 1935599"/>
                  <a:gd name="connsiteX14" fmla="*/ 1253611 w 4549966"/>
                  <a:gd name="connsiteY14" fmla="*/ 1508018 h 1935599"/>
                  <a:gd name="connsiteX15" fmla="*/ 1538700 w 4549966"/>
                  <a:gd name="connsiteY15" fmla="*/ 1579070 h 1935599"/>
                  <a:gd name="connsiteX16" fmla="*/ 1867875 w 4549966"/>
                  <a:gd name="connsiteY16" fmla="*/ 1324690 h 1935599"/>
                  <a:gd name="connsiteX17" fmla="*/ 2344394 w 4549966"/>
                  <a:gd name="connsiteY17" fmla="*/ 563133 h 1935599"/>
                  <a:gd name="connsiteX18" fmla="*/ 2526140 w 4549966"/>
                  <a:gd name="connsiteY18" fmla="*/ 122251 h 1935599"/>
                  <a:gd name="connsiteX19" fmla="*/ 2651768 w 4549966"/>
                  <a:gd name="connsiteY19" fmla="*/ 9266 h 1935599"/>
                  <a:gd name="connsiteX20" fmla="*/ 2704985 w 4549966"/>
                  <a:gd name="connsiteY20" fmla="*/ 35 h 1935599"/>
                  <a:gd name="connsiteX0" fmla="*/ 2704985 w 4549966"/>
                  <a:gd name="connsiteY0" fmla="*/ 35 h 1935599"/>
                  <a:gd name="connsiteX1" fmla="*/ 3189381 w 4549966"/>
                  <a:gd name="connsiteY1" fmla="*/ 328386 h 1935599"/>
                  <a:gd name="connsiteX2" fmla="*/ 3561803 w 4549966"/>
                  <a:gd name="connsiteY2" fmla="*/ 1153199 h 1935599"/>
                  <a:gd name="connsiteX3" fmla="*/ 3777325 w 4549966"/>
                  <a:gd name="connsiteY3" fmla="*/ 1408028 h 1935599"/>
                  <a:gd name="connsiteX4" fmla="*/ 4196446 w 4549966"/>
                  <a:gd name="connsiteY4" fmla="*/ 1146972 h 1935599"/>
                  <a:gd name="connsiteX5" fmla="*/ 4549966 w 4549966"/>
                  <a:gd name="connsiteY5" fmla="*/ 1919968 h 1935599"/>
                  <a:gd name="connsiteX6" fmla="*/ 296742 w 4549966"/>
                  <a:gd name="connsiteY6" fmla="*/ 1935599 h 1935599"/>
                  <a:gd name="connsiteX7" fmla="*/ 318136 w 4549966"/>
                  <a:gd name="connsiteY7" fmla="*/ 1931980 h 1935599"/>
                  <a:gd name="connsiteX8" fmla="*/ 0 w 4549966"/>
                  <a:gd name="connsiteY8" fmla="*/ 1932637 h 1935599"/>
                  <a:gd name="connsiteX9" fmla="*/ 353643 w 4549966"/>
                  <a:gd name="connsiteY9" fmla="*/ 1885115 h 1935599"/>
                  <a:gd name="connsiteX10" fmla="*/ 704197 w 4549966"/>
                  <a:gd name="connsiteY10" fmla="*/ 1778617 h 1935599"/>
                  <a:gd name="connsiteX11" fmla="*/ 917777 w 4549966"/>
                  <a:gd name="connsiteY11" fmla="*/ 1586615 h 1935599"/>
                  <a:gd name="connsiteX12" fmla="*/ 994524 w 4549966"/>
                  <a:gd name="connsiteY12" fmla="*/ 1489602 h 1935599"/>
                  <a:gd name="connsiteX13" fmla="*/ 1112106 w 4549966"/>
                  <a:gd name="connsiteY13" fmla="*/ 1461116 h 1935599"/>
                  <a:gd name="connsiteX14" fmla="*/ 1253611 w 4549966"/>
                  <a:gd name="connsiteY14" fmla="*/ 1508018 h 1935599"/>
                  <a:gd name="connsiteX15" fmla="*/ 1538700 w 4549966"/>
                  <a:gd name="connsiteY15" fmla="*/ 1579070 h 1935599"/>
                  <a:gd name="connsiteX16" fmla="*/ 1867875 w 4549966"/>
                  <a:gd name="connsiteY16" fmla="*/ 1324690 h 1935599"/>
                  <a:gd name="connsiteX17" fmla="*/ 2344394 w 4549966"/>
                  <a:gd name="connsiteY17" fmla="*/ 563133 h 1935599"/>
                  <a:gd name="connsiteX18" fmla="*/ 2526140 w 4549966"/>
                  <a:gd name="connsiteY18" fmla="*/ 122251 h 1935599"/>
                  <a:gd name="connsiteX19" fmla="*/ 2651768 w 4549966"/>
                  <a:gd name="connsiteY19" fmla="*/ 9266 h 1935599"/>
                  <a:gd name="connsiteX20" fmla="*/ 2704985 w 4549966"/>
                  <a:gd name="connsiteY20" fmla="*/ 35 h 1935599"/>
                  <a:gd name="connsiteX0" fmla="*/ 2704985 w 4549966"/>
                  <a:gd name="connsiteY0" fmla="*/ 35 h 1935599"/>
                  <a:gd name="connsiteX1" fmla="*/ 3189381 w 4549966"/>
                  <a:gd name="connsiteY1" fmla="*/ 328386 h 1935599"/>
                  <a:gd name="connsiteX2" fmla="*/ 3561803 w 4549966"/>
                  <a:gd name="connsiteY2" fmla="*/ 1153199 h 1935599"/>
                  <a:gd name="connsiteX3" fmla="*/ 3777325 w 4549966"/>
                  <a:gd name="connsiteY3" fmla="*/ 1408028 h 1935599"/>
                  <a:gd name="connsiteX4" fmla="*/ 4121801 w 4549966"/>
                  <a:gd name="connsiteY4" fmla="*/ 1174964 h 1935599"/>
                  <a:gd name="connsiteX5" fmla="*/ 4549966 w 4549966"/>
                  <a:gd name="connsiteY5" fmla="*/ 1919968 h 1935599"/>
                  <a:gd name="connsiteX6" fmla="*/ 296742 w 4549966"/>
                  <a:gd name="connsiteY6" fmla="*/ 1935599 h 1935599"/>
                  <a:gd name="connsiteX7" fmla="*/ 318136 w 4549966"/>
                  <a:gd name="connsiteY7" fmla="*/ 1931980 h 1935599"/>
                  <a:gd name="connsiteX8" fmla="*/ 0 w 4549966"/>
                  <a:gd name="connsiteY8" fmla="*/ 1932637 h 1935599"/>
                  <a:gd name="connsiteX9" fmla="*/ 353643 w 4549966"/>
                  <a:gd name="connsiteY9" fmla="*/ 1885115 h 1935599"/>
                  <a:gd name="connsiteX10" fmla="*/ 704197 w 4549966"/>
                  <a:gd name="connsiteY10" fmla="*/ 1778617 h 1935599"/>
                  <a:gd name="connsiteX11" fmla="*/ 917777 w 4549966"/>
                  <a:gd name="connsiteY11" fmla="*/ 1586615 h 1935599"/>
                  <a:gd name="connsiteX12" fmla="*/ 994524 w 4549966"/>
                  <a:gd name="connsiteY12" fmla="*/ 1489602 h 1935599"/>
                  <a:gd name="connsiteX13" fmla="*/ 1112106 w 4549966"/>
                  <a:gd name="connsiteY13" fmla="*/ 1461116 h 1935599"/>
                  <a:gd name="connsiteX14" fmla="*/ 1253611 w 4549966"/>
                  <a:gd name="connsiteY14" fmla="*/ 1508018 h 1935599"/>
                  <a:gd name="connsiteX15" fmla="*/ 1538700 w 4549966"/>
                  <a:gd name="connsiteY15" fmla="*/ 1579070 h 1935599"/>
                  <a:gd name="connsiteX16" fmla="*/ 1867875 w 4549966"/>
                  <a:gd name="connsiteY16" fmla="*/ 1324690 h 1935599"/>
                  <a:gd name="connsiteX17" fmla="*/ 2344394 w 4549966"/>
                  <a:gd name="connsiteY17" fmla="*/ 563133 h 1935599"/>
                  <a:gd name="connsiteX18" fmla="*/ 2526140 w 4549966"/>
                  <a:gd name="connsiteY18" fmla="*/ 122251 h 1935599"/>
                  <a:gd name="connsiteX19" fmla="*/ 2651768 w 4549966"/>
                  <a:gd name="connsiteY19" fmla="*/ 9266 h 1935599"/>
                  <a:gd name="connsiteX20" fmla="*/ 2704985 w 4549966"/>
                  <a:gd name="connsiteY20" fmla="*/ 35 h 1935599"/>
                  <a:gd name="connsiteX0" fmla="*/ 2704985 w 4549966"/>
                  <a:gd name="connsiteY0" fmla="*/ 72 h 1935636"/>
                  <a:gd name="connsiteX1" fmla="*/ 3021430 w 4549966"/>
                  <a:gd name="connsiteY1" fmla="*/ 253778 h 1935636"/>
                  <a:gd name="connsiteX2" fmla="*/ 3561803 w 4549966"/>
                  <a:gd name="connsiteY2" fmla="*/ 1153236 h 1935636"/>
                  <a:gd name="connsiteX3" fmla="*/ 3777325 w 4549966"/>
                  <a:gd name="connsiteY3" fmla="*/ 1408065 h 1935636"/>
                  <a:gd name="connsiteX4" fmla="*/ 4121801 w 4549966"/>
                  <a:gd name="connsiteY4" fmla="*/ 1175001 h 1935636"/>
                  <a:gd name="connsiteX5" fmla="*/ 4549966 w 4549966"/>
                  <a:gd name="connsiteY5" fmla="*/ 1920005 h 1935636"/>
                  <a:gd name="connsiteX6" fmla="*/ 296742 w 4549966"/>
                  <a:gd name="connsiteY6" fmla="*/ 1935636 h 1935636"/>
                  <a:gd name="connsiteX7" fmla="*/ 318136 w 4549966"/>
                  <a:gd name="connsiteY7" fmla="*/ 1932017 h 1935636"/>
                  <a:gd name="connsiteX8" fmla="*/ 0 w 4549966"/>
                  <a:gd name="connsiteY8" fmla="*/ 1932674 h 1935636"/>
                  <a:gd name="connsiteX9" fmla="*/ 353643 w 4549966"/>
                  <a:gd name="connsiteY9" fmla="*/ 1885152 h 1935636"/>
                  <a:gd name="connsiteX10" fmla="*/ 704197 w 4549966"/>
                  <a:gd name="connsiteY10" fmla="*/ 1778654 h 1935636"/>
                  <a:gd name="connsiteX11" fmla="*/ 917777 w 4549966"/>
                  <a:gd name="connsiteY11" fmla="*/ 1586652 h 1935636"/>
                  <a:gd name="connsiteX12" fmla="*/ 994524 w 4549966"/>
                  <a:gd name="connsiteY12" fmla="*/ 1489639 h 1935636"/>
                  <a:gd name="connsiteX13" fmla="*/ 1112106 w 4549966"/>
                  <a:gd name="connsiteY13" fmla="*/ 1461153 h 1935636"/>
                  <a:gd name="connsiteX14" fmla="*/ 1253611 w 4549966"/>
                  <a:gd name="connsiteY14" fmla="*/ 1508055 h 1935636"/>
                  <a:gd name="connsiteX15" fmla="*/ 1538700 w 4549966"/>
                  <a:gd name="connsiteY15" fmla="*/ 1579107 h 1935636"/>
                  <a:gd name="connsiteX16" fmla="*/ 1867875 w 4549966"/>
                  <a:gd name="connsiteY16" fmla="*/ 1324727 h 1935636"/>
                  <a:gd name="connsiteX17" fmla="*/ 2344394 w 4549966"/>
                  <a:gd name="connsiteY17" fmla="*/ 563170 h 1935636"/>
                  <a:gd name="connsiteX18" fmla="*/ 2526140 w 4549966"/>
                  <a:gd name="connsiteY18" fmla="*/ 122288 h 1935636"/>
                  <a:gd name="connsiteX19" fmla="*/ 2651768 w 4549966"/>
                  <a:gd name="connsiteY19" fmla="*/ 9303 h 1935636"/>
                  <a:gd name="connsiteX20" fmla="*/ 2704985 w 4549966"/>
                  <a:gd name="connsiteY20" fmla="*/ 72 h 1935636"/>
                  <a:gd name="connsiteX0" fmla="*/ 2704985 w 4549966"/>
                  <a:gd name="connsiteY0" fmla="*/ 72 h 1935636"/>
                  <a:gd name="connsiteX1" fmla="*/ 3021430 w 4549966"/>
                  <a:gd name="connsiteY1" fmla="*/ 253778 h 1935636"/>
                  <a:gd name="connsiteX2" fmla="*/ 3561803 w 4549966"/>
                  <a:gd name="connsiteY2" fmla="*/ 1153236 h 1935636"/>
                  <a:gd name="connsiteX3" fmla="*/ 3777325 w 4549966"/>
                  <a:gd name="connsiteY3" fmla="*/ 1408065 h 1935636"/>
                  <a:gd name="connsiteX4" fmla="*/ 4121801 w 4549966"/>
                  <a:gd name="connsiteY4" fmla="*/ 1175001 h 1935636"/>
                  <a:gd name="connsiteX5" fmla="*/ 4549966 w 4549966"/>
                  <a:gd name="connsiteY5" fmla="*/ 1920005 h 1935636"/>
                  <a:gd name="connsiteX6" fmla="*/ 296742 w 4549966"/>
                  <a:gd name="connsiteY6" fmla="*/ 1935636 h 1935636"/>
                  <a:gd name="connsiteX7" fmla="*/ 318136 w 4549966"/>
                  <a:gd name="connsiteY7" fmla="*/ 1932017 h 1935636"/>
                  <a:gd name="connsiteX8" fmla="*/ 0 w 4549966"/>
                  <a:gd name="connsiteY8" fmla="*/ 1932674 h 1935636"/>
                  <a:gd name="connsiteX9" fmla="*/ 353643 w 4549966"/>
                  <a:gd name="connsiteY9" fmla="*/ 1885152 h 1935636"/>
                  <a:gd name="connsiteX10" fmla="*/ 704197 w 4549966"/>
                  <a:gd name="connsiteY10" fmla="*/ 1778654 h 1935636"/>
                  <a:gd name="connsiteX11" fmla="*/ 917777 w 4549966"/>
                  <a:gd name="connsiteY11" fmla="*/ 1586652 h 1935636"/>
                  <a:gd name="connsiteX12" fmla="*/ 994524 w 4549966"/>
                  <a:gd name="connsiteY12" fmla="*/ 1489639 h 1935636"/>
                  <a:gd name="connsiteX13" fmla="*/ 1112106 w 4549966"/>
                  <a:gd name="connsiteY13" fmla="*/ 1461153 h 1935636"/>
                  <a:gd name="connsiteX14" fmla="*/ 1253611 w 4549966"/>
                  <a:gd name="connsiteY14" fmla="*/ 1508055 h 1935636"/>
                  <a:gd name="connsiteX15" fmla="*/ 1538700 w 4549966"/>
                  <a:gd name="connsiteY15" fmla="*/ 1579107 h 1935636"/>
                  <a:gd name="connsiteX16" fmla="*/ 1867875 w 4549966"/>
                  <a:gd name="connsiteY16" fmla="*/ 1324727 h 1935636"/>
                  <a:gd name="connsiteX17" fmla="*/ 2232426 w 4549966"/>
                  <a:gd name="connsiteY17" fmla="*/ 637815 h 1935636"/>
                  <a:gd name="connsiteX18" fmla="*/ 2526140 w 4549966"/>
                  <a:gd name="connsiteY18" fmla="*/ 122288 h 1935636"/>
                  <a:gd name="connsiteX19" fmla="*/ 2651768 w 4549966"/>
                  <a:gd name="connsiteY19" fmla="*/ 9303 h 1935636"/>
                  <a:gd name="connsiteX20" fmla="*/ 2704985 w 4549966"/>
                  <a:gd name="connsiteY20" fmla="*/ 72 h 1935636"/>
                  <a:gd name="connsiteX0" fmla="*/ 2704985 w 4549966"/>
                  <a:gd name="connsiteY0" fmla="*/ 72 h 1935636"/>
                  <a:gd name="connsiteX1" fmla="*/ 3021430 w 4549966"/>
                  <a:gd name="connsiteY1" fmla="*/ 253778 h 1935636"/>
                  <a:gd name="connsiteX2" fmla="*/ 3561803 w 4549966"/>
                  <a:gd name="connsiteY2" fmla="*/ 1153236 h 1935636"/>
                  <a:gd name="connsiteX3" fmla="*/ 3777325 w 4549966"/>
                  <a:gd name="connsiteY3" fmla="*/ 1408065 h 1935636"/>
                  <a:gd name="connsiteX4" fmla="*/ 4121801 w 4549966"/>
                  <a:gd name="connsiteY4" fmla="*/ 1175001 h 1935636"/>
                  <a:gd name="connsiteX5" fmla="*/ 4549966 w 4549966"/>
                  <a:gd name="connsiteY5" fmla="*/ 1920005 h 1935636"/>
                  <a:gd name="connsiteX6" fmla="*/ 296742 w 4549966"/>
                  <a:gd name="connsiteY6" fmla="*/ 1935636 h 1935636"/>
                  <a:gd name="connsiteX7" fmla="*/ 318136 w 4549966"/>
                  <a:gd name="connsiteY7" fmla="*/ 1932017 h 1935636"/>
                  <a:gd name="connsiteX8" fmla="*/ 0 w 4549966"/>
                  <a:gd name="connsiteY8" fmla="*/ 1932674 h 1935636"/>
                  <a:gd name="connsiteX9" fmla="*/ 353643 w 4549966"/>
                  <a:gd name="connsiteY9" fmla="*/ 1885152 h 1935636"/>
                  <a:gd name="connsiteX10" fmla="*/ 704197 w 4549966"/>
                  <a:gd name="connsiteY10" fmla="*/ 1778654 h 1935636"/>
                  <a:gd name="connsiteX11" fmla="*/ 917777 w 4549966"/>
                  <a:gd name="connsiteY11" fmla="*/ 1586652 h 1935636"/>
                  <a:gd name="connsiteX12" fmla="*/ 994524 w 4549966"/>
                  <a:gd name="connsiteY12" fmla="*/ 1489639 h 1935636"/>
                  <a:gd name="connsiteX13" fmla="*/ 1112106 w 4549966"/>
                  <a:gd name="connsiteY13" fmla="*/ 1461153 h 1935636"/>
                  <a:gd name="connsiteX14" fmla="*/ 1253611 w 4549966"/>
                  <a:gd name="connsiteY14" fmla="*/ 1508055 h 1935636"/>
                  <a:gd name="connsiteX15" fmla="*/ 1538700 w 4549966"/>
                  <a:gd name="connsiteY15" fmla="*/ 1579107 h 1935636"/>
                  <a:gd name="connsiteX16" fmla="*/ 1867875 w 4549966"/>
                  <a:gd name="connsiteY16" fmla="*/ 1324727 h 1935636"/>
                  <a:gd name="connsiteX17" fmla="*/ 2232426 w 4549966"/>
                  <a:gd name="connsiteY17" fmla="*/ 637815 h 1935636"/>
                  <a:gd name="connsiteX18" fmla="*/ 2423503 w 4549966"/>
                  <a:gd name="connsiteY18" fmla="*/ 140949 h 1935636"/>
                  <a:gd name="connsiteX19" fmla="*/ 2651768 w 4549966"/>
                  <a:gd name="connsiteY19" fmla="*/ 9303 h 1935636"/>
                  <a:gd name="connsiteX20" fmla="*/ 2704985 w 4549966"/>
                  <a:gd name="connsiteY20" fmla="*/ 72 h 1935636"/>
                  <a:gd name="connsiteX0" fmla="*/ 2768929 w 4549966"/>
                  <a:gd name="connsiteY0" fmla="*/ 42444 h 1926853"/>
                  <a:gd name="connsiteX1" fmla="*/ 3021430 w 4549966"/>
                  <a:gd name="connsiteY1" fmla="*/ 244995 h 1926853"/>
                  <a:gd name="connsiteX2" fmla="*/ 3561803 w 4549966"/>
                  <a:gd name="connsiteY2" fmla="*/ 1144453 h 1926853"/>
                  <a:gd name="connsiteX3" fmla="*/ 3777325 w 4549966"/>
                  <a:gd name="connsiteY3" fmla="*/ 1399282 h 1926853"/>
                  <a:gd name="connsiteX4" fmla="*/ 4121801 w 4549966"/>
                  <a:gd name="connsiteY4" fmla="*/ 1166218 h 1926853"/>
                  <a:gd name="connsiteX5" fmla="*/ 4549966 w 4549966"/>
                  <a:gd name="connsiteY5" fmla="*/ 1911222 h 1926853"/>
                  <a:gd name="connsiteX6" fmla="*/ 296742 w 4549966"/>
                  <a:gd name="connsiteY6" fmla="*/ 1926853 h 1926853"/>
                  <a:gd name="connsiteX7" fmla="*/ 318136 w 4549966"/>
                  <a:gd name="connsiteY7" fmla="*/ 1923234 h 1926853"/>
                  <a:gd name="connsiteX8" fmla="*/ 0 w 4549966"/>
                  <a:gd name="connsiteY8" fmla="*/ 1923891 h 1926853"/>
                  <a:gd name="connsiteX9" fmla="*/ 353643 w 4549966"/>
                  <a:gd name="connsiteY9" fmla="*/ 1876369 h 1926853"/>
                  <a:gd name="connsiteX10" fmla="*/ 704197 w 4549966"/>
                  <a:gd name="connsiteY10" fmla="*/ 1769871 h 1926853"/>
                  <a:gd name="connsiteX11" fmla="*/ 917777 w 4549966"/>
                  <a:gd name="connsiteY11" fmla="*/ 1577869 h 1926853"/>
                  <a:gd name="connsiteX12" fmla="*/ 994524 w 4549966"/>
                  <a:gd name="connsiteY12" fmla="*/ 1480856 h 1926853"/>
                  <a:gd name="connsiteX13" fmla="*/ 1112106 w 4549966"/>
                  <a:gd name="connsiteY13" fmla="*/ 1452370 h 1926853"/>
                  <a:gd name="connsiteX14" fmla="*/ 1253611 w 4549966"/>
                  <a:gd name="connsiteY14" fmla="*/ 1499272 h 1926853"/>
                  <a:gd name="connsiteX15" fmla="*/ 1538700 w 4549966"/>
                  <a:gd name="connsiteY15" fmla="*/ 1570324 h 1926853"/>
                  <a:gd name="connsiteX16" fmla="*/ 1867875 w 4549966"/>
                  <a:gd name="connsiteY16" fmla="*/ 1315944 h 1926853"/>
                  <a:gd name="connsiteX17" fmla="*/ 2232426 w 4549966"/>
                  <a:gd name="connsiteY17" fmla="*/ 629032 h 1926853"/>
                  <a:gd name="connsiteX18" fmla="*/ 2423503 w 4549966"/>
                  <a:gd name="connsiteY18" fmla="*/ 132166 h 1926853"/>
                  <a:gd name="connsiteX19" fmla="*/ 2651768 w 4549966"/>
                  <a:gd name="connsiteY19" fmla="*/ 520 h 1926853"/>
                  <a:gd name="connsiteX20" fmla="*/ 2768929 w 4549966"/>
                  <a:gd name="connsiteY20" fmla="*/ 42444 h 1926853"/>
                  <a:gd name="connsiteX0" fmla="*/ 2768929 w 4549966"/>
                  <a:gd name="connsiteY0" fmla="*/ 5500 h 1889909"/>
                  <a:gd name="connsiteX1" fmla="*/ 3021430 w 4549966"/>
                  <a:gd name="connsiteY1" fmla="*/ 208051 h 1889909"/>
                  <a:gd name="connsiteX2" fmla="*/ 3561803 w 4549966"/>
                  <a:gd name="connsiteY2" fmla="*/ 1107509 h 1889909"/>
                  <a:gd name="connsiteX3" fmla="*/ 3777325 w 4549966"/>
                  <a:gd name="connsiteY3" fmla="*/ 1362338 h 1889909"/>
                  <a:gd name="connsiteX4" fmla="*/ 4121801 w 4549966"/>
                  <a:gd name="connsiteY4" fmla="*/ 1129274 h 1889909"/>
                  <a:gd name="connsiteX5" fmla="*/ 4549966 w 4549966"/>
                  <a:gd name="connsiteY5" fmla="*/ 1874278 h 1889909"/>
                  <a:gd name="connsiteX6" fmla="*/ 296742 w 4549966"/>
                  <a:gd name="connsiteY6" fmla="*/ 1889909 h 1889909"/>
                  <a:gd name="connsiteX7" fmla="*/ 318136 w 4549966"/>
                  <a:gd name="connsiteY7" fmla="*/ 1886290 h 1889909"/>
                  <a:gd name="connsiteX8" fmla="*/ 0 w 4549966"/>
                  <a:gd name="connsiteY8" fmla="*/ 1886947 h 1889909"/>
                  <a:gd name="connsiteX9" fmla="*/ 353643 w 4549966"/>
                  <a:gd name="connsiteY9" fmla="*/ 1839425 h 1889909"/>
                  <a:gd name="connsiteX10" fmla="*/ 704197 w 4549966"/>
                  <a:gd name="connsiteY10" fmla="*/ 1732927 h 1889909"/>
                  <a:gd name="connsiteX11" fmla="*/ 917777 w 4549966"/>
                  <a:gd name="connsiteY11" fmla="*/ 1540925 h 1889909"/>
                  <a:gd name="connsiteX12" fmla="*/ 994524 w 4549966"/>
                  <a:gd name="connsiteY12" fmla="*/ 1443912 h 1889909"/>
                  <a:gd name="connsiteX13" fmla="*/ 1112106 w 4549966"/>
                  <a:gd name="connsiteY13" fmla="*/ 1415426 h 1889909"/>
                  <a:gd name="connsiteX14" fmla="*/ 1253611 w 4549966"/>
                  <a:gd name="connsiteY14" fmla="*/ 1462328 h 1889909"/>
                  <a:gd name="connsiteX15" fmla="*/ 1538700 w 4549966"/>
                  <a:gd name="connsiteY15" fmla="*/ 1533380 h 1889909"/>
                  <a:gd name="connsiteX16" fmla="*/ 1867875 w 4549966"/>
                  <a:gd name="connsiteY16" fmla="*/ 1279000 h 1889909"/>
                  <a:gd name="connsiteX17" fmla="*/ 2232426 w 4549966"/>
                  <a:gd name="connsiteY17" fmla="*/ 592088 h 1889909"/>
                  <a:gd name="connsiteX18" fmla="*/ 2423503 w 4549966"/>
                  <a:gd name="connsiteY18" fmla="*/ 95222 h 1889909"/>
                  <a:gd name="connsiteX19" fmla="*/ 2587824 w 4549966"/>
                  <a:gd name="connsiteY19" fmla="*/ 1942 h 1889909"/>
                  <a:gd name="connsiteX20" fmla="*/ 2768929 w 4549966"/>
                  <a:gd name="connsiteY20" fmla="*/ 5500 h 1889909"/>
                  <a:gd name="connsiteX0" fmla="*/ 2762535 w 4549966"/>
                  <a:gd name="connsiteY0" fmla="*/ 72 h 1935636"/>
                  <a:gd name="connsiteX1" fmla="*/ 3021430 w 4549966"/>
                  <a:gd name="connsiteY1" fmla="*/ 253778 h 1935636"/>
                  <a:gd name="connsiteX2" fmla="*/ 3561803 w 4549966"/>
                  <a:gd name="connsiteY2" fmla="*/ 1153236 h 1935636"/>
                  <a:gd name="connsiteX3" fmla="*/ 3777325 w 4549966"/>
                  <a:gd name="connsiteY3" fmla="*/ 1408065 h 1935636"/>
                  <a:gd name="connsiteX4" fmla="*/ 4121801 w 4549966"/>
                  <a:gd name="connsiteY4" fmla="*/ 1175001 h 1935636"/>
                  <a:gd name="connsiteX5" fmla="*/ 4549966 w 4549966"/>
                  <a:gd name="connsiteY5" fmla="*/ 1920005 h 1935636"/>
                  <a:gd name="connsiteX6" fmla="*/ 296742 w 4549966"/>
                  <a:gd name="connsiteY6" fmla="*/ 1935636 h 1935636"/>
                  <a:gd name="connsiteX7" fmla="*/ 318136 w 4549966"/>
                  <a:gd name="connsiteY7" fmla="*/ 1932017 h 1935636"/>
                  <a:gd name="connsiteX8" fmla="*/ 0 w 4549966"/>
                  <a:gd name="connsiteY8" fmla="*/ 1932674 h 1935636"/>
                  <a:gd name="connsiteX9" fmla="*/ 353643 w 4549966"/>
                  <a:gd name="connsiteY9" fmla="*/ 1885152 h 1935636"/>
                  <a:gd name="connsiteX10" fmla="*/ 704197 w 4549966"/>
                  <a:gd name="connsiteY10" fmla="*/ 1778654 h 1935636"/>
                  <a:gd name="connsiteX11" fmla="*/ 917777 w 4549966"/>
                  <a:gd name="connsiteY11" fmla="*/ 1586652 h 1935636"/>
                  <a:gd name="connsiteX12" fmla="*/ 994524 w 4549966"/>
                  <a:gd name="connsiteY12" fmla="*/ 1489639 h 1935636"/>
                  <a:gd name="connsiteX13" fmla="*/ 1112106 w 4549966"/>
                  <a:gd name="connsiteY13" fmla="*/ 1461153 h 1935636"/>
                  <a:gd name="connsiteX14" fmla="*/ 1253611 w 4549966"/>
                  <a:gd name="connsiteY14" fmla="*/ 1508055 h 1935636"/>
                  <a:gd name="connsiteX15" fmla="*/ 1538700 w 4549966"/>
                  <a:gd name="connsiteY15" fmla="*/ 1579107 h 1935636"/>
                  <a:gd name="connsiteX16" fmla="*/ 1867875 w 4549966"/>
                  <a:gd name="connsiteY16" fmla="*/ 1324727 h 1935636"/>
                  <a:gd name="connsiteX17" fmla="*/ 2232426 w 4549966"/>
                  <a:gd name="connsiteY17" fmla="*/ 637815 h 1935636"/>
                  <a:gd name="connsiteX18" fmla="*/ 2423503 w 4549966"/>
                  <a:gd name="connsiteY18" fmla="*/ 140949 h 1935636"/>
                  <a:gd name="connsiteX19" fmla="*/ 2587824 w 4549966"/>
                  <a:gd name="connsiteY19" fmla="*/ 47669 h 1935636"/>
                  <a:gd name="connsiteX20" fmla="*/ 2762535 w 4549966"/>
                  <a:gd name="connsiteY20" fmla="*/ 72 h 1935636"/>
                  <a:gd name="connsiteX0" fmla="*/ 2762535 w 4549966"/>
                  <a:gd name="connsiteY0" fmla="*/ 72 h 1935636"/>
                  <a:gd name="connsiteX1" fmla="*/ 3021430 w 4549966"/>
                  <a:gd name="connsiteY1" fmla="*/ 253778 h 1935636"/>
                  <a:gd name="connsiteX2" fmla="*/ 3561803 w 4549966"/>
                  <a:gd name="connsiteY2" fmla="*/ 1153236 h 1935636"/>
                  <a:gd name="connsiteX3" fmla="*/ 3777325 w 4549966"/>
                  <a:gd name="connsiteY3" fmla="*/ 1408065 h 1935636"/>
                  <a:gd name="connsiteX4" fmla="*/ 4121801 w 4549966"/>
                  <a:gd name="connsiteY4" fmla="*/ 1175001 h 1935636"/>
                  <a:gd name="connsiteX5" fmla="*/ 4549966 w 4549966"/>
                  <a:gd name="connsiteY5" fmla="*/ 1920005 h 1935636"/>
                  <a:gd name="connsiteX6" fmla="*/ 296742 w 4549966"/>
                  <a:gd name="connsiteY6" fmla="*/ 1935636 h 1935636"/>
                  <a:gd name="connsiteX7" fmla="*/ 318136 w 4549966"/>
                  <a:gd name="connsiteY7" fmla="*/ 1932017 h 1935636"/>
                  <a:gd name="connsiteX8" fmla="*/ 0 w 4549966"/>
                  <a:gd name="connsiteY8" fmla="*/ 1932674 h 1935636"/>
                  <a:gd name="connsiteX9" fmla="*/ 353643 w 4549966"/>
                  <a:gd name="connsiteY9" fmla="*/ 1885152 h 1935636"/>
                  <a:gd name="connsiteX10" fmla="*/ 704197 w 4549966"/>
                  <a:gd name="connsiteY10" fmla="*/ 1778654 h 1935636"/>
                  <a:gd name="connsiteX11" fmla="*/ 917777 w 4549966"/>
                  <a:gd name="connsiteY11" fmla="*/ 1586652 h 1935636"/>
                  <a:gd name="connsiteX12" fmla="*/ 994524 w 4549966"/>
                  <a:gd name="connsiteY12" fmla="*/ 1489639 h 1935636"/>
                  <a:gd name="connsiteX13" fmla="*/ 1112106 w 4549966"/>
                  <a:gd name="connsiteY13" fmla="*/ 1461153 h 1935636"/>
                  <a:gd name="connsiteX14" fmla="*/ 1253611 w 4549966"/>
                  <a:gd name="connsiteY14" fmla="*/ 1508055 h 1935636"/>
                  <a:gd name="connsiteX15" fmla="*/ 1538700 w 4549966"/>
                  <a:gd name="connsiteY15" fmla="*/ 1579107 h 1935636"/>
                  <a:gd name="connsiteX16" fmla="*/ 1867875 w 4549966"/>
                  <a:gd name="connsiteY16" fmla="*/ 1324727 h 1935636"/>
                  <a:gd name="connsiteX17" fmla="*/ 2232426 w 4549966"/>
                  <a:gd name="connsiteY17" fmla="*/ 637815 h 1935636"/>
                  <a:gd name="connsiteX18" fmla="*/ 2423503 w 4549966"/>
                  <a:gd name="connsiteY18" fmla="*/ 140949 h 1935636"/>
                  <a:gd name="connsiteX19" fmla="*/ 2587824 w 4549966"/>
                  <a:gd name="connsiteY19" fmla="*/ 47669 h 1935636"/>
                  <a:gd name="connsiteX20" fmla="*/ 2762535 w 4549966"/>
                  <a:gd name="connsiteY20" fmla="*/ 72 h 1935636"/>
                  <a:gd name="connsiteX0" fmla="*/ 2813690 w 4549966"/>
                  <a:gd name="connsiteY0" fmla="*/ 135 h 1897333"/>
                  <a:gd name="connsiteX1" fmla="*/ 3021430 w 4549966"/>
                  <a:gd name="connsiteY1" fmla="*/ 215475 h 1897333"/>
                  <a:gd name="connsiteX2" fmla="*/ 3561803 w 4549966"/>
                  <a:gd name="connsiteY2" fmla="*/ 1114933 h 1897333"/>
                  <a:gd name="connsiteX3" fmla="*/ 3777325 w 4549966"/>
                  <a:gd name="connsiteY3" fmla="*/ 1369762 h 1897333"/>
                  <a:gd name="connsiteX4" fmla="*/ 4121801 w 4549966"/>
                  <a:gd name="connsiteY4" fmla="*/ 1136698 h 1897333"/>
                  <a:gd name="connsiteX5" fmla="*/ 4549966 w 4549966"/>
                  <a:gd name="connsiteY5" fmla="*/ 1881702 h 1897333"/>
                  <a:gd name="connsiteX6" fmla="*/ 296742 w 4549966"/>
                  <a:gd name="connsiteY6" fmla="*/ 1897333 h 1897333"/>
                  <a:gd name="connsiteX7" fmla="*/ 318136 w 4549966"/>
                  <a:gd name="connsiteY7" fmla="*/ 1893714 h 1897333"/>
                  <a:gd name="connsiteX8" fmla="*/ 0 w 4549966"/>
                  <a:gd name="connsiteY8" fmla="*/ 1894371 h 1897333"/>
                  <a:gd name="connsiteX9" fmla="*/ 353643 w 4549966"/>
                  <a:gd name="connsiteY9" fmla="*/ 1846849 h 1897333"/>
                  <a:gd name="connsiteX10" fmla="*/ 704197 w 4549966"/>
                  <a:gd name="connsiteY10" fmla="*/ 1740351 h 1897333"/>
                  <a:gd name="connsiteX11" fmla="*/ 917777 w 4549966"/>
                  <a:gd name="connsiteY11" fmla="*/ 1548349 h 1897333"/>
                  <a:gd name="connsiteX12" fmla="*/ 994524 w 4549966"/>
                  <a:gd name="connsiteY12" fmla="*/ 1451336 h 1897333"/>
                  <a:gd name="connsiteX13" fmla="*/ 1112106 w 4549966"/>
                  <a:gd name="connsiteY13" fmla="*/ 1422850 h 1897333"/>
                  <a:gd name="connsiteX14" fmla="*/ 1253611 w 4549966"/>
                  <a:gd name="connsiteY14" fmla="*/ 1469752 h 1897333"/>
                  <a:gd name="connsiteX15" fmla="*/ 1538700 w 4549966"/>
                  <a:gd name="connsiteY15" fmla="*/ 1540804 h 1897333"/>
                  <a:gd name="connsiteX16" fmla="*/ 1867875 w 4549966"/>
                  <a:gd name="connsiteY16" fmla="*/ 1286424 h 1897333"/>
                  <a:gd name="connsiteX17" fmla="*/ 2232426 w 4549966"/>
                  <a:gd name="connsiteY17" fmla="*/ 599512 h 1897333"/>
                  <a:gd name="connsiteX18" fmla="*/ 2423503 w 4549966"/>
                  <a:gd name="connsiteY18" fmla="*/ 102646 h 1897333"/>
                  <a:gd name="connsiteX19" fmla="*/ 2587824 w 4549966"/>
                  <a:gd name="connsiteY19" fmla="*/ 9366 h 1897333"/>
                  <a:gd name="connsiteX20" fmla="*/ 2813690 w 4549966"/>
                  <a:gd name="connsiteY20" fmla="*/ 135 h 1897333"/>
                  <a:gd name="connsiteX0" fmla="*/ 2813690 w 4549966"/>
                  <a:gd name="connsiteY0" fmla="*/ 18761 h 1915959"/>
                  <a:gd name="connsiteX1" fmla="*/ 3021430 w 4549966"/>
                  <a:gd name="connsiteY1" fmla="*/ 234101 h 1915959"/>
                  <a:gd name="connsiteX2" fmla="*/ 3561803 w 4549966"/>
                  <a:gd name="connsiteY2" fmla="*/ 1133559 h 1915959"/>
                  <a:gd name="connsiteX3" fmla="*/ 3777325 w 4549966"/>
                  <a:gd name="connsiteY3" fmla="*/ 1388388 h 1915959"/>
                  <a:gd name="connsiteX4" fmla="*/ 4121801 w 4549966"/>
                  <a:gd name="connsiteY4" fmla="*/ 1155324 h 1915959"/>
                  <a:gd name="connsiteX5" fmla="*/ 4549966 w 4549966"/>
                  <a:gd name="connsiteY5" fmla="*/ 1900328 h 1915959"/>
                  <a:gd name="connsiteX6" fmla="*/ 296742 w 4549966"/>
                  <a:gd name="connsiteY6" fmla="*/ 1915959 h 1915959"/>
                  <a:gd name="connsiteX7" fmla="*/ 318136 w 4549966"/>
                  <a:gd name="connsiteY7" fmla="*/ 1912340 h 1915959"/>
                  <a:gd name="connsiteX8" fmla="*/ 0 w 4549966"/>
                  <a:gd name="connsiteY8" fmla="*/ 1912997 h 1915959"/>
                  <a:gd name="connsiteX9" fmla="*/ 353643 w 4549966"/>
                  <a:gd name="connsiteY9" fmla="*/ 1865475 h 1915959"/>
                  <a:gd name="connsiteX10" fmla="*/ 704197 w 4549966"/>
                  <a:gd name="connsiteY10" fmla="*/ 1758977 h 1915959"/>
                  <a:gd name="connsiteX11" fmla="*/ 917777 w 4549966"/>
                  <a:gd name="connsiteY11" fmla="*/ 1566975 h 1915959"/>
                  <a:gd name="connsiteX12" fmla="*/ 994524 w 4549966"/>
                  <a:gd name="connsiteY12" fmla="*/ 1469962 h 1915959"/>
                  <a:gd name="connsiteX13" fmla="*/ 1112106 w 4549966"/>
                  <a:gd name="connsiteY13" fmla="*/ 1441476 h 1915959"/>
                  <a:gd name="connsiteX14" fmla="*/ 1253611 w 4549966"/>
                  <a:gd name="connsiteY14" fmla="*/ 1488378 h 1915959"/>
                  <a:gd name="connsiteX15" fmla="*/ 1538700 w 4549966"/>
                  <a:gd name="connsiteY15" fmla="*/ 1559430 h 1915959"/>
                  <a:gd name="connsiteX16" fmla="*/ 1867875 w 4549966"/>
                  <a:gd name="connsiteY16" fmla="*/ 1305050 h 1915959"/>
                  <a:gd name="connsiteX17" fmla="*/ 2232426 w 4549966"/>
                  <a:gd name="connsiteY17" fmla="*/ 618138 h 1915959"/>
                  <a:gd name="connsiteX18" fmla="*/ 2423503 w 4549966"/>
                  <a:gd name="connsiteY18" fmla="*/ 121272 h 1915959"/>
                  <a:gd name="connsiteX19" fmla="*/ 2600613 w 4549966"/>
                  <a:gd name="connsiteY19" fmla="*/ 15203 h 1915959"/>
                  <a:gd name="connsiteX20" fmla="*/ 2813690 w 4549966"/>
                  <a:gd name="connsiteY20" fmla="*/ 18761 h 1915959"/>
                  <a:gd name="connsiteX0" fmla="*/ 2813690 w 4549966"/>
                  <a:gd name="connsiteY0" fmla="*/ 18761 h 1915959"/>
                  <a:gd name="connsiteX1" fmla="*/ 3021430 w 4549966"/>
                  <a:gd name="connsiteY1" fmla="*/ 234101 h 1915959"/>
                  <a:gd name="connsiteX2" fmla="*/ 3561803 w 4549966"/>
                  <a:gd name="connsiteY2" fmla="*/ 1133559 h 1915959"/>
                  <a:gd name="connsiteX3" fmla="*/ 3777325 w 4549966"/>
                  <a:gd name="connsiteY3" fmla="*/ 1388388 h 1915959"/>
                  <a:gd name="connsiteX4" fmla="*/ 4121801 w 4549966"/>
                  <a:gd name="connsiteY4" fmla="*/ 1155324 h 1915959"/>
                  <a:gd name="connsiteX5" fmla="*/ 4549966 w 4549966"/>
                  <a:gd name="connsiteY5" fmla="*/ 1900328 h 1915959"/>
                  <a:gd name="connsiteX6" fmla="*/ 296742 w 4549966"/>
                  <a:gd name="connsiteY6" fmla="*/ 1915959 h 1915959"/>
                  <a:gd name="connsiteX7" fmla="*/ 318136 w 4549966"/>
                  <a:gd name="connsiteY7" fmla="*/ 1912340 h 1915959"/>
                  <a:gd name="connsiteX8" fmla="*/ 0 w 4549966"/>
                  <a:gd name="connsiteY8" fmla="*/ 1912997 h 1915959"/>
                  <a:gd name="connsiteX9" fmla="*/ 353643 w 4549966"/>
                  <a:gd name="connsiteY9" fmla="*/ 1865475 h 1915959"/>
                  <a:gd name="connsiteX10" fmla="*/ 704197 w 4549966"/>
                  <a:gd name="connsiteY10" fmla="*/ 1758977 h 1915959"/>
                  <a:gd name="connsiteX11" fmla="*/ 917777 w 4549966"/>
                  <a:gd name="connsiteY11" fmla="*/ 1566975 h 1915959"/>
                  <a:gd name="connsiteX12" fmla="*/ 994524 w 4549966"/>
                  <a:gd name="connsiteY12" fmla="*/ 1469962 h 1915959"/>
                  <a:gd name="connsiteX13" fmla="*/ 1112106 w 4549966"/>
                  <a:gd name="connsiteY13" fmla="*/ 1441476 h 1915959"/>
                  <a:gd name="connsiteX14" fmla="*/ 1253611 w 4549966"/>
                  <a:gd name="connsiteY14" fmla="*/ 1488378 h 1915959"/>
                  <a:gd name="connsiteX15" fmla="*/ 1538700 w 4549966"/>
                  <a:gd name="connsiteY15" fmla="*/ 1559430 h 1915959"/>
                  <a:gd name="connsiteX16" fmla="*/ 1867875 w 4549966"/>
                  <a:gd name="connsiteY16" fmla="*/ 1305050 h 1915959"/>
                  <a:gd name="connsiteX17" fmla="*/ 2232426 w 4549966"/>
                  <a:gd name="connsiteY17" fmla="*/ 618138 h 1915959"/>
                  <a:gd name="connsiteX18" fmla="*/ 2429898 w 4549966"/>
                  <a:gd name="connsiteY18" fmla="*/ 153244 h 1915959"/>
                  <a:gd name="connsiteX19" fmla="*/ 2600613 w 4549966"/>
                  <a:gd name="connsiteY19" fmla="*/ 15203 h 1915959"/>
                  <a:gd name="connsiteX20" fmla="*/ 2813690 w 4549966"/>
                  <a:gd name="connsiteY20" fmla="*/ 18761 h 1915959"/>
                  <a:gd name="connsiteX0" fmla="*/ 2813690 w 4549966"/>
                  <a:gd name="connsiteY0" fmla="*/ 18761 h 1915959"/>
                  <a:gd name="connsiteX1" fmla="*/ 3021430 w 4549966"/>
                  <a:gd name="connsiteY1" fmla="*/ 234101 h 1915959"/>
                  <a:gd name="connsiteX2" fmla="*/ 3561803 w 4549966"/>
                  <a:gd name="connsiteY2" fmla="*/ 1133559 h 1915959"/>
                  <a:gd name="connsiteX3" fmla="*/ 3777325 w 4549966"/>
                  <a:gd name="connsiteY3" fmla="*/ 1388388 h 1915959"/>
                  <a:gd name="connsiteX4" fmla="*/ 4121801 w 4549966"/>
                  <a:gd name="connsiteY4" fmla="*/ 1155324 h 1915959"/>
                  <a:gd name="connsiteX5" fmla="*/ 4549966 w 4549966"/>
                  <a:gd name="connsiteY5" fmla="*/ 1900328 h 1915959"/>
                  <a:gd name="connsiteX6" fmla="*/ 296742 w 4549966"/>
                  <a:gd name="connsiteY6" fmla="*/ 1915959 h 1915959"/>
                  <a:gd name="connsiteX7" fmla="*/ 318136 w 4549966"/>
                  <a:gd name="connsiteY7" fmla="*/ 1912340 h 1915959"/>
                  <a:gd name="connsiteX8" fmla="*/ 0 w 4549966"/>
                  <a:gd name="connsiteY8" fmla="*/ 1912997 h 1915959"/>
                  <a:gd name="connsiteX9" fmla="*/ 353643 w 4549966"/>
                  <a:gd name="connsiteY9" fmla="*/ 1865475 h 1915959"/>
                  <a:gd name="connsiteX10" fmla="*/ 704197 w 4549966"/>
                  <a:gd name="connsiteY10" fmla="*/ 1758977 h 1915959"/>
                  <a:gd name="connsiteX11" fmla="*/ 917777 w 4549966"/>
                  <a:gd name="connsiteY11" fmla="*/ 1566975 h 1915959"/>
                  <a:gd name="connsiteX12" fmla="*/ 994524 w 4549966"/>
                  <a:gd name="connsiteY12" fmla="*/ 1469962 h 1915959"/>
                  <a:gd name="connsiteX13" fmla="*/ 1112106 w 4549966"/>
                  <a:gd name="connsiteY13" fmla="*/ 1441476 h 1915959"/>
                  <a:gd name="connsiteX14" fmla="*/ 1253611 w 4549966"/>
                  <a:gd name="connsiteY14" fmla="*/ 1488378 h 1915959"/>
                  <a:gd name="connsiteX15" fmla="*/ 1538700 w 4549966"/>
                  <a:gd name="connsiteY15" fmla="*/ 1559430 h 1915959"/>
                  <a:gd name="connsiteX16" fmla="*/ 1867875 w 4549966"/>
                  <a:gd name="connsiteY16" fmla="*/ 1305050 h 1915959"/>
                  <a:gd name="connsiteX17" fmla="*/ 2232426 w 4549966"/>
                  <a:gd name="connsiteY17" fmla="*/ 618138 h 1915959"/>
                  <a:gd name="connsiteX18" fmla="*/ 2429898 w 4549966"/>
                  <a:gd name="connsiteY18" fmla="*/ 153244 h 1915959"/>
                  <a:gd name="connsiteX19" fmla="*/ 2600613 w 4549966"/>
                  <a:gd name="connsiteY19" fmla="*/ 15203 h 1915959"/>
                  <a:gd name="connsiteX20" fmla="*/ 2813690 w 4549966"/>
                  <a:gd name="connsiteY20" fmla="*/ 18761 h 1915959"/>
                  <a:gd name="connsiteX0" fmla="*/ 2813690 w 4549966"/>
                  <a:gd name="connsiteY0" fmla="*/ 42741 h 1939939"/>
                  <a:gd name="connsiteX1" fmla="*/ 3155713 w 4549966"/>
                  <a:gd name="connsiteY1" fmla="*/ 584196 h 1939939"/>
                  <a:gd name="connsiteX2" fmla="*/ 3561803 w 4549966"/>
                  <a:gd name="connsiteY2" fmla="*/ 1157539 h 1939939"/>
                  <a:gd name="connsiteX3" fmla="*/ 3777325 w 4549966"/>
                  <a:gd name="connsiteY3" fmla="*/ 1412368 h 1939939"/>
                  <a:gd name="connsiteX4" fmla="*/ 4121801 w 4549966"/>
                  <a:gd name="connsiteY4" fmla="*/ 1179304 h 1939939"/>
                  <a:gd name="connsiteX5" fmla="*/ 4549966 w 4549966"/>
                  <a:gd name="connsiteY5" fmla="*/ 1924308 h 1939939"/>
                  <a:gd name="connsiteX6" fmla="*/ 296742 w 4549966"/>
                  <a:gd name="connsiteY6" fmla="*/ 1939939 h 1939939"/>
                  <a:gd name="connsiteX7" fmla="*/ 318136 w 4549966"/>
                  <a:gd name="connsiteY7" fmla="*/ 1936320 h 1939939"/>
                  <a:gd name="connsiteX8" fmla="*/ 0 w 4549966"/>
                  <a:gd name="connsiteY8" fmla="*/ 1936977 h 1939939"/>
                  <a:gd name="connsiteX9" fmla="*/ 353643 w 4549966"/>
                  <a:gd name="connsiteY9" fmla="*/ 1889455 h 1939939"/>
                  <a:gd name="connsiteX10" fmla="*/ 704197 w 4549966"/>
                  <a:gd name="connsiteY10" fmla="*/ 1782957 h 1939939"/>
                  <a:gd name="connsiteX11" fmla="*/ 917777 w 4549966"/>
                  <a:gd name="connsiteY11" fmla="*/ 1590955 h 1939939"/>
                  <a:gd name="connsiteX12" fmla="*/ 994524 w 4549966"/>
                  <a:gd name="connsiteY12" fmla="*/ 1493942 h 1939939"/>
                  <a:gd name="connsiteX13" fmla="*/ 1112106 w 4549966"/>
                  <a:gd name="connsiteY13" fmla="*/ 1465456 h 1939939"/>
                  <a:gd name="connsiteX14" fmla="*/ 1253611 w 4549966"/>
                  <a:gd name="connsiteY14" fmla="*/ 1512358 h 1939939"/>
                  <a:gd name="connsiteX15" fmla="*/ 1538700 w 4549966"/>
                  <a:gd name="connsiteY15" fmla="*/ 1583410 h 1939939"/>
                  <a:gd name="connsiteX16" fmla="*/ 1867875 w 4549966"/>
                  <a:gd name="connsiteY16" fmla="*/ 1329030 h 1939939"/>
                  <a:gd name="connsiteX17" fmla="*/ 2232426 w 4549966"/>
                  <a:gd name="connsiteY17" fmla="*/ 642118 h 1939939"/>
                  <a:gd name="connsiteX18" fmla="*/ 2429898 w 4549966"/>
                  <a:gd name="connsiteY18" fmla="*/ 177224 h 1939939"/>
                  <a:gd name="connsiteX19" fmla="*/ 2600613 w 4549966"/>
                  <a:gd name="connsiteY19" fmla="*/ 39183 h 1939939"/>
                  <a:gd name="connsiteX20" fmla="*/ 2813690 w 4549966"/>
                  <a:gd name="connsiteY20" fmla="*/ 42741 h 1939939"/>
                  <a:gd name="connsiteX0" fmla="*/ 2813690 w 4549966"/>
                  <a:gd name="connsiteY0" fmla="*/ 42741 h 1939939"/>
                  <a:gd name="connsiteX1" fmla="*/ 3155713 w 4549966"/>
                  <a:gd name="connsiteY1" fmla="*/ 584196 h 1939939"/>
                  <a:gd name="connsiteX2" fmla="*/ 3382760 w 4549966"/>
                  <a:gd name="connsiteY2" fmla="*/ 818636 h 1939939"/>
                  <a:gd name="connsiteX3" fmla="*/ 3777325 w 4549966"/>
                  <a:gd name="connsiteY3" fmla="*/ 1412368 h 1939939"/>
                  <a:gd name="connsiteX4" fmla="*/ 4121801 w 4549966"/>
                  <a:gd name="connsiteY4" fmla="*/ 1179304 h 1939939"/>
                  <a:gd name="connsiteX5" fmla="*/ 4549966 w 4549966"/>
                  <a:gd name="connsiteY5" fmla="*/ 1924308 h 1939939"/>
                  <a:gd name="connsiteX6" fmla="*/ 296742 w 4549966"/>
                  <a:gd name="connsiteY6" fmla="*/ 1939939 h 1939939"/>
                  <a:gd name="connsiteX7" fmla="*/ 318136 w 4549966"/>
                  <a:gd name="connsiteY7" fmla="*/ 1936320 h 1939939"/>
                  <a:gd name="connsiteX8" fmla="*/ 0 w 4549966"/>
                  <a:gd name="connsiteY8" fmla="*/ 1936977 h 1939939"/>
                  <a:gd name="connsiteX9" fmla="*/ 353643 w 4549966"/>
                  <a:gd name="connsiteY9" fmla="*/ 1889455 h 1939939"/>
                  <a:gd name="connsiteX10" fmla="*/ 704197 w 4549966"/>
                  <a:gd name="connsiteY10" fmla="*/ 1782957 h 1939939"/>
                  <a:gd name="connsiteX11" fmla="*/ 917777 w 4549966"/>
                  <a:gd name="connsiteY11" fmla="*/ 1590955 h 1939939"/>
                  <a:gd name="connsiteX12" fmla="*/ 994524 w 4549966"/>
                  <a:gd name="connsiteY12" fmla="*/ 1493942 h 1939939"/>
                  <a:gd name="connsiteX13" fmla="*/ 1112106 w 4549966"/>
                  <a:gd name="connsiteY13" fmla="*/ 1465456 h 1939939"/>
                  <a:gd name="connsiteX14" fmla="*/ 1253611 w 4549966"/>
                  <a:gd name="connsiteY14" fmla="*/ 1512358 h 1939939"/>
                  <a:gd name="connsiteX15" fmla="*/ 1538700 w 4549966"/>
                  <a:gd name="connsiteY15" fmla="*/ 1583410 h 1939939"/>
                  <a:gd name="connsiteX16" fmla="*/ 1867875 w 4549966"/>
                  <a:gd name="connsiteY16" fmla="*/ 1329030 h 1939939"/>
                  <a:gd name="connsiteX17" fmla="*/ 2232426 w 4549966"/>
                  <a:gd name="connsiteY17" fmla="*/ 642118 h 1939939"/>
                  <a:gd name="connsiteX18" fmla="*/ 2429898 w 4549966"/>
                  <a:gd name="connsiteY18" fmla="*/ 177224 h 1939939"/>
                  <a:gd name="connsiteX19" fmla="*/ 2600613 w 4549966"/>
                  <a:gd name="connsiteY19" fmla="*/ 39183 h 1939939"/>
                  <a:gd name="connsiteX20" fmla="*/ 2813690 w 4549966"/>
                  <a:gd name="connsiteY20" fmla="*/ 42741 h 1939939"/>
                  <a:gd name="connsiteX0" fmla="*/ 2813690 w 4549966"/>
                  <a:gd name="connsiteY0" fmla="*/ 36133 h 1933331"/>
                  <a:gd name="connsiteX1" fmla="*/ 3149319 w 4549966"/>
                  <a:gd name="connsiteY1" fmla="*/ 488066 h 1933331"/>
                  <a:gd name="connsiteX2" fmla="*/ 3382760 w 4549966"/>
                  <a:gd name="connsiteY2" fmla="*/ 812028 h 1933331"/>
                  <a:gd name="connsiteX3" fmla="*/ 3777325 w 4549966"/>
                  <a:gd name="connsiteY3" fmla="*/ 1405760 h 1933331"/>
                  <a:gd name="connsiteX4" fmla="*/ 4121801 w 4549966"/>
                  <a:gd name="connsiteY4" fmla="*/ 1172696 h 1933331"/>
                  <a:gd name="connsiteX5" fmla="*/ 4549966 w 4549966"/>
                  <a:gd name="connsiteY5" fmla="*/ 1917700 h 1933331"/>
                  <a:gd name="connsiteX6" fmla="*/ 296742 w 4549966"/>
                  <a:gd name="connsiteY6" fmla="*/ 1933331 h 1933331"/>
                  <a:gd name="connsiteX7" fmla="*/ 318136 w 4549966"/>
                  <a:gd name="connsiteY7" fmla="*/ 1929712 h 1933331"/>
                  <a:gd name="connsiteX8" fmla="*/ 0 w 4549966"/>
                  <a:gd name="connsiteY8" fmla="*/ 1930369 h 1933331"/>
                  <a:gd name="connsiteX9" fmla="*/ 353643 w 4549966"/>
                  <a:gd name="connsiteY9" fmla="*/ 1882847 h 1933331"/>
                  <a:gd name="connsiteX10" fmla="*/ 704197 w 4549966"/>
                  <a:gd name="connsiteY10" fmla="*/ 1776349 h 1933331"/>
                  <a:gd name="connsiteX11" fmla="*/ 917777 w 4549966"/>
                  <a:gd name="connsiteY11" fmla="*/ 1584347 h 1933331"/>
                  <a:gd name="connsiteX12" fmla="*/ 994524 w 4549966"/>
                  <a:gd name="connsiteY12" fmla="*/ 1487334 h 1933331"/>
                  <a:gd name="connsiteX13" fmla="*/ 1112106 w 4549966"/>
                  <a:gd name="connsiteY13" fmla="*/ 1458848 h 1933331"/>
                  <a:gd name="connsiteX14" fmla="*/ 1253611 w 4549966"/>
                  <a:gd name="connsiteY14" fmla="*/ 1505750 h 1933331"/>
                  <a:gd name="connsiteX15" fmla="*/ 1538700 w 4549966"/>
                  <a:gd name="connsiteY15" fmla="*/ 1576802 h 1933331"/>
                  <a:gd name="connsiteX16" fmla="*/ 1867875 w 4549966"/>
                  <a:gd name="connsiteY16" fmla="*/ 1322422 h 1933331"/>
                  <a:gd name="connsiteX17" fmla="*/ 2232426 w 4549966"/>
                  <a:gd name="connsiteY17" fmla="*/ 635510 h 1933331"/>
                  <a:gd name="connsiteX18" fmla="*/ 2429898 w 4549966"/>
                  <a:gd name="connsiteY18" fmla="*/ 170616 h 1933331"/>
                  <a:gd name="connsiteX19" fmla="*/ 2600613 w 4549966"/>
                  <a:gd name="connsiteY19" fmla="*/ 32575 h 1933331"/>
                  <a:gd name="connsiteX20" fmla="*/ 2813690 w 4549966"/>
                  <a:gd name="connsiteY20" fmla="*/ 36133 h 1933331"/>
                  <a:gd name="connsiteX0" fmla="*/ 2813690 w 4549966"/>
                  <a:gd name="connsiteY0" fmla="*/ 30007 h 1927205"/>
                  <a:gd name="connsiteX1" fmla="*/ 3168503 w 4549966"/>
                  <a:gd name="connsiteY1" fmla="*/ 398812 h 1927205"/>
                  <a:gd name="connsiteX2" fmla="*/ 3382760 w 4549966"/>
                  <a:gd name="connsiteY2" fmla="*/ 805902 h 1927205"/>
                  <a:gd name="connsiteX3" fmla="*/ 3777325 w 4549966"/>
                  <a:gd name="connsiteY3" fmla="*/ 1399634 h 1927205"/>
                  <a:gd name="connsiteX4" fmla="*/ 4121801 w 4549966"/>
                  <a:gd name="connsiteY4" fmla="*/ 1166570 h 1927205"/>
                  <a:gd name="connsiteX5" fmla="*/ 4549966 w 4549966"/>
                  <a:gd name="connsiteY5" fmla="*/ 1911574 h 1927205"/>
                  <a:gd name="connsiteX6" fmla="*/ 296742 w 4549966"/>
                  <a:gd name="connsiteY6" fmla="*/ 1927205 h 1927205"/>
                  <a:gd name="connsiteX7" fmla="*/ 318136 w 4549966"/>
                  <a:gd name="connsiteY7" fmla="*/ 1923586 h 1927205"/>
                  <a:gd name="connsiteX8" fmla="*/ 0 w 4549966"/>
                  <a:gd name="connsiteY8" fmla="*/ 1924243 h 1927205"/>
                  <a:gd name="connsiteX9" fmla="*/ 353643 w 4549966"/>
                  <a:gd name="connsiteY9" fmla="*/ 1876721 h 1927205"/>
                  <a:gd name="connsiteX10" fmla="*/ 704197 w 4549966"/>
                  <a:gd name="connsiteY10" fmla="*/ 1770223 h 1927205"/>
                  <a:gd name="connsiteX11" fmla="*/ 917777 w 4549966"/>
                  <a:gd name="connsiteY11" fmla="*/ 1578221 h 1927205"/>
                  <a:gd name="connsiteX12" fmla="*/ 994524 w 4549966"/>
                  <a:gd name="connsiteY12" fmla="*/ 1481208 h 1927205"/>
                  <a:gd name="connsiteX13" fmla="*/ 1112106 w 4549966"/>
                  <a:gd name="connsiteY13" fmla="*/ 1452722 h 1927205"/>
                  <a:gd name="connsiteX14" fmla="*/ 1253611 w 4549966"/>
                  <a:gd name="connsiteY14" fmla="*/ 1499624 h 1927205"/>
                  <a:gd name="connsiteX15" fmla="*/ 1538700 w 4549966"/>
                  <a:gd name="connsiteY15" fmla="*/ 1570676 h 1927205"/>
                  <a:gd name="connsiteX16" fmla="*/ 1867875 w 4549966"/>
                  <a:gd name="connsiteY16" fmla="*/ 1316296 h 1927205"/>
                  <a:gd name="connsiteX17" fmla="*/ 2232426 w 4549966"/>
                  <a:gd name="connsiteY17" fmla="*/ 629384 h 1927205"/>
                  <a:gd name="connsiteX18" fmla="*/ 2429898 w 4549966"/>
                  <a:gd name="connsiteY18" fmla="*/ 164490 h 1927205"/>
                  <a:gd name="connsiteX19" fmla="*/ 2600613 w 4549966"/>
                  <a:gd name="connsiteY19" fmla="*/ 26449 h 1927205"/>
                  <a:gd name="connsiteX20" fmla="*/ 2813690 w 4549966"/>
                  <a:gd name="connsiteY20" fmla="*/ 30007 h 1927205"/>
                  <a:gd name="connsiteX0" fmla="*/ 2813690 w 4549966"/>
                  <a:gd name="connsiteY0" fmla="*/ 30007 h 1927205"/>
                  <a:gd name="connsiteX1" fmla="*/ 3168503 w 4549966"/>
                  <a:gd name="connsiteY1" fmla="*/ 398812 h 1927205"/>
                  <a:gd name="connsiteX2" fmla="*/ 3382760 w 4549966"/>
                  <a:gd name="connsiteY2" fmla="*/ 805902 h 1927205"/>
                  <a:gd name="connsiteX3" fmla="*/ 3691061 w 4549966"/>
                  <a:gd name="connsiteY3" fmla="*/ 1140841 h 1927205"/>
                  <a:gd name="connsiteX4" fmla="*/ 4121801 w 4549966"/>
                  <a:gd name="connsiteY4" fmla="*/ 1166570 h 1927205"/>
                  <a:gd name="connsiteX5" fmla="*/ 4549966 w 4549966"/>
                  <a:gd name="connsiteY5" fmla="*/ 1911574 h 1927205"/>
                  <a:gd name="connsiteX6" fmla="*/ 296742 w 4549966"/>
                  <a:gd name="connsiteY6" fmla="*/ 1927205 h 1927205"/>
                  <a:gd name="connsiteX7" fmla="*/ 318136 w 4549966"/>
                  <a:gd name="connsiteY7" fmla="*/ 1923586 h 1927205"/>
                  <a:gd name="connsiteX8" fmla="*/ 0 w 4549966"/>
                  <a:gd name="connsiteY8" fmla="*/ 1924243 h 1927205"/>
                  <a:gd name="connsiteX9" fmla="*/ 353643 w 4549966"/>
                  <a:gd name="connsiteY9" fmla="*/ 1876721 h 1927205"/>
                  <a:gd name="connsiteX10" fmla="*/ 704197 w 4549966"/>
                  <a:gd name="connsiteY10" fmla="*/ 1770223 h 1927205"/>
                  <a:gd name="connsiteX11" fmla="*/ 917777 w 4549966"/>
                  <a:gd name="connsiteY11" fmla="*/ 1578221 h 1927205"/>
                  <a:gd name="connsiteX12" fmla="*/ 994524 w 4549966"/>
                  <a:gd name="connsiteY12" fmla="*/ 1481208 h 1927205"/>
                  <a:gd name="connsiteX13" fmla="*/ 1112106 w 4549966"/>
                  <a:gd name="connsiteY13" fmla="*/ 1452722 h 1927205"/>
                  <a:gd name="connsiteX14" fmla="*/ 1253611 w 4549966"/>
                  <a:gd name="connsiteY14" fmla="*/ 1499624 h 1927205"/>
                  <a:gd name="connsiteX15" fmla="*/ 1538700 w 4549966"/>
                  <a:gd name="connsiteY15" fmla="*/ 1570676 h 1927205"/>
                  <a:gd name="connsiteX16" fmla="*/ 1867875 w 4549966"/>
                  <a:gd name="connsiteY16" fmla="*/ 1316296 h 1927205"/>
                  <a:gd name="connsiteX17" fmla="*/ 2232426 w 4549966"/>
                  <a:gd name="connsiteY17" fmla="*/ 629384 h 1927205"/>
                  <a:gd name="connsiteX18" fmla="*/ 2429898 w 4549966"/>
                  <a:gd name="connsiteY18" fmla="*/ 164490 h 1927205"/>
                  <a:gd name="connsiteX19" fmla="*/ 2600613 w 4549966"/>
                  <a:gd name="connsiteY19" fmla="*/ 26449 h 1927205"/>
                  <a:gd name="connsiteX20" fmla="*/ 2813690 w 4549966"/>
                  <a:gd name="connsiteY20" fmla="*/ 30007 h 1927205"/>
                  <a:gd name="connsiteX0" fmla="*/ 2813690 w 4549966"/>
                  <a:gd name="connsiteY0" fmla="*/ 30007 h 1927205"/>
                  <a:gd name="connsiteX1" fmla="*/ 3168503 w 4549966"/>
                  <a:gd name="connsiteY1" fmla="*/ 398812 h 1927205"/>
                  <a:gd name="connsiteX2" fmla="*/ 3382760 w 4549966"/>
                  <a:gd name="connsiteY2" fmla="*/ 805902 h 1927205"/>
                  <a:gd name="connsiteX3" fmla="*/ 3691061 w 4549966"/>
                  <a:gd name="connsiteY3" fmla="*/ 1140841 h 1927205"/>
                  <a:gd name="connsiteX4" fmla="*/ 4121801 w 4549966"/>
                  <a:gd name="connsiteY4" fmla="*/ 1166570 h 1927205"/>
                  <a:gd name="connsiteX5" fmla="*/ 4549966 w 4549966"/>
                  <a:gd name="connsiteY5" fmla="*/ 1911574 h 1927205"/>
                  <a:gd name="connsiteX6" fmla="*/ 296742 w 4549966"/>
                  <a:gd name="connsiteY6" fmla="*/ 1927205 h 1927205"/>
                  <a:gd name="connsiteX7" fmla="*/ 318136 w 4549966"/>
                  <a:gd name="connsiteY7" fmla="*/ 1923586 h 1927205"/>
                  <a:gd name="connsiteX8" fmla="*/ 0 w 4549966"/>
                  <a:gd name="connsiteY8" fmla="*/ 1924243 h 1927205"/>
                  <a:gd name="connsiteX9" fmla="*/ 353643 w 4549966"/>
                  <a:gd name="connsiteY9" fmla="*/ 1876721 h 1927205"/>
                  <a:gd name="connsiteX10" fmla="*/ 704197 w 4549966"/>
                  <a:gd name="connsiteY10" fmla="*/ 1770223 h 1927205"/>
                  <a:gd name="connsiteX11" fmla="*/ 917777 w 4549966"/>
                  <a:gd name="connsiteY11" fmla="*/ 1578221 h 1927205"/>
                  <a:gd name="connsiteX12" fmla="*/ 994524 w 4549966"/>
                  <a:gd name="connsiteY12" fmla="*/ 1481208 h 1927205"/>
                  <a:gd name="connsiteX13" fmla="*/ 1112106 w 4549966"/>
                  <a:gd name="connsiteY13" fmla="*/ 1452722 h 1927205"/>
                  <a:gd name="connsiteX14" fmla="*/ 1253611 w 4549966"/>
                  <a:gd name="connsiteY14" fmla="*/ 1499624 h 1927205"/>
                  <a:gd name="connsiteX15" fmla="*/ 1538700 w 4549966"/>
                  <a:gd name="connsiteY15" fmla="*/ 1570676 h 1927205"/>
                  <a:gd name="connsiteX16" fmla="*/ 1867875 w 4549966"/>
                  <a:gd name="connsiteY16" fmla="*/ 1316296 h 1927205"/>
                  <a:gd name="connsiteX17" fmla="*/ 2232426 w 4549966"/>
                  <a:gd name="connsiteY17" fmla="*/ 629384 h 1927205"/>
                  <a:gd name="connsiteX18" fmla="*/ 2429898 w 4549966"/>
                  <a:gd name="connsiteY18" fmla="*/ 164490 h 1927205"/>
                  <a:gd name="connsiteX19" fmla="*/ 2600613 w 4549966"/>
                  <a:gd name="connsiteY19" fmla="*/ 26449 h 1927205"/>
                  <a:gd name="connsiteX20" fmla="*/ 2813690 w 4549966"/>
                  <a:gd name="connsiteY20" fmla="*/ 30007 h 1927205"/>
                  <a:gd name="connsiteX0" fmla="*/ 2813690 w 4549966"/>
                  <a:gd name="connsiteY0" fmla="*/ 30007 h 1927205"/>
                  <a:gd name="connsiteX1" fmla="*/ 3382760 w 4549966"/>
                  <a:gd name="connsiteY1" fmla="*/ 805902 h 1927205"/>
                  <a:gd name="connsiteX2" fmla="*/ 3691061 w 4549966"/>
                  <a:gd name="connsiteY2" fmla="*/ 1140841 h 1927205"/>
                  <a:gd name="connsiteX3" fmla="*/ 4121801 w 4549966"/>
                  <a:gd name="connsiteY3" fmla="*/ 1166570 h 1927205"/>
                  <a:gd name="connsiteX4" fmla="*/ 4549966 w 4549966"/>
                  <a:gd name="connsiteY4" fmla="*/ 1911574 h 1927205"/>
                  <a:gd name="connsiteX5" fmla="*/ 296742 w 4549966"/>
                  <a:gd name="connsiteY5" fmla="*/ 1927205 h 1927205"/>
                  <a:gd name="connsiteX6" fmla="*/ 318136 w 4549966"/>
                  <a:gd name="connsiteY6" fmla="*/ 1923586 h 1927205"/>
                  <a:gd name="connsiteX7" fmla="*/ 0 w 4549966"/>
                  <a:gd name="connsiteY7" fmla="*/ 1924243 h 1927205"/>
                  <a:gd name="connsiteX8" fmla="*/ 353643 w 4549966"/>
                  <a:gd name="connsiteY8" fmla="*/ 1876721 h 1927205"/>
                  <a:gd name="connsiteX9" fmla="*/ 704197 w 4549966"/>
                  <a:gd name="connsiteY9" fmla="*/ 1770223 h 1927205"/>
                  <a:gd name="connsiteX10" fmla="*/ 917777 w 4549966"/>
                  <a:gd name="connsiteY10" fmla="*/ 1578221 h 1927205"/>
                  <a:gd name="connsiteX11" fmla="*/ 994524 w 4549966"/>
                  <a:gd name="connsiteY11" fmla="*/ 1481208 h 1927205"/>
                  <a:gd name="connsiteX12" fmla="*/ 1112106 w 4549966"/>
                  <a:gd name="connsiteY12" fmla="*/ 1452722 h 1927205"/>
                  <a:gd name="connsiteX13" fmla="*/ 1253611 w 4549966"/>
                  <a:gd name="connsiteY13" fmla="*/ 1499624 h 1927205"/>
                  <a:gd name="connsiteX14" fmla="*/ 1538700 w 4549966"/>
                  <a:gd name="connsiteY14" fmla="*/ 1570676 h 1927205"/>
                  <a:gd name="connsiteX15" fmla="*/ 1867875 w 4549966"/>
                  <a:gd name="connsiteY15" fmla="*/ 1316296 h 1927205"/>
                  <a:gd name="connsiteX16" fmla="*/ 2232426 w 4549966"/>
                  <a:gd name="connsiteY16" fmla="*/ 629384 h 1927205"/>
                  <a:gd name="connsiteX17" fmla="*/ 2429898 w 4549966"/>
                  <a:gd name="connsiteY17" fmla="*/ 164490 h 1927205"/>
                  <a:gd name="connsiteX18" fmla="*/ 2600613 w 4549966"/>
                  <a:gd name="connsiteY18" fmla="*/ 26449 h 1927205"/>
                  <a:gd name="connsiteX19" fmla="*/ 2813690 w 4549966"/>
                  <a:gd name="connsiteY19" fmla="*/ 30007 h 1927205"/>
                  <a:gd name="connsiteX0" fmla="*/ 2813690 w 4549966"/>
                  <a:gd name="connsiteY0" fmla="*/ 34736 h 1931934"/>
                  <a:gd name="connsiteX1" fmla="*/ 3382760 w 4549966"/>
                  <a:gd name="connsiteY1" fmla="*/ 810631 h 1931934"/>
                  <a:gd name="connsiteX2" fmla="*/ 3691061 w 4549966"/>
                  <a:gd name="connsiteY2" fmla="*/ 1145570 h 1931934"/>
                  <a:gd name="connsiteX3" fmla="*/ 4121801 w 4549966"/>
                  <a:gd name="connsiteY3" fmla="*/ 1171299 h 1931934"/>
                  <a:gd name="connsiteX4" fmla="*/ 4549966 w 4549966"/>
                  <a:gd name="connsiteY4" fmla="*/ 1916303 h 1931934"/>
                  <a:gd name="connsiteX5" fmla="*/ 296742 w 4549966"/>
                  <a:gd name="connsiteY5" fmla="*/ 1931934 h 1931934"/>
                  <a:gd name="connsiteX6" fmla="*/ 318136 w 4549966"/>
                  <a:gd name="connsiteY6" fmla="*/ 1928315 h 1931934"/>
                  <a:gd name="connsiteX7" fmla="*/ 0 w 4549966"/>
                  <a:gd name="connsiteY7" fmla="*/ 1928972 h 1931934"/>
                  <a:gd name="connsiteX8" fmla="*/ 353643 w 4549966"/>
                  <a:gd name="connsiteY8" fmla="*/ 1881450 h 1931934"/>
                  <a:gd name="connsiteX9" fmla="*/ 704197 w 4549966"/>
                  <a:gd name="connsiteY9" fmla="*/ 1774952 h 1931934"/>
                  <a:gd name="connsiteX10" fmla="*/ 917777 w 4549966"/>
                  <a:gd name="connsiteY10" fmla="*/ 1582950 h 1931934"/>
                  <a:gd name="connsiteX11" fmla="*/ 994524 w 4549966"/>
                  <a:gd name="connsiteY11" fmla="*/ 1485937 h 1931934"/>
                  <a:gd name="connsiteX12" fmla="*/ 1112106 w 4549966"/>
                  <a:gd name="connsiteY12" fmla="*/ 1457451 h 1931934"/>
                  <a:gd name="connsiteX13" fmla="*/ 1253611 w 4549966"/>
                  <a:gd name="connsiteY13" fmla="*/ 1504353 h 1931934"/>
                  <a:gd name="connsiteX14" fmla="*/ 1538700 w 4549966"/>
                  <a:gd name="connsiteY14" fmla="*/ 1575405 h 1931934"/>
                  <a:gd name="connsiteX15" fmla="*/ 1867875 w 4549966"/>
                  <a:gd name="connsiteY15" fmla="*/ 1321025 h 1931934"/>
                  <a:gd name="connsiteX16" fmla="*/ 2232426 w 4549966"/>
                  <a:gd name="connsiteY16" fmla="*/ 634113 h 1931934"/>
                  <a:gd name="connsiteX17" fmla="*/ 2429898 w 4549966"/>
                  <a:gd name="connsiteY17" fmla="*/ 169219 h 1931934"/>
                  <a:gd name="connsiteX18" fmla="*/ 2600613 w 4549966"/>
                  <a:gd name="connsiteY18" fmla="*/ 31178 h 1931934"/>
                  <a:gd name="connsiteX19" fmla="*/ 2813690 w 4549966"/>
                  <a:gd name="connsiteY19" fmla="*/ 34736 h 1931934"/>
                  <a:gd name="connsiteX0" fmla="*/ 2813690 w 4549966"/>
                  <a:gd name="connsiteY0" fmla="*/ 34736 h 1931934"/>
                  <a:gd name="connsiteX1" fmla="*/ 3382760 w 4549966"/>
                  <a:gd name="connsiteY1" fmla="*/ 810631 h 1931934"/>
                  <a:gd name="connsiteX2" fmla="*/ 3691061 w 4549966"/>
                  <a:gd name="connsiteY2" fmla="*/ 1145570 h 1931934"/>
                  <a:gd name="connsiteX3" fmla="*/ 4121801 w 4549966"/>
                  <a:gd name="connsiteY3" fmla="*/ 1171299 h 1931934"/>
                  <a:gd name="connsiteX4" fmla="*/ 4549966 w 4549966"/>
                  <a:gd name="connsiteY4" fmla="*/ 1916303 h 1931934"/>
                  <a:gd name="connsiteX5" fmla="*/ 296742 w 4549966"/>
                  <a:gd name="connsiteY5" fmla="*/ 1931934 h 1931934"/>
                  <a:gd name="connsiteX6" fmla="*/ 318136 w 4549966"/>
                  <a:gd name="connsiteY6" fmla="*/ 1928315 h 1931934"/>
                  <a:gd name="connsiteX7" fmla="*/ 0 w 4549966"/>
                  <a:gd name="connsiteY7" fmla="*/ 1928972 h 1931934"/>
                  <a:gd name="connsiteX8" fmla="*/ 353643 w 4549966"/>
                  <a:gd name="connsiteY8" fmla="*/ 1881450 h 1931934"/>
                  <a:gd name="connsiteX9" fmla="*/ 704197 w 4549966"/>
                  <a:gd name="connsiteY9" fmla="*/ 1774952 h 1931934"/>
                  <a:gd name="connsiteX10" fmla="*/ 917777 w 4549966"/>
                  <a:gd name="connsiteY10" fmla="*/ 1582950 h 1931934"/>
                  <a:gd name="connsiteX11" fmla="*/ 994524 w 4549966"/>
                  <a:gd name="connsiteY11" fmla="*/ 1485937 h 1931934"/>
                  <a:gd name="connsiteX12" fmla="*/ 1112106 w 4549966"/>
                  <a:gd name="connsiteY12" fmla="*/ 1457451 h 1931934"/>
                  <a:gd name="connsiteX13" fmla="*/ 1253611 w 4549966"/>
                  <a:gd name="connsiteY13" fmla="*/ 1504353 h 1931934"/>
                  <a:gd name="connsiteX14" fmla="*/ 1538700 w 4549966"/>
                  <a:gd name="connsiteY14" fmla="*/ 1575405 h 1931934"/>
                  <a:gd name="connsiteX15" fmla="*/ 1867875 w 4549966"/>
                  <a:gd name="connsiteY15" fmla="*/ 1321025 h 1931934"/>
                  <a:gd name="connsiteX16" fmla="*/ 2232426 w 4549966"/>
                  <a:gd name="connsiteY16" fmla="*/ 634113 h 1931934"/>
                  <a:gd name="connsiteX17" fmla="*/ 2429898 w 4549966"/>
                  <a:gd name="connsiteY17" fmla="*/ 169219 h 1931934"/>
                  <a:gd name="connsiteX18" fmla="*/ 2600613 w 4549966"/>
                  <a:gd name="connsiteY18" fmla="*/ 31178 h 1931934"/>
                  <a:gd name="connsiteX19" fmla="*/ 2813690 w 4549966"/>
                  <a:gd name="connsiteY19" fmla="*/ 34736 h 1931934"/>
                  <a:gd name="connsiteX0" fmla="*/ 2813690 w 4549966"/>
                  <a:gd name="connsiteY0" fmla="*/ 34736 h 1931934"/>
                  <a:gd name="connsiteX1" fmla="*/ 3382760 w 4549966"/>
                  <a:gd name="connsiteY1" fmla="*/ 810631 h 1931934"/>
                  <a:gd name="connsiteX2" fmla="*/ 3691061 w 4549966"/>
                  <a:gd name="connsiteY2" fmla="*/ 1145570 h 1931934"/>
                  <a:gd name="connsiteX3" fmla="*/ 4121801 w 4549966"/>
                  <a:gd name="connsiteY3" fmla="*/ 1171299 h 1931934"/>
                  <a:gd name="connsiteX4" fmla="*/ 4549966 w 4549966"/>
                  <a:gd name="connsiteY4" fmla="*/ 1916303 h 1931934"/>
                  <a:gd name="connsiteX5" fmla="*/ 296742 w 4549966"/>
                  <a:gd name="connsiteY5" fmla="*/ 1931934 h 1931934"/>
                  <a:gd name="connsiteX6" fmla="*/ 318136 w 4549966"/>
                  <a:gd name="connsiteY6" fmla="*/ 1928315 h 1931934"/>
                  <a:gd name="connsiteX7" fmla="*/ 0 w 4549966"/>
                  <a:gd name="connsiteY7" fmla="*/ 1928972 h 1931934"/>
                  <a:gd name="connsiteX8" fmla="*/ 353643 w 4549966"/>
                  <a:gd name="connsiteY8" fmla="*/ 1881450 h 1931934"/>
                  <a:gd name="connsiteX9" fmla="*/ 704197 w 4549966"/>
                  <a:gd name="connsiteY9" fmla="*/ 1774952 h 1931934"/>
                  <a:gd name="connsiteX10" fmla="*/ 917777 w 4549966"/>
                  <a:gd name="connsiteY10" fmla="*/ 1582950 h 1931934"/>
                  <a:gd name="connsiteX11" fmla="*/ 994524 w 4549966"/>
                  <a:gd name="connsiteY11" fmla="*/ 1485937 h 1931934"/>
                  <a:gd name="connsiteX12" fmla="*/ 1112106 w 4549966"/>
                  <a:gd name="connsiteY12" fmla="*/ 1457451 h 1931934"/>
                  <a:gd name="connsiteX13" fmla="*/ 1253611 w 4549966"/>
                  <a:gd name="connsiteY13" fmla="*/ 1504353 h 1931934"/>
                  <a:gd name="connsiteX14" fmla="*/ 1538700 w 4549966"/>
                  <a:gd name="connsiteY14" fmla="*/ 1575405 h 1931934"/>
                  <a:gd name="connsiteX15" fmla="*/ 1867875 w 4549966"/>
                  <a:gd name="connsiteY15" fmla="*/ 1321025 h 1931934"/>
                  <a:gd name="connsiteX16" fmla="*/ 2232426 w 4549966"/>
                  <a:gd name="connsiteY16" fmla="*/ 634113 h 1931934"/>
                  <a:gd name="connsiteX17" fmla="*/ 2429898 w 4549966"/>
                  <a:gd name="connsiteY17" fmla="*/ 169219 h 1931934"/>
                  <a:gd name="connsiteX18" fmla="*/ 2600613 w 4549966"/>
                  <a:gd name="connsiteY18" fmla="*/ 31178 h 1931934"/>
                  <a:gd name="connsiteX19" fmla="*/ 2813690 w 4549966"/>
                  <a:gd name="connsiteY19" fmla="*/ 34736 h 1931934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994524 w 4549966"/>
                  <a:gd name="connsiteY11" fmla="*/ 1513562 h 1959559"/>
                  <a:gd name="connsiteX12" fmla="*/ 1112106 w 4549966"/>
                  <a:gd name="connsiteY12" fmla="*/ 1485076 h 1959559"/>
                  <a:gd name="connsiteX13" fmla="*/ 1253611 w 4549966"/>
                  <a:gd name="connsiteY13" fmla="*/ 1531978 h 1959559"/>
                  <a:gd name="connsiteX14" fmla="*/ 1538700 w 4549966"/>
                  <a:gd name="connsiteY14" fmla="*/ 1603030 h 1959559"/>
                  <a:gd name="connsiteX15" fmla="*/ 1867875 w 4549966"/>
                  <a:gd name="connsiteY15" fmla="*/ 1348650 h 1959559"/>
                  <a:gd name="connsiteX16" fmla="*/ 2232426 w 4549966"/>
                  <a:gd name="connsiteY16" fmla="*/ 661738 h 1959559"/>
                  <a:gd name="connsiteX17" fmla="*/ 2429898 w 4549966"/>
                  <a:gd name="connsiteY17" fmla="*/ 196844 h 1959559"/>
                  <a:gd name="connsiteX18" fmla="*/ 2543463 w 4549966"/>
                  <a:gd name="connsiteY18" fmla="*/ 52453 h 1959559"/>
                  <a:gd name="connsiteX19" fmla="*/ 2813690 w 4549966"/>
                  <a:gd name="connsiteY19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994524 w 4549966"/>
                  <a:gd name="connsiteY11" fmla="*/ 1513562 h 1959559"/>
                  <a:gd name="connsiteX12" fmla="*/ 1112106 w 4549966"/>
                  <a:gd name="connsiteY12" fmla="*/ 1485076 h 1959559"/>
                  <a:gd name="connsiteX13" fmla="*/ 1253611 w 4549966"/>
                  <a:gd name="connsiteY13" fmla="*/ 1531978 h 1959559"/>
                  <a:gd name="connsiteX14" fmla="*/ 1538700 w 4549966"/>
                  <a:gd name="connsiteY14" fmla="*/ 1603030 h 1959559"/>
                  <a:gd name="connsiteX15" fmla="*/ 1867875 w 4549966"/>
                  <a:gd name="connsiteY15" fmla="*/ 1348650 h 1959559"/>
                  <a:gd name="connsiteX16" fmla="*/ 2232426 w 4549966"/>
                  <a:gd name="connsiteY16" fmla="*/ 661738 h 1959559"/>
                  <a:gd name="connsiteX17" fmla="*/ 2429898 w 4549966"/>
                  <a:gd name="connsiteY17" fmla="*/ 196844 h 1959559"/>
                  <a:gd name="connsiteX18" fmla="*/ 2543463 w 4549966"/>
                  <a:gd name="connsiteY18" fmla="*/ 52453 h 1959559"/>
                  <a:gd name="connsiteX19" fmla="*/ 2813690 w 4549966"/>
                  <a:gd name="connsiteY19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981824 w 4549966"/>
                  <a:gd name="connsiteY11" fmla="*/ 1500862 h 1959559"/>
                  <a:gd name="connsiteX12" fmla="*/ 1112106 w 4549966"/>
                  <a:gd name="connsiteY12" fmla="*/ 1485076 h 1959559"/>
                  <a:gd name="connsiteX13" fmla="*/ 1253611 w 4549966"/>
                  <a:gd name="connsiteY13" fmla="*/ 1531978 h 1959559"/>
                  <a:gd name="connsiteX14" fmla="*/ 1538700 w 4549966"/>
                  <a:gd name="connsiteY14" fmla="*/ 1603030 h 1959559"/>
                  <a:gd name="connsiteX15" fmla="*/ 1867875 w 4549966"/>
                  <a:gd name="connsiteY15" fmla="*/ 1348650 h 1959559"/>
                  <a:gd name="connsiteX16" fmla="*/ 2232426 w 4549966"/>
                  <a:gd name="connsiteY16" fmla="*/ 661738 h 1959559"/>
                  <a:gd name="connsiteX17" fmla="*/ 2429898 w 4549966"/>
                  <a:gd name="connsiteY17" fmla="*/ 196844 h 1959559"/>
                  <a:gd name="connsiteX18" fmla="*/ 2543463 w 4549966"/>
                  <a:gd name="connsiteY18" fmla="*/ 52453 h 1959559"/>
                  <a:gd name="connsiteX19" fmla="*/ 2813690 w 4549966"/>
                  <a:gd name="connsiteY19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981824 w 4549966"/>
                  <a:gd name="connsiteY11" fmla="*/ 1500862 h 1959559"/>
                  <a:gd name="connsiteX12" fmla="*/ 1112106 w 4549966"/>
                  <a:gd name="connsiteY12" fmla="*/ 1485076 h 1959559"/>
                  <a:gd name="connsiteX13" fmla="*/ 1253611 w 4549966"/>
                  <a:gd name="connsiteY13" fmla="*/ 1531978 h 1959559"/>
                  <a:gd name="connsiteX14" fmla="*/ 1538700 w 4549966"/>
                  <a:gd name="connsiteY14" fmla="*/ 1603030 h 1959559"/>
                  <a:gd name="connsiteX15" fmla="*/ 1867875 w 4549966"/>
                  <a:gd name="connsiteY15" fmla="*/ 1348650 h 1959559"/>
                  <a:gd name="connsiteX16" fmla="*/ 2232426 w 4549966"/>
                  <a:gd name="connsiteY16" fmla="*/ 661738 h 1959559"/>
                  <a:gd name="connsiteX17" fmla="*/ 2429898 w 4549966"/>
                  <a:gd name="connsiteY17" fmla="*/ 196844 h 1959559"/>
                  <a:gd name="connsiteX18" fmla="*/ 2543463 w 4549966"/>
                  <a:gd name="connsiteY18" fmla="*/ 52453 h 1959559"/>
                  <a:gd name="connsiteX19" fmla="*/ 2813690 w 4549966"/>
                  <a:gd name="connsiteY19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1003595 w 4549966"/>
                  <a:gd name="connsiteY11" fmla="*/ 1513925 h 1959559"/>
                  <a:gd name="connsiteX12" fmla="*/ 1112106 w 4549966"/>
                  <a:gd name="connsiteY12" fmla="*/ 1485076 h 1959559"/>
                  <a:gd name="connsiteX13" fmla="*/ 1253611 w 4549966"/>
                  <a:gd name="connsiteY13" fmla="*/ 1531978 h 1959559"/>
                  <a:gd name="connsiteX14" fmla="*/ 1538700 w 4549966"/>
                  <a:gd name="connsiteY14" fmla="*/ 1603030 h 1959559"/>
                  <a:gd name="connsiteX15" fmla="*/ 1867875 w 4549966"/>
                  <a:gd name="connsiteY15" fmla="*/ 1348650 h 1959559"/>
                  <a:gd name="connsiteX16" fmla="*/ 2232426 w 4549966"/>
                  <a:gd name="connsiteY16" fmla="*/ 661738 h 1959559"/>
                  <a:gd name="connsiteX17" fmla="*/ 2429898 w 4549966"/>
                  <a:gd name="connsiteY17" fmla="*/ 196844 h 1959559"/>
                  <a:gd name="connsiteX18" fmla="*/ 2543463 w 4549966"/>
                  <a:gd name="connsiteY18" fmla="*/ 52453 h 1959559"/>
                  <a:gd name="connsiteX19" fmla="*/ 2813690 w 4549966"/>
                  <a:gd name="connsiteY19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1003595 w 4549966"/>
                  <a:gd name="connsiteY11" fmla="*/ 1513925 h 1959559"/>
                  <a:gd name="connsiteX12" fmla="*/ 1112106 w 4549966"/>
                  <a:gd name="connsiteY12" fmla="*/ 1485076 h 1959559"/>
                  <a:gd name="connsiteX13" fmla="*/ 1297154 w 4549966"/>
                  <a:gd name="connsiteY13" fmla="*/ 1536332 h 1959559"/>
                  <a:gd name="connsiteX14" fmla="*/ 1538700 w 4549966"/>
                  <a:gd name="connsiteY14" fmla="*/ 1603030 h 1959559"/>
                  <a:gd name="connsiteX15" fmla="*/ 1867875 w 4549966"/>
                  <a:gd name="connsiteY15" fmla="*/ 1348650 h 1959559"/>
                  <a:gd name="connsiteX16" fmla="*/ 2232426 w 4549966"/>
                  <a:gd name="connsiteY16" fmla="*/ 661738 h 1959559"/>
                  <a:gd name="connsiteX17" fmla="*/ 2429898 w 4549966"/>
                  <a:gd name="connsiteY17" fmla="*/ 196844 h 1959559"/>
                  <a:gd name="connsiteX18" fmla="*/ 2543463 w 4549966"/>
                  <a:gd name="connsiteY18" fmla="*/ 52453 h 1959559"/>
                  <a:gd name="connsiteX19" fmla="*/ 2813690 w 4549966"/>
                  <a:gd name="connsiteY19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1003595 w 4549966"/>
                  <a:gd name="connsiteY11" fmla="*/ 1513925 h 1959559"/>
                  <a:gd name="connsiteX12" fmla="*/ 1112106 w 4549966"/>
                  <a:gd name="connsiteY12" fmla="*/ 1485076 h 1959559"/>
                  <a:gd name="connsiteX13" fmla="*/ 1538700 w 4549966"/>
                  <a:gd name="connsiteY13" fmla="*/ 1603030 h 1959559"/>
                  <a:gd name="connsiteX14" fmla="*/ 1867875 w 4549966"/>
                  <a:gd name="connsiteY14" fmla="*/ 1348650 h 1959559"/>
                  <a:gd name="connsiteX15" fmla="*/ 2232426 w 4549966"/>
                  <a:gd name="connsiteY15" fmla="*/ 661738 h 1959559"/>
                  <a:gd name="connsiteX16" fmla="*/ 2429898 w 4549966"/>
                  <a:gd name="connsiteY16" fmla="*/ 196844 h 1959559"/>
                  <a:gd name="connsiteX17" fmla="*/ 2543463 w 4549966"/>
                  <a:gd name="connsiteY17" fmla="*/ 52453 h 1959559"/>
                  <a:gd name="connsiteX18" fmla="*/ 2813690 w 4549966"/>
                  <a:gd name="connsiteY18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1003595 w 4549966"/>
                  <a:gd name="connsiteY11" fmla="*/ 1513925 h 1959559"/>
                  <a:gd name="connsiteX12" fmla="*/ 1168711 w 4549966"/>
                  <a:gd name="connsiteY12" fmla="*/ 1489430 h 1959559"/>
                  <a:gd name="connsiteX13" fmla="*/ 1538700 w 4549966"/>
                  <a:gd name="connsiteY13" fmla="*/ 1603030 h 1959559"/>
                  <a:gd name="connsiteX14" fmla="*/ 1867875 w 4549966"/>
                  <a:gd name="connsiteY14" fmla="*/ 1348650 h 1959559"/>
                  <a:gd name="connsiteX15" fmla="*/ 2232426 w 4549966"/>
                  <a:gd name="connsiteY15" fmla="*/ 661738 h 1959559"/>
                  <a:gd name="connsiteX16" fmla="*/ 2429898 w 4549966"/>
                  <a:gd name="connsiteY16" fmla="*/ 196844 h 1959559"/>
                  <a:gd name="connsiteX17" fmla="*/ 2543463 w 4549966"/>
                  <a:gd name="connsiteY17" fmla="*/ 52453 h 1959559"/>
                  <a:gd name="connsiteX18" fmla="*/ 2813690 w 4549966"/>
                  <a:gd name="connsiteY18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1003595 w 4549966"/>
                  <a:gd name="connsiteY11" fmla="*/ 1513925 h 1959559"/>
                  <a:gd name="connsiteX12" fmla="*/ 1168711 w 4549966"/>
                  <a:gd name="connsiteY12" fmla="*/ 1489430 h 1959559"/>
                  <a:gd name="connsiteX13" fmla="*/ 1538700 w 4549966"/>
                  <a:gd name="connsiteY13" fmla="*/ 1603030 h 1959559"/>
                  <a:gd name="connsiteX14" fmla="*/ 1867875 w 4549966"/>
                  <a:gd name="connsiteY14" fmla="*/ 1348650 h 1959559"/>
                  <a:gd name="connsiteX15" fmla="*/ 2232426 w 4549966"/>
                  <a:gd name="connsiteY15" fmla="*/ 661738 h 1959559"/>
                  <a:gd name="connsiteX16" fmla="*/ 2429898 w 4549966"/>
                  <a:gd name="connsiteY16" fmla="*/ 196844 h 1959559"/>
                  <a:gd name="connsiteX17" fmla="*/ 2543463 w 4549966"/>
                  <a:gd name="connsiteY17" fmla="*/ 52453 h 1959559"/>
                  <a:gd name="connsiteX18" fmla="*/ 2813690 w 4549966"/>
                  <a:gd name="connsiteY18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1003595 w 4549966"/>
                  <a:gd name="connsiteY11" fmla="*/ 1513925 h 1959559"/>
                  <a:gd name="connsiteX12" fmla="*/ 1168711 w 4549966"/>
                  <a:gd name="connsiteY12" fmla="*/ 1489430 h 1959559"/>
                  <a:gd name="connsiteX13" fmla="*/ 1538700 w 4549966"/>
                  <a:gd name="connsiteY13" fmla="*/ 1603030 h 1959559"/>
                  <a:gd name="connsiteX14" fmla="*/ 1867875 w 4549966"/>
                  <a:gd name="connsiteY14" fmla="*/ 1348650 h 1959559"/>
                  <a:gd name="connsiteX15" fmla="*/ 2232426 w 4549966"/>
                  <a:gd name="connsiteY15" fmla="*/ 661738 h 1959559"/>
                  <a:gd name="connsiteX16" fmla="*/ 2429898 w 4549966"/>
                  <a:gd name="connsiteY16" fmla="*/ 196844 h 1959559"/>
                  <a:gd name="connsiteX17" fmla="*/ 2543463 w 4549966"/>
                  <a:gd name="connsiteY17" fmla="*/ 52453 h 1959559"/>
                  <a:gd name="connsiteX18" fmla="*/ 2813690 w 4549966"/>
                  <a:gd name="connsiteY18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1021013 w 4549966"/>
                  <a:gd name="connsiteY11" fmla="*/ 1509570 h 1959559"/>
                  <a:gd name="connsiteX12" fmla="*/ 1168711 w 4549966"/>
                  <a:gd name="connsiteY12" fmla="*/ 1489430 h 1959559"/>
                  <a:gd name="connsiteX13" fmla="*/ 1538700 w 4549966"/>
                  <a:gd name="connsiteY13" fmla="*/ 1603030 h 1959559"/>
                  <a:gd name="connsiteX14" fmla="*/ 1867875 w 4549966"/>
                  <a:gd name="connsiteY14" fmla="*/ 1348650 h 1959559"/>
                  <a:gd name="connsiteX15" fmla="*/ 2232426 w 4549966"/>
                  <a:gd name="connsiteY15" fmla="*/ 661738 h 1959559"/>
                  <a:gd name="connsiteX16" fmla="*/ 2429898 w 4549966"/>
                  <a:gd name="connsiteY16" fmla="*/ 196844 h 1959559"/>
                  <a:gd name="connsiteX17" fmla="*/ 2543463 w 4549966"/>
                  <a:gd name="connsiteY17" fmla="*/ 52453 h 1959559"/>
                  <a:gd name="connsiteX18" fmla="*/ 2813690 w 4549966"/>
                  <a:gd name="connsiteY18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917777 w 4549966"/>
                  <a:gd name="connsiteY10" fmla="*/ 1610575 h 1959559"/>
                  <a:gd name="connsiteX11" fmla="*/ 1021013 w 4549966"/>
                  <a:gd name="connsiteY11" fmla="*/ 1509570 h 1959559"/>
                  <a:gd name="connsiteX12" fmla="*/ 1168711 w 4549966"/>
                  <a:gd name="connsiteY12" fmla="*/ 1489430 h 1959559"/>
                  <a:gd name="connsiteX13" fmla="*/ 1538700 w 4549966"/>
                  <a:gd name="connsiteY13" fmla="*/ 1603030 h 1959559"/>
                  <a:gd name="connsiteX14" fmla="*/ 1867875 w 4549966"/>
                  <a:gd name="connsiteY14" fmla="*/ 1348650 h 1959559"/>
                  <a:gd name="connsiteX15" fmla="*/ 2232426 w 4549966"/>
                  <a:gd name="connsiteY15" fmla="*/ 661738 h 1959559"/>
                  <a:gd name="connsiteX16" fmla="*/ 2429898 w 4549966"/>
                  <a:gd name="connsiteY16" fmla="*/ 196844 h 1959559"/>
                  <a:gd name="connsiteX17" fmla="*/ 2543463 w 4549966"/>
                  <a:gd name="connsiteY17" fmla="*/ 52453 h 1959559"/>
                  <a:gd name="connsiteX18" fmla="*/ 2813690 w 4549966"/>
                  <a:gd name="connsiteY18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1021013 w 4549966"/>
                  <a:gd name="connsiteY10" fmla="*/ 1509570 h 1959559"/>
                  <a:gd name="connsiteX11" fmla="*/ 1168711 w 4549966"/>
                  <a:gd name="connsiteY11" fmla="*/ 1489430 h 1959559"/>
                  <a:gd name="connsiteX12" fmla="*/ 1538700 w 4549966"/>
                  <a:gd name="connsiteY12" fmla="*/ 1603030 h 1959559"/>
                  <a:gd name="connsiteX13" fmla="*/ 1867875 w 4549966"/>
                  <a:gd name="connsiteY13" fmla="*/ 1348650 h 1959559"/>
                  <a:gd name="connsiteX14" fmla="*/ 2232426 w 4549966"/>
                  <a:gd name="connsiteY14" fmla="*/ 661738 h 1959559"/>
                  <a:gd name="connsiteX15" fmla="*/ 2429898 w 4549966"/>
                  <a:gd name="connsiteY15" fmla="*/ 196844 h 1959559"/>
                  <a:gd name="connsiteX16" fmla="*/ 2543463 w 4549966"/>
                  <a:gd name="connsiteY16" fmla="*/ 52453 h 1959559"/>
                  <a:gd name="connsiteX17" fmla="*/ 2813690 w 4549966"/>
                  <a:gd name="connsiteY17" fmla="*/ 62361 h 1959559"/>
                  <a:gd name="connsiteX0" fmla="*/ 2813690 w 4549966"/>
                  <a:gd name="connsiteY0" fmla="*/ 62361 h 1959559"/>
                  <a:gd name="connsiteX1" fmla="*/ 3382760 w 4549966"/>
                  <a:gd name="connsiteY1" fmla="*/ 838256 h 1959559"/>
                  <a:gd name="connsiteX2" fmla="*/ 3691061 w 4549966"/>
                  <a:gd name="connsiteY2" fmla="*/ 1173195 h 1959559"/>
                  <a:gd name="connsiteX3" fmla="*/ 4121801 w 4549966"/>
                  <a:gd name="connsiteY3" fmla="*/ 1198924 h 1959559"/>
                  <a:gd name="connsiteX4" fmla="*/ 4549966 w 4549966"/>
                  <a:gd name="connsiteY4" fmla="*/ 1943928 h 1959559"/>
                  <a:gd name="connsiteX5" fmla="*/ 296742 w 4549966"/>
                  <a:gd name="connsiteY5" fmla="*/ 1959559 h 1959559"/>
                  <a:gd name="connsiteX6" fmla="*/ 318136 w 4549966"/>
                  <a:gd name="connsiteY6" fmla="*/ 1955940 h 1959559"/>
                  <a:gd name="connsiteX7" fmla="*/ 0 w 4549966"/>
                  <a:gd name="connsiteY7" fmla="*/ 1956597 h 1959559"/>
                  <a:gd name="connsiteX8" fmla="*/ 353643 w 4549966"/>
                  <a:gd name="connsiteY8" fmla="*/ 1909075 h 1959559"/>
                  <a:gd name="connsiteX9" fmla="*/ 704197 w 4549966"/>
                  <a:gd name="connsiteY9" fmla="*/ 1802577 h 1959559"/>
                  <a:gd name="connsiteX10" fmla="*/ 1021013 w 4549966"/>
                  <a:gd name="connsiteY10" fmla="*/ 1509570 h 1959559"/>
                  <a:gd name="connsiteX11" fmla="*/ 1168711 w 4549966"/>
                  <a:gd name="connsiteY11" fmla="*/ 1489430 h 1959559"/>
                  <a:gd name="connsiteX12" fmla="*/ 1538700 w 4549966"/>
                  <a:gd name="connsiteY12" fmla="*/ 1603030 h 1959559"/>
                  <a:gd name="connsiteX13" fmla="*/ 1867875 w 4549966"/>
                  <a:gd name="connsiteY13" fmla="*/ 1348650 h 1959559"/>
                  <a:gd name="connsiteX14" fmla="*/ 2232426 w 4549966"/>
                  <a:gd name="connsiteY14" fmla="*/ 661738 h 1959559"/>
                  <a:gd name="connsiteX15" fmla="*/ 2429898 w 4549966"/>
                  <a:gd name="connsiteY15" fmla="*/ 196844 h 1959559"/>
                  <a:gd name="connsiteX16" fmla="*/ 2543463 w 4549966"/>
                  <a:gd name="connsiteY16" fmla="*/ 52453 h 1959559"/>
                  <a:gd name="connsiteX17" fmla="*/ 2813690 w 4549966"/>
                  <a:gd name="connsiteY17" fmla="*/ 62361 h 1959559"/>
                  <a:gd name="connsiteX0" fmla="*/ 2813690 w 4549966"/>
                  <a:gd name="connsiteY0" fmla="*/ 64115 h 1961313"/>
                  <a:gd name="connsiteX1" fmla="*/ 3382760 w 4549966"/>
                  <a:gd name="connsiteY1" fmla="*/ 840010 h 1961313"/>
                  <a:gd name="connsiteX2" fmla="*/ 3691061 w 4549966"/>
                  <a:gd name="connsiteY2" fmla="*/ 1174949 h 1961313"/>
                  <a:gd name="connsiteX3" fmla="*/ 4121801 w 4549966"/>
                  <a:gd name="connsiteY3" fmla="*/ 1200678 h 1961313"/>
                  <a:gd name="connsiteX4" fmla="*/ 4549966 w 4549966"/>
                  <a:gd name="connsiteY4" fmla="*/ 1945682 h 1961313"/>
                  <a:gd name="connsiteX5" fmla="*/ 296742 w 4549966"/>
                  <a:gd name="connsiteY5" fmla="*/ 1961313 h 1961313"/>
                  <a:gd name="connsiteX6" fmla="*/ 318136 w 4549966"/>
                  <a:gd name="connsiteY6" fmla="*/ 1957694 h 1961313"/>
                  <a:gd name="connsiteX7" fmla="*/ 0 w 4549966"/>
                  <a:gd name="connsiteY7" fmla="*/ 1958351 h 1961313"/>
                  <a:gd name="connsiteX8" fmla="*/ 353643 w 4549966"/>
                  <a:gd name="connsiteY8" fmla="*/ 1910829 h 1961313"/>
                  <a:gd name="connsiteX9" fmla="*/ 704197 w 4549966"/>
                  <a:gd name="connsiteY9" fmla="*/ 1804331 h 1961313"/>
                  <a:gd name="connsiteX10" fmla="*/ 1021013 w 4549966"/>
                  <a:gd name="connsiteY10" fmla="*/ 1511324 h 1961313"/>
                  <a:gd name="connsiteX11" fmla="*/ 1168711 w 4549966"/>
                  <a:gd name="connsiteY11" fmla="*/ 1491184 h 1961313"/>
                  <a:gd name="connsiteX12" fmla="*/ 1538700 w 4549966"/>
                  <a:gd name="connsiteY12" fmla="*/ 1604784 h 1961313"/>
                  <a:gd name="connsiteX13" fmla="*/ 1867875 w 4549966"/>
                  <a:gd name="connsiteY13" fmla="*/ 1350404 h 1961313"/>
                  <a:gd name="connsiteX14" fmla="*/ 2232426 w 4549966"/>
                  <a:gd name="connsiteY14" fmla="*/ 663492 h 1961313"/>
                  <a:gd name="connsiteX15" fmla="*/ 2429898 w 4549966"/>
                  <a:gd name="connsiteY15" fmla="*/ 198598 h 1961313"/>
                  <a:gd name="connsiteX16" fmla="*/ 2543463 w 4549966"/>
                  <a:gd name="connsiteY16" fmla="*/ 54207 h 1961313"/>
                  <a:gd name="connsiteX17" fmla="*/ 2813690 w 4549966"/>
                  <a:gd name="connsiteY17" fmla="*/ 64115 h 1961313"/>
                  <a:gd name="connsiteX0" fmla="*/ 2813690 w 4549966"/>
                  <a:gd name="connsiteY0" fmla="*/ 70377 h 1967575"/>
                  <a:gd name="connsiteX1" fmla="*/ 3382760 w 4549966"/>
                  <a:gd name="connsiteY1" fmla="*/ 846272 h 1967575"/>
                  <a:gd name="connsiteX2" fmla="*/ 3691061 w 4549966"/>
                  <a:gd name="connsiteY2" fmla="*/ 1181211 h 1967575"/>
                  <a:gd name="connsiteX3" fmla="*/ 4121801 w 4549966"/>
                  <a:gd name="connsiteY3" fmla="*/ 1206940 h 1967575"/>
                  <a:gd name="connsiteX4" fmla="*/ 4549966 w 4549966"/>
                  <a:gd name="connsiteY4" fmla="*/ 1951944 h 1967575"/>
                  <a:gd name="connsiteX5" fmla="*/ 296742 w 4549966"/>
                  <a:gd name="connsiteY5" fmla="*/ 1967575 h 1967575"/>
                  <a:gd name="connsiteX6" fmla="*/ 318136 w 4549966"/>
                  <a:gd name="connsiteY6" fmla="*/ 1963956 h 1967575"/>
                  <a:gd name="connsiteX7" fmla="*/ 0 w 4549966"/>
                  <a:gd name="connsiteY7" fmla="*/ 1964613 h 1967575"/>
                  <a:gd name="connsiteX8" fmla="*/ 353643 w 4549966"/>
                  <a:gd name="connsiteY8" fmla="*/ 1917091 h 1967575"/>
                  <a:gd name="connsiteX9" fmla="*/ 704197 w 4549966"/>
                  <a:gd name="connsiteY9" fmla="*/ 1810593 h 1967575"/>
                  <a:gd name="connsiteX10" fmla="*/ 1021013 w 4549966"/>
                  <a:gd name="connsiteY10" fmla="*/ 1517586 h 1967575"/>
                  <a:gd name="connsiteX11" fmla="*/ 1168711 w 4549966"/>
                  <a:gd name="connsiteY11" fmla="*/ 1497446 h 1967575"/>
                  <a:gd name="connsiteX12" fmla="*/ 1538700 w 4549966"/>
                  <a:gd name="connsiteY12" fmla="*/ 1611046 h 1967575"/>
                  <a:gd name="connsiteX13" fmla="*/ 1867875 w 4549966"/>
                  <a:gd name="connsiteY13" fmla="*/ 1356666 h 1967575"/>
                  <a:gd name="connsiteX14" fmla="*/ 2232426 w 4549966"/>
                  <a:gd name="connsiteY14" fmla="*/ 669754 h 1967575"/>
                  <a:gd name="connsiteX15" fmla="*/ 2423720 w 4549966"/>
                  <a:gd name="connsiteY15" fmla="*/ 285179 h 1967575"/>
                  <a:gd name="connsiteX16" fmla="*/ 2543463 w 4549966"/>
                  <a:gd name="connsiteY16" fmla="*/ 60469 h 1967575"/>
                  <a:gd name="connsiteX17" fmla="*/ 2813690 w 4549966"/>
                  <a:gd name="connsiteY17" fmla="*/ 70377 h 1967575"/>
                  <a:gd name="connsiteX0" fmla="*/ 2813690 w 4549966"/>
                  <a:gd name="connsiteY0" fmla="*/ 27851 h 1925049"/>
                  <a:gd name="connsiteX1" fmla="*/ 3382760 w 4549966"/>
                  <a:gd name="connsiteY1" fmla="*/ 803746 h 1925049"/>
                  <a:gd name="connsiteX2" fmla="*/ 3691061 w 4549966"/>
                  <a:gd name="connsiteY2" fmla="*/ 1138685 h 1925049"/>
                  <a:gd name="connsiteX3" fmla="*/ 4121801 w 4549966"/>
                  <a:gd name="connsiteY3" fmla="*/ 1164414 h 1925049"/>
                  <a:gd name="connsiteX4" fmla="*/ 4549966 w 4549966"/>
                  <a:gd name="connsiteY4" fmla="*/ 1909418 h 1925049"/>
                  <a:gd name="connsiteX5" fmla="*/ 296742 w 4549966"/>
                  <a:gd name="connsiteY5" fmla="*/ 1925049 h 1925049"/>
                  <a:gd name="connsiteX6" fmla="*/ 318136 w 4549966"/>
                  <a:gd name="connsiteY6" fmla="*/ 1921430 h 1925049"/>
                  <a:gd name="connsiteX7" fmla="*/ 0 w 4549966"/>
                  <a:gd name="connsiteY7" fmla="*/ 1922087 h 1925049"/>
                  <a:gd name="connsiteX8" fmla="*/ 353643 w 4549966"/>
                  <a:gd name="connsiteY8" fmla="*/ 1874565 h 1925049"/>
                  <a:gd name="connsiteX9" fmla="*/ 704197 w 4549966"/>
                  <a:gd name="connsiteY9" fmla="*/ 1768067 h 1925049"/>
                  <a:gd name="connsiteX10" fmla="*/ 1021013 w 4549966"/>
                  <a:gd name="connsiteY10" fmla="*/ 1475060 h 1925049"/>
                  <a:gd name="connsiteX11" fmla="*/ 1168711 w 4549966"/>
                  <a:gd name="connsiteY11" fmla="*/ 1454920 h 1925049"/>
                  <a:gd name="connsiteX12" fmla="*/ 1538700 w 4549966"/>
                  <a:gd name="connsiteY12" fmla="*/ 1568520 h 1925049"/>
                  <a:gd name="connsiteX13" fmla="*/ 1867875 w 4549966"/>
                  <a:gd name="connsiteY13" fmla="*/ 1314140 h 1925049"/>
                  <a:gd name="connsiteX14" fmla="*/ 2232426 w 4549966"/>
                  <a:gd name="connsiteY14" fmla="*/ 627228 h 1925049"/>
                  <a:gd name="connsiteX15" fmla="*/ 2423720 w 4549966"/>
                  <a:gd name="connsiteY15" fmla="*/ 242653 h 1925049"/>
                  <a:gd name="connsiteX16" fmla="*/ 2543463 w 4549966"/>
                  <a:gd name="connsiteY16" fmla="*/ 178581 h 1925049"/>
                  <a:gd name="connsiteX17" fmla="*/ 2813690 w 4549966"/>
                  <a:gd name="connsiteY17" fmla="*/ 27851 h 1925049"/>
                  <a:gd name="connsiteX0" fmla="*/ 2776620 w 4549966"/>
                  <a:gd name="connsiteY0" fmla="*/ 125670 h 1751020"/>
                  <a:gd name="connsiteX1" fmla="*/ 3382760 w 4549966"/>
                  <a:gd name="connsiteY1" fmla="*/ 629717 h 1751020"/>
                  <a:gd name="connsiteX2" fmla="*/ 3691061 w 4549966"/>
                  <a:gd name="connsiteY2" fmla="*/ 964656 h 1751020"/>
                  <a:gd name="connsiteX3" fmla="*/ 4121801 w 4549966"/>
                  <a:gd name="connsiteY3" fmla="*/ 990385 h 1751020"/>
                  <a:gd name="connsiteX4" fmla="*/ 4549966 w 4549966"/>
                  <a:gd name="connsiteY4" fmla="*/ 1735389 h 1751020"/>
                  <a:gd name="connsiteX5" fmla="*/ 296742 w 4549966"/>
                  <a:gd name="connsiteY5" fmla="*/ 1751020 h 1751020"/>
                  <a:gd name="connsiteX6" fmla="*/ 318136 w 4549966"/>
                  <a:gd name="connsiteY6" fmla="*/ 1747401 h 1751020"/>
                  <a:gd name="connsiteX7" fmla="*/ 0 w 4549966"/>
                  <a:gd name="connsiteY7" fmla="*/ 1748058 h 1751020"/>
                  <a:gd name="connsiteX8" fmla="*/ 353643 w 4549966"/>
                  <a:gd name="connsiteY8" fmla="*/ 1700536 h 1751020"/>
                  <a:gd name="connsiteX9" fmla="*/ 704197 w 4549966"/>
                  <a:gd name="connsiteY9" fmla="*/ 1594038 h 1751020"/>
                  <a:gd name="connsiteX10" fmla="*/ 1021013 w 4549966"/>
                  <a:gd name="connsiteY10" fmla="*/ 1301031 h 1751020"/>
                  <a:gd name="connsiteX11" fmla="*/ 1168711 w 4549966"/>
                  <a:gd name="connsiteY11" fmla="*/ 1280891 h 1751020"/>
                  <a:gd name="connsiteX12" fmla="*/ 1538700 w 4549966"/>
                  <a:gd name="connsiteY12" fmla="*/ 1394491 h 1751020"/>
                  <a:gd name="connsiteX13" fmla="*/ 1867875 w 4549966"/>
                  <a:gd name="connsiteY13" fmla="*/ 1140111 h 1751020"/>
                  <a:gd name="connsiteX14" fmla="*/ 2232426 w 4549966"/>
                  <a:gd name="connsiteY14" fmla="*/ 453199 h 1751020"/>
                  <a:gd name="connsiteX15" fmla="*/ 2423720 w 4549966"/>
                  <a:gd name="connsiteY15" fmla="*/ 68624 h 1751020"/>
                  <a:gd name="connsiteX16" fmla="*/ 2543463 w 4549966"/>
                  <a:gd name="connsiteY16" fmla="*/ 4552 h 1751020"/>
                  <a:gd name="connsiteX17" fmla="*/ 2776620 w 4549966"/>
                  <a:gd name="connsiteY17" fmla="*/ 125670 h 1751020"/>
                  <a:gd name="connsiteX0" fmla="*/ 2776620 w 4549966"/>
                  <a:gd name="connsiteY0" fmla="*/ 130692 h 1756042"/>
                  <a:gd name="connsiteX1" fmla="*/ 3382760 w 4549966"/>
                  <a:gd name="connsiteY1" fmla="*/ 634739 h 1756042"/>
                  <a:gd name="connsiteX2" fmla="*/ 3691061 w 4549966"/>
                  <a:gd name="connsiteY2" fmla="*/ 969678 h 1756042"/>
                  <a:gd name="connsiteX3" fmla="*/ 4121801 w 4549966"/>
                  <a:gd name="connsiteY3" fmla="*/ 995407 h 1756042"/>
                  <a:gd name="connsiteX4" fmla="*/ 4549966 w 4549966"/>
                  <a:gd name="connsiteY4" fmla="*/ 1740411 h 1756042"/>
                  <a:gd name="connsiteX5" fmla="*/ 296742 w 4549966"/>
                  <a:gd name="connsiteY5" fmla="*/ 1756042 h 1756042"/>
                  <a:gd name="connsiteX6" fmla="*/ 318136 w 4549966"/>
                  <a:gd name="connsiteY6" fmla="*/ 1752423 h 1756042"/>
                  <a:gd name="connsiteX7" fmla="*/ 0 w 4549966"/>
                  <a:gd name="connsiteY7" fmla="*/ 1753080 h 1756042"/>
                  <a:gd name="connsiteX8" fmla="*/ 353643 w 4549966"/>
                  <a:gd name="connsiteY8" fmla="*/ 1705558 h 1756042"/>
                  <a:gd name="connsiteX9" fmla="*/ 704197 w 4549966"/>
                  <a:gd name="connsiteY9" fmla="*/ 1599060 h 1756042"/>
                  <a:gd name="connsiteX10" fmla="*/ 1021013 w 4549966"/>
                  <a:gd name="connsiteY10" fmla="*/ 1306053 h 1756042"/>
                  <a:gd name="connsiteX11" fmla="*/ 1168711 w 4549966"/>
                  <a:gd name="connsiteY11" fmla="*/ 1285913 h 1756042"/>
                  <a:gd name="connsiteX12" fmla="*/ 1538700 w 4549966"/>
                  <a:gd name="connsiteY12" fmla="*/ 1399513 h 1756042"/>
                  <a:gd name="connsiteX13" fmla="*/ 1867875 w 4549966"/>
                  <a:gd name="connsiteY13" fmla="*/ 1145133 h 1756042"/>
                  <a:gd name="connsiteX14" fmla="*/ 2232426 w 4549966"/>
                  <a:gd name="connsiteY14" fmla="*/ 458221 h 1756042"/>
                  <a:gd name="connsiteX15" fmla="*/ 2411364 w 4549966"/>
                  <a:gd name="connsiteY15" fmla="*/ 320781 h 1756042"/>
                  <a:gd name="connsiteX16" fmla="*/ 2543463 w 4549966"/>
                  <a:gd name="connsiteY16" fmla="*/ 9574 h 1756042"/>
                  <a:gd name="connsiteX17" fmla="*/ 2776620 w 4549966"/>
                  <a:gd name="connsiteY17" fmla="*/ 130692 h 1756042"/>
                  <a:gd name="connsiteX0" fmla="*/ 2776620 w 4549966"/>
                  <a:gd name="connsiteY0" fmla="*/ 12526 h 1637876"/>
                  <a:gd name="connsiteX1" fmla="*/ 3382760 w 4549966"/>
                  <a:gd name="connsiteY1" fmla="*/ 516573 h 1637876"/>
                  <a:gd name="connsiteX2" fmla="*/ 3691061 w 4549966"/>
                  <a:gd name="connsiteY2" fmla="*/ 851512 h 1637876"/>
                  <a:gd name="connsiteX3" fmla="*/ 4121801 w 4549966"/>
                  <a:gd name="connsiteY3" fmla="*/ 877241 h 1637876"/>
                  <a:gd name="connsiteX4" fmla="*/ 4549966 w 4549966"/>
                  <a:gd name="connsiteY4" fmla="*/ 1622245 h 1637876"/>
                  <a:gd name="connsiteX5" fmla="*/ 296742 w 4549966"/>
                  <a:gd name="connsiteY5" fmla="*/ 1637876 h 1637876"/>
                  <a:gd name="connsiteX6" fmla="*/ 318136 w 4549966"/>
                  <a:gd name="connsiteY6" fmla="*/ 1634257 h 1637876"/>
                  <a:gd name="connsiteX7" fmla="*/ 0 w 4549966"/>
                  <a:gd name="connsiteY7" fmla="*/ 1634914 h 1637876"/>
                  <a:gd name="connsiteX8" fmla="*/ 353643 w 4549966"/>
                  <a:gd name="connsiteY8" fmla="*/ 1587392 h 1637876"/>
                  <a:gd name="connsiteX9" fmla="*/ 704197 w 4549966"/>
                  <a:gd name="connsiteY9" fmla="*/ 1480894 h 1637876"/>
                  <a:gd name="connsiteX10" fmla="*/ 1021013 w 4549966"/>
                  <a:gd name="connsiteY10" fmla="*/ 1187887 h 1637876"/>
                  <a:gd name="connsiteX11" fmla="*/ 1168711 w 4549966"/>
                  <a:gd name="connsiteY11" fmla="*/ 1167747 h 1637876"/>
                  <a:gd name="connsiteX12" fmla="*/ 1538700 w 4549966"/>
                  <a:gd name="connsiteY12" fmla="*/ 1281347 h 1637876"/>
                  <a:gd name="connsiteX13" fmla="*/ 1867875 w 4549966"/>
                  <a:gd name="connsiteY13" fmla="*/ 1026967 h 1637876"/>
                  <a:gd name="connsiteX14" fmla="*/ 2232426 w 4549966"/>
                  <a:gd name="connsiteY14" fmla="*/ 340055 h 1637876"/>
                  <a:gd name="connsiteX15" fmla="*/ 2411364 w 4549966"/>
                  <a:gd name="connsiteY15" fmla="*/ 202615 h 1637876"/>
                  <a:gd name="connsiteX16" fmla="*/ 2605247 w 4549966"/>
                  <a:gd name="connsiteY16" fmla="*/ 157078 h 1637876"/>
                  <a:gd name="connsiteX17" fmla="*/ 2776620 w 4549966"/>
                  <a:gd name="connsiteY17" fmla="*/ 12526 h 1637876"/>
                  <a:gd name="connsiteX0" fmla="*/ 2826047 w 4549966"/>
                  <a:gd name="connsiteY0" fmla="*/ 65901 h 1481186"/>
                  <a:gd name="connsiteX1" fmla="*/ 3382760 w 4549966"/>
                  <a:gd name="connsiteY1" fmla="*/ 359883 h 1481186"/>
                  <a:gd name="connsiteX2" fmla="*/ 3691061 w 4549966"/>
                  <a:gd name="connsiteY2" fmla="*/ 694822 h 1481186"/>
                  <a:gd name="connsiteX3" fmla="*/ 4121801 w 4549966"/>
                  <a:gd name="connsiteY3" fmla="*/ 720551 h 1481186"/>
                  <a:gd name="connsiteX4" fmla="*/ 4549966 w 4549966"/>
                  <a:gd name="connsiteY4" fmla="*/ 1465555 h 1481186"/>
                  <a:gd name="connsiteX5" fmla="*/ 296742 w 4549966"/>
                  <a:gd name="connsiteY5" fmla="*/ 1481186 h 1481186"/>
                  <a:gd name="connsiteX6" fmla="*/ 318136 w 4549966"/>
                  <a:gd name="connsiteY6" fmla="*/ 1477567 h 1481186"/>
                  <a:gd name="connsiteX7" fmla="*/ 0 w 4549966"/>
                  <a:gd name="connsiteY7" fmla="*/ 1478224 h 1481186"/>
                  <a:gd name="connsiteX8" fmla="*/ 353643 w 4549966"/>
                  <a:gd name="connsiteY8" fmla="*/ 1430702 h 1481186"/>
                  <a:gd name="connsiteX9" fmla="*/ 704197 w 4549966"/>
                  <a:gd name="connsiteY9" fmla="*/ 1324204 h 1481186"/>
                  <a:gd name="connsiteX10" fmla="*/ 1021013 w 4549966"/>
                  <a:gd name="connsiteY10" fmla="*/ 1031197 h 1481186"/>
                  <a:gd name="connsiteX11" fmla="*/ 1168711 w 4549966"/>
                  <a:gd name="connsiteY11" fmla="*/ 1011057 h 1481186"/>
                  <a:gd name="connsiteX12" fmla="*/ 1538700 w 4549966"/>
                  <a:gd name="connsiteY12" fmla="*/ 1124657 h 1481186"/>
                  <a:gd name="connsiteX13" fmla="*/ 1867875 w 4549966"/>
                  <a:gd name="connsiteY13" fmla="*/ 870277 h 1481186"/>
                  <a:gd name="connsiteX14" fmla="*/ 2232426 w 4549966"/>
                  <a:gd name="connsiteY14" fmla="*/ 183365 h 1481186"/>
                  <a:gd name="connsiteX15" fmla="*/ 2411364 w 4549966"/>
                  <a:gd name="connsiteY15" fmla="*/ 45925 h 1481186"/>
                  <a:gd name="connsiteX16" fmla="*/ 2605247 w 4549966"/>
                  <a:gd name="connsiteY16" fmla="*/ 388 h 1481186"/>
                  <a:gd name="connsiteX17" fmla="*/ 2826047 w 4549966"/>
                  <a:gd name="connsiteY17" fmla="*/ 65901 h 1481186"/>
                  <a:gd name="connsiteX0" fmla="*/ 2826047 w 4549966"/>
                  <a:gd name="connsiteY0" fmla="*/ 66009 h 1481294"/>
                  <a:gd name="connsiteX1" fmla="*/ 3382760 w 4549966"/>
                  <a:gd name="connsiteY1" fmla="*/ 359991 h 1481294"/>
                  <a:gd name="connsiteX2" fmla="*/ 3691061 w 4549966"/>
                  <a:gd name="connsiteY2" fmla="*/ 694930 h 1481294"/>
                  <a:gd name="connsiteX3" fmla="*/ 4121801 w 4549966"/>
                  <a:gd name="connsiteY3" fmla="*/ 720659 h 1481294"/>
                  <a:gd name="connsiteX4" fmla="*/ 4549966 w 4549966"/>
                  <a:gd name="connsiteY4" fmla="*/ 1465663 h 1481294"/>
                  <a:gd name="connsiteX5" fmla="*/ 296742 w 4549966"/>
                  <a:gd name="connsiteY5" fmla="*/ 1481294 h 1481294"/>
                  <a:gd name="connsiteX6" fmla="*/ 318136 w 4549966"/>
                  <a:gd name="connsiteY6" fmla="*/ 1477675 h 1481294"/>
                  <a:gd name="connsiteX7" fmla="*/ 0 w 4549966"/>
                  <a:gd name="connsiteY7" fmla="*/ 1478332 h 1481294"/>
                  <a:gd name="connsiteX8" fmla="*/ 353643 w 4549966"/>
                  <a:gd name="connsiteY8" fmla="*/ 1430810 h 1481294"/>
                  <a:gd name="connsiteX9" fmla="*/ 704197 w 4549966"/>
                  <a:gd name="connsiteY9" fmla="*/ 1324312 h 1481294"/>
                  <a:gd name="connsiteX10" fmla="*/ 1021013 w 4549966"/>
                  <a:gd name="connsiteY10" fmla="*/ 1031305 h 1481294"/>
                  <a:gd name="connsiteX11" fmla="*/ 1168711 w 4549966"/>
                  <a:gd name="connsiteY11" fmla="*/ 1011165 h 1481294"/>
                  <a:gd name="connsiteX12" fmla="*/ 1538700 w 4549966"/>
                  <a:gd name="connsiteY12" fmla="*/ 1124765 h 1481294"/>
                  <a:gd name="connsiteX13" fmla="*/ 1867875 w 4549966"/>
                  <a:gd name="connsiteY13" fmla="*/ 870385 h 1481294"/>
                  <a:gd name="connsiteX14" fmla="*/ 2244783 w 4549966"/>
                  <a:gd name="connsiteY14" fmla="*/ 214365 h 1481294"/>
                  <a:gd name="connsiteX15" fmla="*/ 2411364 w 4549966"/>
                  <a:gd name="connsiteY15" fmla="*/ 46033 h 1481294"/>
                  <a:gd name="connsiteX16" fmla="*/ 2605247 w 4549966"/>
                  <a:gd name="connsiteY16" fmla="*/ 496 h 1481294"/>
                  <a:gd name="connsiteX17" fmla="*/ 2826047 w 4549966"/>
                  <a:gd name="connsiteY17" fmla="*/ 66009 h 1481294"/>
                  <a:gd name="connsiteX0" fmla="*/ 2826047 w 4549966"/>
                  <a:gd name="connsiteY0" fmla="*/ 66588 h 1481873"/>
                  <a:gd name="connsiteX1" fmla="*/ 3382760 w 4549966"/>
                  <a:gd name="connsiteY1" fmla="*/ 360570 h 1481873"/>
                  <a:gd name="connsiteX2" fmla="*/ 3691061 w 4549966"/>
                  <a:gd name="connsiteY2" fmla="*/ 695509 h 1481873"/>
                  <a:gd name="connsiteX3" fmla="*/ 4121801 w 4549966"/>
                  <a:gd name="connsiteY3" fmla="*/ 721238 h 1481873"/>
                  <a:gd name="connsiteX4" fmla="*/ 4549966 w 4549966"/>
                  <a:gd name="connsiteY4" fmla="*/ 1466242 h 1481873"/>
                  <a:gd name="connsiteX5" fmla="*/ 296742 w 4549966"/>
                  <a:gd name="connsiteY5" fmla="*/ 1481873 h 1481873"/>
                  <a:gd name="connsiteX6" fmla="*/ 318136 w 4549966"/>
                  <a:gd name="connsiteY6" fmla="*/ 1478254 h 1481873"/>
                  <a:gd name="connsiteX7" fmla="*/ 0 w 4549966"/>
                  <a:gd name="connsiteY7" fmla="*/ 1478911 h 1481873"/>
                  <a:gd name="connsiteX8" fmla="*/ 353643 w 4549966"/>
                  <a:gd name="connsiteY8" fmla="*/ 1431389 h 1481873"/>
                  <a:gd name="connsiteX9" fmla="*/ 704197 w 4549966"/>
                  <a:gd name="connsiteY9" fmla="*/ 1324891 h 1481873"/>
                  <a:gd name="connsiteX10" fmla="*/ 1021013 w 4549966"/>
                  <a:gd name="connsiteY10" fmla="*/ 1031884 h 1481873"/>
                  <a:gd name="connsiteX11" fmla="*/ 1168711 w 4549966"/>
                  <a:gd name="connsiteY11" fmla="*/ 1011744 h 1481873"/>
                  <a:gd name="connsiteX12" fmla="*/ 1538700 w 4549966"/>
                  <a:gd name="connsiteY12" fmla="*/ 1125344 h 1481873"/>
                  <a:gd name="connsiteX13" fmla="*/ 1867875 w 4549966"/>
                  <a:gd name="connsiteY13" fmla="*/ 870964 h 1481873"/>
                  <a:gd name="connsiteX14" fmla="*/ 2244783 w 4549966"/>
                  <a:gd name="connsiteY14" fmla="*/ 214944 h 1481873"/>
                  <a:gd name="connsiteX15" fmla="*/ 2460792 w 4549966"/>
                  <a:gd name="connsiteY15" fmla="*/ 40434 h 1481873"/>
                  <a:gd name="connsiteX16" fmla="*/ 2605247 w 4549966"/>
                  <a:gd name="connsiteY16" fmla="*/ 1075 h 1481873"/>
                  <a:gd name="connsiteX17" fmla="*/ 2826047 w 4549966"/>
                  <a:gd name="connsiteY17" fmla="*/ 66588 h 1481873"/>
                  <a:gd name="connsiteX0" fmla="*/ 2826047 w 4549966"/>
                  <a:gd name="connsiteY0" fmla="*/ 74155 h 1489440"/>
                  <a:gd name="connsiteX1" fmla="*/ 3382760 w 4549966"/>
                  <a:gd name="connsiteY1" fmla="*/ 368137 h 1489440"/>
                  <a:gd name="connsiteX2" fmla="*/ 3691061 w 4549966"/>
                  <a:gd name="connsiteY2" fmla="*/ 703076 h 1489440"/>
                  <a:gd name="connsiteX3" fmla="*/ 4121801 w 4549966"/>
                  <a:gd name="connsiteY3" fmla="*/ 728805 h 1489440"/>
                  <a:gd name="connsiteX4" fmla="*/ 4549966 w 4549966"/>
                  <a:gd name="connsiteY4" fmla="*/ 1473809 h 1489440"/>
                  <a:gd name="connsiteX5" fmla="*/ 296742 w 4549966"/>
                  <a:gd name="connsiteY5" fmla="*/ 1489440 h 1489440"/>
                  <a:gd name="connsiteX6" fmla="*/ 318136 w 4549966"/>
                  <a:gd name="connsiteY6" fmla="*/ 1485821 h 1489440"/>
                  <a:gd name="connsiteX7" fmla="*/ 0 w 4549966"/>
                  <a:gd name="connsiteY7" fmla="*/ 1486478 h 1489440"/>
                  <a:gd name="connsiteX8" fmla="*/ 353643 w 4549966"/>
                  <a:gd name="connsiteY8" fmla="*/ 1438956 h 1489440"/>
                  <a:gd name="connsiteX9" fmla="*/ 704197 w 4549966"/>
                  <a:gd name="connsiteY9" fmla="*/ 1332458 h 1489440"/>
                  <a:gd name="connsiteX10" fmla="*/ 1021013 w 4549966"/>
                  <a:gd name="connsiteY10" fmla="*/ 1039451 h 1489440"/>
                  <a:gd name="connsiteX11" fmla="*/ 1168711 w 4549966"/>
                  <a:gd name="connsiteY11" fmla="*/ 1019311 h 1489440"/>
                  <a:gd name="connsiteX12" fmla="*/ 1538700 w 4549966"/>
                  <a:gd name="connsiteY12" fmla="*/ 1132911 h 1489440"/>
                  <a:gd name="connsiteX13" fmla="*/ 1867875 w 4549966"/>
                  <a:gd name="connsiteY13" fmla="*/ 878531 h 1489440"/>
                  <a:gd name="connsiteX14" fmla="*/ 2244783 w 4549966"/>
                  <a:gd name="connsiteY14" fmla="*/ 222511 h 1489440"/>
                  <a:gd name="connsiteX15" fmla="*/ 2605247 w 4549966"/>
                  <a:gd name="connsiteY15" fmla="*/ 8642 h 1489440"/>
                  <a:gd name="connsiteX16" fmla="*/ 2826047 w 4549966"/>
                  <a:gd name="connsiteY16" fmla="*/ 74155 h 1489440"/>
                  <a:gd name="connsiteX0" fmla="*/ 2912483 w 4549966"/>
                  <a:gd name="connsiteY0" fmla="*/ 57684 h 1495715"/>
                  <a:gd name="connsiteX1" fmla="*/ 3382760 w 4549966"/>
                  <a:gd name="connsiteY1" fmla="*/ 374412 h 1495715"/>
                  <a:gd name="connsiteX2" fmla="*/ 3691061 w 4549966"/>
                  <a:gd name="connsiteY2" fmla="*/ 709351 h 1495715"/>
                  <a:gd name="connsiteX3" fmla="*/ 4121801 w 4549966"/>
                  <a:gd name="connsiteY3" fmla="*/ 735080 h 1495715"/>
                  <a:gd name="connsiteX4" fmla="*/ 4549966 w 4549966"/>
                  <a:gd name="connsiteY4" fmla="*/ 1480084 h 1495715"/>
                  <a:gd name="connsiteX5" fmla="*/ 296742 w 4549966"/>
                  <a:gd name="connsiteY5" fmla="*/ 1495715 h 1495715"/>
                  <a:gd name="connsiteX6" fmla="*/ 318136 w 4549966"/>
                  <a:gd name="connsiteY6" fmla="*/ 1492096 h 1495715"/>
                  <a:gd name="connsiteX7" fmla="*/ 0 w 4549966"/>
                  <a:gd name="connsiteY7" fmla="*/ 1492753 h 1495715"/>
                  <a:gd name="connsiteX8" fmla="*/ 353643 w 4549966"/>
                  <a:gd name="connsiteY8" fmla="*/ 1445231 h 1495715"/>
                  <a:gd name="connsiteX9" fmla="*/ 704197 w 4549966"/>
                  <a:gd name="connsiteY9" fmla="*/ 1338733 h 1495715"/>
                  <a:gd name="connsiteX10" fmla="*/ 1021013 w 4549966"/>
                  <a:gd name="connsiteY10" fmla="*/ 1045726 h 1495715"/>
                  <a:gd name="connsiteX11" fmla="*/ 1168711 w 4549966"/>
                  <a:gd name="connsiteY11" fmla="*/ 1025586 h 1495715"/>
                  <a:gd name="connsiteX12" fmla="*/ 1538700 w 4549966"/>
                  <a:gd name="connsiteY12" fmla="*/ 1139186 h 1495715"/>
                  <a:gd name="connsiteX13" fmla="*/ 1867875 w 4549966"/>
                  <a:gd name="connsiteY13" fmla="*/ 884806 h 1495715"/>
                  <a:gd name="connsiteX14" fmla="*/ 2244783 w 4549966"/>
                  <a:gd name="connsiteY14" fmla="*/ 228786 h 1495715"/>
                  <a:gd name="connsiteX15" fmla="*/ 2605247 w 4549966"/>
                  <a:gd name="connsiteY15" fmla="*/ 14917 h 1495715"/>
                  <a:gd name="connsiteX16" fmla="*/ 2912483 w 4549966"/>
                  <a:gd name="connsiteY16" fmla="*/ 57684 h 1495715"/>
                  <a:gd name="connsiteX0" fmla="*/ 2912483 w 4549966"/>
                  <a:gd name="connsiteY0" fmla="*/ 59704 h 1497735"/>
                  <a:gd name="connsiteX1" fmla="*/ 3382760 w 4549966"/>
                  <a:gd name="connsiteY1" fmla="*/ 376432 h 1497735"/>
                  <a:gd name="connsiteX2" fmla="*/ 3691061 w 4549966"/>
                  <a:gd name="connsiteY2" fmla="*/ 711371 h 1497735"/>
                  <a:gd name="connsiteX3" fmla="*/ 4121801 w 4549966"/>
                  <a:gd name="connsiteY3" fmla="*/ 737100 h 1497735"/>
                  <a:gd name="connsiteX4" fmla="*/ 4549966 w 4549966"/>
                  <a:gd name="connsiteY4" fmla="*/ 1482104 h 1497735"/>
                  <a:gd name="connsiteX5" fmla="*/ 296742 w 4549966"/>
                  <a:gd name="connsiteY5" fmla="*/ 1497735 h 1497735"/>
                  <a:gd name="connsiteX6" fmla="*/ 318136 w 4549966"/>
                  <a:gd name="connsiteY6" fmla="*/ 1494116 h 1497735"/>
                  <a:gd name="connsiteX7" fmla="*/ 0 w 4549966"/>
                  <a:gd name="connsiteY7" fmla="*/ 1494773 h 1497735"/>
                  <a:gd name="connsiteX8" fmla="*/ 353643 w 4549966"/>
                  <a:gd name="connsiteY8" fmla="*/ 1447251 h 1497735"/>
                  <a:gd name="connsiteX9" fmla="*/ 704197 w 4549966"/>
                  <a:gd name="connsiteY9" fmla="*/ 1340753 h 1497735"/>
                  <a:gd name="connsiteX10" fmla="*/ 1021013 w 4549966"/>
                  <a:gd name="connsiteY10" fmla="*/ 1047746 h 1497735"/>
                  <a:gd name="connsiteX11" fmla="*/ 1168711 w 4549966"/>
                  <a:gd name="connsiteY11" fmla="*/ 1027606 h 1497735"/>
                  <a:gd name="connsiteX12" fmla="*/ 1538700 w 4549966"/>
                  <a:gd name="connsiteY12" fmla="*/ 1141206 h 1497735"/>
                  <a:gd name="connsiteX13" fmla="*/ 1867875 w 4549966"/>
                  <a:gd name="connsiteY13" fmla="*/ 886826 h 1497735"/>
                  <a:gd name="connsiteX14" fmla="*/ 2331219 w 4549966"/>
                  <a:gd name="connsiteY14" fmla="*/ 258102 h 1497735"/>
                  <a:gd name="connsiteX15" fmla="*/ 2605247 w 4549966"/>
                  <a:gd name="connsiteY15" fmla="*/ 16937 h 1497735"/>
                  <a:gd name="connsiteX16" fmla="*/ 2912483 w 4549966"/>
                  <a:gd name="connsiteY16" fmla="*/ 59704 h 1497735"/>
                  <a:gd name="connsiteX0" fmla="*/ 2912483 w 4549966"/>
                  <a:gd name="connsiteY0" fmla="*/ 40979 h 1479010"/>
                  <a:gd name="connsiteX1" fmla="*/ 3382760 w 4549966"/>
                  <a:gd name="connsiteY1" fmla="*/ 357707 h 1479010"/>
                  <a:gd name="connsiteX2" fmla="*/ 3691061 w 4549966"/>
                  <a:gd name="connsiteY2" fmla="*/ 692646 h 1479010"/>
                  <a:gd name="connsiteX3" fmla="*/ 4121801 w 4549966"/>
                  <a:gd name="connsiteY3" fmla="*/ 718375 h 1479010"/>
                  <a:gd name="connsiteX4" fmla="*/ 4549966 w 4549966"/>
                  <a:gd name="connsiteY4" fmla="*/ 1463379 h 1479010"/>
                  <a:gd name="connsiteX5" fmla="*/ 296742 w 4549966"/>
                  <a:gd name="connsiteY5" fmla="*/ 1479010 h 1479010"/>
                  <a:gd name="connsiteX6" fmla="*/ 318136 w 4549966"/>
                  <a:gd name="connsiteY6" fmla="*/ 1475391 h 1479010"/>
                  <a:gd name="connsiteX7" fmla="*/ 0 w 4549966"/>
                  <a:gd name="connsiteY7" fmla="*/ 1476048 h 1479010"/>
                  <a:gd name="connsiteX8" fmla="*/ 353643 w 4549966"/>
                  <a:gd name="connsiteY8" fmla="*/ 1428526 h 1479010"/>
                  <a:gd name="connsiteX9" fmla="*/ 704197 w 4549966"/>
                  <a:gd name="connsiteY9" fmla="*/ 1322028 h 1479010"/>
                  <a:gd name="connsiteX10" fmla="*/ 1021013 w 4549966"/>
                  <a:gd name="connsiteY10" fmla="*/ 1029021 h 1479010"/>
                  <a:gd name="connsiteX11" fmla="*/ 1168711 w 4549966"/>
                  <a:gd name="connsiteY11" fmla="*/ 1008881 h 1479010"/>
                  <a:gd name="connsiteX12" fmla="*/ 1538700 w 4549966"/>
                  <a:gd name="connsiteY12" fmla="*/ 1122481 h 1479010"/>
                  <a:gd name="connsiteX13" fmla="*/ 1867875 w 4549966"/>
                  <a:gd name="connsiteY13" fmla="*/ 868101 h 1479010"/>
                  <a:gd name="connsiteX14" fmla="*/ 2331219 w 4549966"/>
                  <a:gd name="connsiteY14" fmla="*/ 239377 h 1479010"/>
                  <a:gd name="connsiteX15" fmla="*/ 2650739 w 4549966"/>
                  <a:gd name="connsiteY15" fmla="*/ 25507 h 1479010"/>
                  <a:gd name="connsiteX16" fmla="*/ 2912483 w 4549966"/>
                  <a:gd name="connsiteY16" fmla="*/ 40979 h 1479010"/>
                  <a:gd name="connsiteX0" fmla="*/ 2912483 w 4549966"/>
                  <a:gd name="connsiteY0" fmla="*/ 32639 h 1470670"/>
                  <a:gd name="connsiteX1" fmla="*/ 3382760 w 4549966"/>
                  <a:gd name="connsiteY1" fmla="*/ 349367 h 1470670"/>
                  <a:gd name="connsiteX2" fmla="*/ 3691061 w 4549966"/>
                  <a:gd name="connsiteY2" fmla="*/ 684306 h 1470670"/>
                  <a:gd name="connsiteX3" fmla="*/ 4121801 w 4549966"/>
                  <a:gd name="connsiteY3" fmla="*/ 710035 h 1470670"/>
                  <a:gd name="connsiteX4" fmla="*/ 4549966 w 4549966"/>
                  <a:gd name="connsiteY4" fmla="*/ 1455039 h 1470670"/>
                  <a:gd name="connsiteX5" fmla="*/ 296742 w 4549966"/>
                  <a:gd name="connsiteY5" fmla="*/ 1470670 h 1470670"/>
                  <a:gd name="connsiteX6" fmla="*/ 318136 w 4549966"/>
                  <a:gd name="connsiteY6" fmla="*/ 1467051 h 1470670"/>
                  <a:gd name="connsiteX7" fmla="*/ 0 w 4549966"/>
                  <a:gd name="connsiteY7" fmla="*/ 1467708 h 1470670"/>
                  <a:gd name="connsiteX8" fmla="*/ 353643 w 4549966"/>
                  <a:gd name="connsiteY8" fmla="*/ 1420186 h 1470670"/>
                  <a:gd name="connsiteX9" fmla="*/ 704197 w 4549966"/>
                  <a:gd name="connsiteY9" fmla="*/ 1313688 h 1470670"/>
                  <a:gd name="connsiteX10" fmla="*/ 1021013 w 4549966"/>
                  <a:gd name="connsiteY10" fmla="*/ 1020681 h 1470670"/>
                  <a:gd name="connsiteX11" fmla="*/ 1168711 w 4549966"/>
                  <a:gd name="connsiteY11" fmla="*/ 1000541 h 1470670"/>
                  <a:gd name="connsiteX12" fmla="*/ 1538700 w 4549966"/>
                  <a:gd name="connsiteY12" fmla="*/ 1114141 h 1470670"/>
                  <a:gd name="connsiteX13" fmla="*/ 1867875 w 4549966"/>
                  <a:gd name="connsiteY13" fmla="*/ 859761 h 1470670"/>
                  <a:gd name="connsiteX14" fmla="*/ 2331219 w 4549966"/>
                  <a:gd name="connsiteY14" fmla="*/ 231037 h 1470670"/>
                  <a:gd name="connsiteX15" fmla="*/ 2650739 w 4549966"/>
                  <a:gd name="connsiteY15" fmla="*/ 17167 h 1470670"/>
                  <a:gd name="connsiteX16" fmla="*/ 2912483 w 4549966"/>
                  <a:gd name="connsiteY16" fmla="*/ 32639 h 1470670"/>
                  <a:gd name="connsiteX0" fmla="*/ 2912483 w 4549966"/>
                  <a:gd name="connsiteY0" fmla="*/ 41276 h 1479307"/>
                  <a:gd name="connsiteX1" fmla="*/ 3382760 w 4549966"/>
                  <a:gd name="connsiteY1" fmla="*/ 358004 h 1479307"/>
                  <a:gd name="connsiteX2" fmla="*/ 3691061 w 4549966"/>
                  <a:gd name="connsiteY2" fmla="*/ 692943 h 1479307"/>
                  <a:gd name="connsiteX3" fmla="*/ 4121801 w 4549966"/>
                  <a:gd name="connsiteY3" fmla="*/ 718672 h 1479307"/>
                  <a:gd name="connsiteX4" fmla="*/ 4549966 w 4549966"/>
                  <a:gd name="connsiteY4" fmla="*/ 1463676 h 1479307"/>
                  <a:gd name="connsiteX5" fmla="*/ 296742 w 4549966"/>
                  <a:gd name="connsiteY5" fmla="*/ 1479307 h 1479307"/>
                  <a:gd name="connsiteX6" fmla="*/ 318136 w 4549966"/>
                  <a:gd name="connsiteY6" fmla="*/ 1475688 h 1479307"/>
                  <a:gd name="connsiteX7" fmla="*/ 0 w 4549966"/>
                  <a:gd name="connsiteY7" fmla="*/ 1476345 h 1479307"/>
                  <a:gd name="connsiteX8" fmla="*/ 353643 w 4549966"/>
                  <a:gd name="connsiteY8" fmla="*/ 1428823 h 1479307"/>
                  <a:gd name="connsiteX9" fmla="*/ 704197 w 4549966"/>
                  <a:gd name="connsiteY9" fmla="*/ 1322325 h 1479307"/>
                  <a:gd name="connsiteX10" fmla="*/ 1021013 w 4549966"/>
                  <a:gd name="connsiteY10" fmla="*/ 1029318 h 1479307"/>
                  <a:gd name="connsiteX11" fmla="*/ 1168711 w 4549966"/>
                  <a:gd name="connsiteY11" fmla="*/ 1009178 h 1479307"/>
                  <a:gd name="connsiteX12" fmla="*/ 1538700 w 4549966"/>
                  <a:gd name="connsiteY12" fmla="*/ 1122778 h 1479307"/>
                  <a:gd name="connsiteX13" fmla="*/ 1867875 w 4549966"/>
                  <a:gd name="connsiteY13" fmla="*/ 868398 h 1479307"/>
                  <a:gd name="connsiteX14" fmla="*/ 2463148 w 4549966"/>
                  <a:gd name="connsiteY14" fmla="*/ 244223 h 1479307"/>
                  <a:gd name="connsiteX15" fmla="*/ 2650739 w 4549966"/>
                  <a:gd name="connsiteY15" fmla="*/ 25804 h 1479307"/>
                  <a:gd name="connsiteX16" fmla="*/ 2912483 w 4549966"/>
                  <a:gd name="connsiteY16" fmla="*/ 41276 h 1479307"/>
                  <a:gd name="connsiteX0" fmla="*/ 2912483 w 4549966"/>
                  <a:gd name="connsiteY0" fmla="*/ 21027 h 1459058"/>
                  <a:gd name="connsiteX1" fmla="*/ 3382760 w 4549966"/>
                  <a:gd name="connsiteY1" fmla="*/ 337755 h 1459058"/>
                  <a:gd name="connsiteX2" fmla="*/ 3691061 w 4549966"/>
                  <a:gd name="connsiteY2" fmla="*/ 672694 h 1459058"/>
                  <a:gd name="connsiteX3" fmla="*/ 4121801 w 4549966"/>
                  <a:gd name="connsiteY3" fmla="*/ 698423 h 1459058"/>
                  <a:gd name="connsiteX4" fmla="*/ 4549966 w 4549966"/>
                  <a:gd name="connsiteY4" fmla="*/ 1443427 h 1459058"/>
                  <a:gd name="connsiteX5" fmla="*/ 296742 w 4549966"/>
                  <a:gd name="connsiteY5" fmla="*/ 1459058 h 1459058"/>
                  <a:gd name="connsiteX6" fmla="*/ 318136 w 4549966"/>
                  <a:gd name="connsiteY6" fmla="*/ 1455439 h 1459058"/>
                  <a:gd name="connsiteX7" fmla="*/ 0 w 4549966"/>
                  <a:gd name="connsiteY7" fmla="*/ 1456096 h 1459058"/>
                  <a:gd name="connsiteX8" fmla="*/ 353643 w 4549966"/>
                  <a:gd name="connsiteY8" fmla="*/ 1408574 h 1459058"/>
                  <a:gd name="connsiteX9" fmla="*/ 704197 w 4549966"/>
                  <a:gd name="connsiteY9" fmla="*/ 1302076 h 1459058"/>
                  <a:gd name="connsiteX10" fmla="*/ 1021013 w 4549966"/>
                  <a:gd name="connsiteY10" fmla="*/ 1009069 h 1459058"/>
                  <a:gd name="connsiteX11" fmla="*/ 1168711 w 4549966"/>
                  <a:gd name="connsiteY11" fmla="*/ 988929 h 1459058"/>
                  <a:gd name="connsiteX12" fmla="*/ 1538700 w 4549966"/>
                  <a:gd name="connsiteY12" fmla="*/ 1102529 h 1459058"/>
                  <a:gd name="connsiteX13" fmla="*/ 1867875 w 4549966"/>
                  <a:gd name="connsiteY13" fmla="*/ 848149 h 1459058"/>
                  <a:gd name="connsiteX14" fmla="*/ 2463148 w 4549966"/>
                  <a:gd name="connsiteY14" fmla="*/ 223974 h 1459058"/>
                  <a:gd name="connsiteX15" fmla="*/ 2714429 w 4549966"/>
                  <a:gd name="connsiteY15" fmla="*/ 51047 h 1459058"/>
                  <a:gd name="connsiteX16" fmla="*/ 2912483 w 4549966"/>
                  <a:gd name="connsiteY16" fmla="*/ 21027 h 1459058"/>
                  <a:gd name="connsiteX0" fmla="*/ 3021665 w 4549966"/>
                  <a:gd name="connsiteY0" fmla="*/ 28208 h 1438944"/>
                  <a:gd name="connsiteX1" fmla="*/ 3382760 w 4549966"/>
                  <a:gd name="connsiteY1" fmla="*/ 317641 h 1438944"/>
                  <a:gd name="connsiteX2" fmla="*/ 3691061 w 4549966"/>
                  <a:gd name="connsiteY2" fmla="*/ 652580 h 1438944"/>
                  <a:gd name="connsiteX3" fmla="*/ 4121801 w 4549966"/>
                  <a:gd name="connsiteY3" fmla="*/ 678309 h 1438944"/>
                  <a:gd name="connsiteX4" fmla="*/ 4549966 w 4549966"/>
                  <a:gd name="connsiteY4" fmla="*/ 1423313 h 1438944"/>
                  <a:gd name="connsiteX5" fmla="*/ 296742 w 4549966"/>
                  <a:gd name="connsiteY5" fmla="*/ 1438944 h 1438944"/>
                  <a:gd name="connsiteX6" fmla="*/ 318136 w 4549966"/>
                  <a:gd name="connsiteY6" fmla="*/ 1435325 h 1438944"/>
                  <a:gd name="connsiteX7" fmla="*/ 0 w 4549966"/>
                  <a:gd name="connsiteY7" fmla="*/ 1435982 h 1438944"/>
                  <a:gd name="connsiteX8" fmla="*/ 353643 w 4549966"/>
                  <a:gd name="connsiteY8" fmla="*/ 1388460 h 1438944"/>
                  <a:gd name="connsiteX9" fmla="*/ 704197 w 4549966"/>
                  <a:gd name="connsiteY9" fmla="*/ 1281962 h 1438944"/>
                  <a:gd name="connsiteX10" fmla="*/ 1021013 w 4549966"/>
                  <a:gd name="connsiteY10" fmla="*/ 988955 h 1438944"/>
                  <a:gd name="connsiteX11" fmla="*/ 1168711 w 4549966"/>
                  <a:gd name="connsiteY11" fmla="*/ 968815 h 1438944"/>
                  <a:gd name="connsiteX12" fmla="*/ 1538700 w 4549966"/>
                  <a:gd name="connsiteY12" fmla="*/ 1082415 h 1438944"/>
                  <a:gd name="connsiteX13" fmla="*/ 1867875 w 4549966"/>
                  <a:gd name="connsiteY13" fmla="*/ 828035 h 1438944"/>
                  <a:gd name="connsiteX14" fmla="*/ 2463148 w 4549966"/>
                  <a:gd name="connsiteY14" fmla="*/ 203860 h 1438944"/>
                  <a:gd name="connsiteX15" fmla="*/ 2714429 w 4549966"/>
                  <a:gd name="connsiteY15" fmla="*/ 30933 h 1438944"/>
                  <a:gd name="connsiteX16" fmla="*/ 3021665 w 4549966"/>
                  <a:gd name="connsiteY16" fmla="*/ 28208 h 1438944"/>
                  <a:gd name="connsiteX0" fmla="*/ 3021665 w 4549966"/>
                  <a:gd name="connsiteY0" fmla="*/ 35213 h 1445949"/>
                  <a:gd name="connsiteX1" fmla="*/ 3382760 w 4549966"/>
                  <a:gd name="connsiteY1" fmla="*/ 324646 h 1445949"/>
                  <a:gd name="connsiteX2" fmla="*/ 3691061 w 4549966"/>
                  <a:gd name="connsiteY2" fmla="*/ 659585 h 1445949"/>
                  <a:gd name="connsiteX3" fmla="*/ 4121801 w 4549966"/>
                  <a:gd name="connsiteY3" fmla="*/ 685314 h 1445949"/>
                  <a:gd name="connsiteX4" fmla="*/ 4549966 w 4549966"/>
                  <a:gd name="connsiteY4" fmla="*/ 1430318 h 1445949"/>
                  <a:gd name="connsiteX5" fmla="*/ 296742 w 4549966"/>
                  <a:gd name="connsiteY5" fmla="*/ 1445949 h 1445949"/>
                  <a:gd name="connsiteX6" fmla="*/ 318136 w 4549966"/>
                  <a:gd name="connsiteY6" fmla="*/ 1442330 h 1445949"/>
                  <a:gd name="connsiteX7" fmla="*/ 0 w 4549966"/>
                  <a:gd name="connsiteY7" fmla="*/ 1442987 h 1445949"/>
                  <a:gd name="connsiteX8" fmla="*/ 353643 w 4549966"/>
                  <a:gd name="connsiteY8" fmla="*/ 1395465 h 1445949"/>
                  <a:gd name="connsiteX9" fmla="*/ 704197 w 4549966"/>
                  <a:gd name="connsiteY9" fmla="*/ 1288967 h 1445949"/>
                  <a:gd name="connsiteX10" fmla="*/ 1021013 w 4549966"/>
                  <a:gd name="connsiteY10" fmla="*/ 995960 h 1445949"/>
                  <a:gd name="connsiteX11" fmla="*/ 1168711 w 4549966"/>
                  <a:gd name="connsiteY11" fmla="*/ 975820 h 1445949"/>
                  <a:gd name="connsiteX12" fmla="*/ 1538700 w 4549966"/>
                  <a:gd name="connsiteY12" fmla="*/ 1089420 h 1445949"/>
                  <a:gd name="connsiteX13" fmla="*/ 1867875 w 4549966"/>
                  <a:gd name="connsiteY13" fmla="*/ 835040 h 1445949"/>
                  <a:gd name="connsiteX14" fmla="*/ 2463148 w 4549966"/>
                  <a:gd name="connsiteY14" fmla="*/ 210865 h 1445949"/>
                  <a:gd name="connsiteX15" fmla="*/ 2800864 w 4549966"/>
                  <a:gd name="connsiteY15" fmla="*/ 24290 h 1445949"/>
                  <a:gd name="connsiteX16" fmla="*/ 3021665 w 4549966"/>
                  <a:gd name="connsiteY16" fmla="*/ 35213 h 1445949"/>
                  <a:gd name="connsiteX0" fmla="*/ 3021665 w 4549966"/>
                  <a:gd name="connsiteY0" fmla="*/ 27385 h 1438121"/>
                  <a:gd name="connsiteX1" fmla="*/ 3382760 w 4549966"/>
                  <a:gd name="connsiteY1" fmla="*/ 316818 h 1438121"/>
                  <a:gd name="connsiteX2" fmla="*/ 3691061 w 4549966"/>
                  <a:gd name="connsiteY2" fmla="*/ 651757 h 1438121"/>
                  <a:gd name="connsiteX3" fmla="*/ 4121801 w 4549966"/>
                  <a:gd name="connsiteY3" fmla="*/ 677486 h 1438121"/>
                  <a:gd name="connsiteX4" fmla="*/ 4549966 w 4549966"/>
                  <a:gd name="connsiteY4" fmla="*/ 1422490 h 1438121"/>
                  <a:gd name="connsiteX5" fmla="*/ 296742 w 4549966"/>
                  <a:gd name="connsiteY5" fmla="*/ 1438121 h 1438121"/>
                  <a:gd name="connsiteX6" fmla="*/ 318136 w 4549966"/>
                  <a:gd name="connsiteY6" fmla="*/ 1434502 h 1438121"/>
                  <a:gd name="connsiteX7" fmla="*/ 0 w 4549966"/>
                  <a:gd name="connsiteY7" fmla="*/ 1435159 h 1438121"/>
                  <a:gd name="connsiteX8" fmla="*/ 353643 w 4549966"/>
                  <a:gd name="connsiteY8" fmla="*/ 1387637 h 1438121"/>
                  <a:gd name="connsiteX9" fmla="*/ 704197 w 4549966"/>
                  <a:gd name="connsiteY9" fmla="*/ 1281139 h 1438121"/>
                  <a:gd name="connsiteX10" fmla="*/ 1021013 w 4549966"/>
                  <a:gd name="connsiteY10" fmla="*/ 988132 h 1438121"/>
                  <a:gd name="connsiteX11" fmla="*/ 1168711 w 4549966"/>
                  <a:gd name="connsiteY11" fmla="*/ 967992 h 1438121"/>
                  <a:gd name="connsiteX12" fmla="*/ 1538700 w 4549966"/>
                  <a:gd name="connsiteY12" fmla="*/ 1081592 h 1438121"/>
                  <a:gd name="connsiteX13" fmla="*/ 1867875 w 4549966"/>
                  <a:gd name="connsiteY13" fmla="*/ 827212 h 1438121"/>
                  <a:gd name="connsiteX14" fmla="*/ 2463148 w 4549966"/>
                  <a:gd name="connsiteY14" fmla="*/ 203037 h 1438121"/>
                  <a:gd name="connsiteX15" fmla="*/ 2800864 w 4549966"/>
                  <a:gd name="connsiteY15" fmla="*/ 16462 h 1438121"/>
                  <a:gd name="connsiteX16" fmla="*/ 3021665 w 4549966"/>
                  <a:gd name="connsiteY16" fmla="*/ 27385 h 14381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49966" h="1438121">
                    <a:moveTo>
                      <a:pt x="3021665" y="27385"/>
                    </a:moveTo>
                    <a:cubicBezTo>
                      <a:pt x="3118647" y="77444"/>
                      <a:pt x="3271194" y="212756"/>
                      <a:pt x="3382760" y="316818"/>
                    </a:cubicBezTo>
                    <a:cubicBezTo>
                      <a:pt x="3494326" y="420880"/>
                      <a:pt x="3567888" y="591646"/>
                      <a:pt x="3691061" y="651757"/>
                    </a:cubicBezTo>
                    <a:cubicBezTo>
                      <a:pt x="3814234" y="711868"/>
                      <a:pt x="3978650" y="549031"/>
                      <a:pt x="4121801" y="677486"/>
                    </a:cubicBezTo>
                    <a:cubicBezTo>
                      <a:pt x="4264952" y="805941"/>
                      <a:pt x="4228217" y="1152549"/>
                      <a:pt x="4549966" y="1422490"/>
                    </a:cubicBezTo>
                    <a:lnTo>
                      <a:pt x="296742" y="1438121"/>
                    </a:lnTo>
                    <a:lnTo>
                      <a:pt x="318136" y="1434502"/>
                    </a:lnTo>
                    <a:lnTo>
                      <a:pt x="0" y="1435159"/>
                    </a:lnTo>
                    <a:cubicBezTo>
                      <a:pt x="121352" y="1425180"/>
                      <a:pt x="239615" y="1409186"/>
                      <a:pt x="353643" y="1387637"/>
                    </a:cubicBezTo>
                    <a:cubicBezTo>
                      <a:pt x="479320" y="1363876"/>
                      <a:pt x="592969" y="1347723"/>
                      <a:pt x="704197" y="1281139"/>
                    </a:cubicBezTo>
                    <a:cubicBezTo>
                      <a:pt x="815425" y="1214555"/>
                      <a:pt x="1005940" y="995296"/>
                      <a:pt x="1021013" y="988132"/>
                    </a:cubicBezTo>
                    <a:cubicBezTo>
                      <a:pt x="1036086" y="980968"/>
                      <a:pt x="1082430" y="952415"/>
                      <a:pt x="1168711" y="967992"/>
                    </a:cubicBezTo>
                    <a:cubicBezTo>
                      <a:pt x="1254992" y="983569"/>
                      <a:pt x="1422173" y="1105055"/>
                      <a:pt x="1538700" y="1081592"/>
                    </a:cubicBezTo>
                    <a:cubicBezTo>
                      <a:pt x="1655227" y="1058129"/>
                      <a:pt x="1713800" y="973638"/>
                      <a:pt x="1867875" y="827212"/>
                    </a:cubicBezTo>
                    <a:cubicBezTo>
                      <a:pt x="2021950" y="680786"/>
                      <a:pt x="2307650" y="338162"/>
                      <a:pt x="2463148" y="203037"/>
                    </a:cubicBezTo>
                    <a:cubicBezTo>
                      <a:pt x="2618646" y="67912"/>
                      <a:pt x="2766918" y="22991"/>
                      <a:pt x="2800864" y="16462"/>
                    </a:cubicBezTo>
                    <a:cubicBezTo>
                      <a:pt x="2834810" y="9933"/>
                      <a:pt x="2924683" y="-22674"/>
                      <a:pt x="3021665" y="2738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>
                      <a:hueOff val="-82419"/>
                      <a:satOff val="-9513"/>
                      <a:lumOff val="-16343"/>
                      <a:alpha val="63943"/>
                    </a:schemeClr>
                  </a:gs>
                  <a:gs pos="100000">
                    <a:schemeClr val="accent5">
                      <a:hueOff val="-152896"/>
                      <a:lumOff val="12368"/>
                      <a:alpha val="63943"/>
                    </a:schemeClr>
                  </a:gs>
                </a:gsLst>
                <a:lin ang="5400000"/>
              </a:gradFill>
              <a:ln w="25400">
                <a:solidFill>
                  <a:schemeClr val="accent5">
                    <a:alpha val="63943"/>
                  </a:schemeClr>
                </a:solidFill>
                <a:miter lim="400000"/>
              </a:ln>
            </p:spPr>
            <p:txBody>
              <a:bodyPr wrap="square" lIns="71437" tIns="71437" rIns="71437" bIns="71437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/>
              </a:p>
            </p:txBody>
          </p: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94688C13-EDF5-E945-9B75-4D76D2C8F0C7}"/>
                  </a:ext>
                </a:extLst>
              </p:cNvPr>
              <p:cNvGrpSpPr/>
              <p:nvPr/>
            </p:nvGrpSpPr>
            <p:grpSpPr>
              <a:xfrm>
                <a:off x="7056625" y="5471674"/>
                <a:ext cx="3528005" cy="524426"/>
                <a:chOff x="901162" y="2286547"/>
                <a:chExt cx="4896313" cy="727820"/>
              </a:xfrm>
            </p:grpSpPr>
            <p:sp>
              <p:nvSpPr>
                <p:cNvPr id="161" name="Line">
                  <a:extLst>
                    <a:ext uri="{FF2B5EF4-FFF2-40B4-BE49-F238E27FC236}">
                      <a16:creationId xmlns:a16="http://schemas.microsoft.com/office/drawing/2014/main" id="{FA9C82F7-9E46-4D48-A994-57231D4457C4}"/>
                    </a:ext>
                  </a:extLst>
                </p:cNvPr>
                <p:cNvSpPr/>
                <p:nvPr/>
              </p:nvSpPr>
              <p:spPr>
                <a:xfrm>
                  <a:off x="901162" y="2286547"/>
                  <a:ext cx="4896313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1B836889-3527-E34F-813B-F1F123A371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033275" y="2366367"/>
                  <a:ext cx="648000" cy="648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rgbClr val="FD7561"/>
                  </a:solidFill>
                  <a:miter lim="4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B8D7CDDD-0620-1741-9301-71E88E13CA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50606" y="2420367"/>
                  <a:ext cx="540000" cy="54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rgbClr val="FD7561"/>
                  </a:solidFill>
                  <a:miter lim="4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91ED611F-6D6B-EF48-AC83-35C80DCD56F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157936" y="2465367"/>
                  <a:ext cx="450000" cy="45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rgbClr val="FD7561"/>
                  </a:solidFill>
                  <a:miter lim="4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2B48305F-3100-2F4A-BE21-065A29FE978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355266" y="2510367"/>
                  <a:ext cx="360000" cy="36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rgbClr val="FD7561"/>
                  </a:solidFill>
                  <a:miter lim="4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1AAEBBE-0D6C-C64A-A1F2-58E7DA552F7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642596" y="2555367"/>
                  <a:ext cx="270000" cy="27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rgbClr val="FD7561"/>
                  </a:solidFill>
                  <a:miter lim="4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106303AC-1C54-EC45-A8F9-18AF8B66D95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9926" y="2600367"/>
                  <a:ext cx="180000" cy="180000"/>
                </a:xfrm>
                <a:prstGeom prst="ellipse">
                  <a:avLst/>
                </a:prstGeom>
                <a:solidFill>
                  <a:schemeClr val="bg1"/>
                </a:solidFill>
                <a:ln w="12700" cap="flat">
                  <a:solidFill>
                    <a:srgbClr val="FD7561"/>
                  </a:solidFill>
                  <a:miter lim="4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D12928F-AB37-8C44-A256-483EA1DB1FF2}"/>
                </a:ext>
              </a:extLst>
            </p:cNvPr>
            <p:cNvSpPr/>
            <p:nvPr/>
          </p:nvSpPr>
          <p:spPr>
            <a:xfrm>
              <a:off x="2611142" y="1593480"/>
              <a:ext cx="3528005" cy="433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Averaging</a:t>
              </a: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2A62B2F-0129-B643-897B-038EC94D8EBD}"/>
                </a:ext>
              </a:extLst>
            </p:cNvPr>
            <p:cNvSpPr/>
            <p:nvPr/>
          </p:nvSpPr>
          <p:spPr>
            <a:xfrm>
              <a:off x="7482549" y="1593480"/>
              <a:ext cx="3528005" cy="433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000" dirty="0">
                  <a:latin typeface="Roboto" panose="02000000000000000000" pitchFamily="2" charset="0"/>
                  <a:ea typeface="Roboto" panose="02000000000000000000" pitchFamily="2" charset="0"/>
                </a:rPr>
                <a:t>Population 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021920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is suggests that representing the mean in terms of a single value requires some form of conversion process.">
            <a:extLst>
              <a:ext uri="{FF2B5EF4-FFF2-40B4-BE49-F238E27FC236}">
                <a16:creationId xmlns:a16="http://schemas.microsoft.com/office/drawing/2014/main" id="{8809F4AB-1254-B34B-B4D0-079A6008A61F}"/>
              </a:ext>
            </a:extLst>
          </p:cNvPr>
          <p:cNvSpPr txBox="1">
            <a:spLocks/>
          </p:cNvSpPr>
          <p:nvPr/>
        </p:nvSpPr>
        <p:spPr>
          <a:xfrm>
            <a:off x="441496" y="444339"/>
            <a:ext cx="12233794" cy="1228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24363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dirty="0">
                <a:latin typeface="Roboto Medium" charset="0"/>
                <a:ea typeface="Roboto Medium" charset="0"/>
                <a:cs typeface="Roboto Medium" charset="0"/>
              </a:rPr>
              <a:t>Perceptual averaging: not one mean but population summary.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E1FC90-2FDC-F040-B00D-7F1F18F565FA}"/>
              </a:ext>
            </a:extLst>
          </p:cNvPr>
          <p:cNvGrpSpPr/>
          <p:nvPr/>
        </p:nvGrpSpPr>
        <p:grpSpPr>
          <a:xfrm>
            <a:off x="2080443" y="4979875"/>
            <a:ext cx="9265943" cy="3344335"/>
            <a:chOff x="2080443" y="4745415"/>
            <a:chExt cx="9265943" cy="3344335"/>
          </a:xfrm>
        </p:grpSpPr>
        <p:sp>
          <p:nvSpPr>
            <p:cNvPr id="226" name="Incompatible response incurs…">
              <a:extLst>
                <a:ext uri="{FF2B5EF4-FFF2-40B4-BE49-F238E27FC236}">
                  <a16:creationId xmlns:a16="http://schemas.microsoft.com/office/drawing/2014/main" id="{849D1C5B-61F2-2C4B-9C6A-BF1F492C1A17}"/>
                </a:ext>
              </a:extLst>
            </p:cNvPr>
            <p:cNvSpPr txBox="1"/>
            <p:nvPr/>
          </p:nvSpPr>
          <p:spPr>
            <a:xfrm>
              <a:off x="2080443" y="7302354"/>
              <a:ext cx="9265943" cy="7873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/>
            <a:p>
              <a:pPr>
                <a:lnSpc>
                  <a:spcPct val="120000"/>
                </a:lnSpc>
                <a:defRPr sz="1800" b="0"/>
              </a:pPr>
              <a:r>
                <a:rPr lang="en-US" sz="2000" b="0" dirty="0">
                  <a:latin typeface="Roboto" charset="0"/>
                  <a:ea typeface="Roboto" charset="0"/>
                  <a:cs typeface="Roboto" charset="0"/>
                </a:rPr>
                <a:t>To compare with different numerosity / variance incurs</a:t>
              </a:r>
              <a:endParaRPr sz="2000" b="0" dirty="0">
                <a:latin typeface="Roboto" charset="0"/>
                <a:ea typeface="Roboto" charset="0"/>
                <a:cs typeface="Roboto" charset="0"/>
              </a:endParaRPr>
            </a:p>
            <a:p>
              <a:pPr>
                <a:lnSpc>
                  <a:spcPct val="120000"/>
                </a:lnSpc>
                <a:defRPr sz="1800" b="0"/>
              </a:pPr>
              <a:r>
                <a:rPr sz="2000" dirty="0">
                  <a:solidFill>
                    <a:schemeClr val="accent5"/>
                  </a:solidFill>
                  <a:latin typeface="Roboto Black" charset="0"/>
                  <a:ea typeface="Roboto Black" charset="0"/>
                  <a:cs typeface="Roboto Black" charset="0"/>
                </a:rPr>
                <a:t>CONVERSION COST</a:t>
              </a:r>
              <a:r>
                <a:rPr sz="2000" dirty="0">
                  <a:latin typeface="Roboto Black" charset="0"/>
                  <a:ea typeface="Roboto Black" charset="0"/>
                  <a:cs typeface="Roboto Black" charset="0"/>
                </a:rPr>
                <a:t> </a:t>
              </a:r>
              <a:r>
                <a:rPr sz="2000" b="0" dirty="0">
                  <a:latin typeface="Roboto" charset="0"/>
                  <a:ea typeface="Roboto" charset="0"/>
                  <a:cs typeface="Roboto" charset="0"/>
                </a:rPr>
                <a:t>(</a:t>
              </a:r>
              <a:r>
                <a:rPr lang="en-US" sz="2000" b="0" dirty="0">
                  <a:latin typeface="Roboto" charset="0"/>
                  <a:ea typeface="Roboto" charset="0"/>
                  <a:cs typeface="Roboto" charset="0"/>
                </a:rPr>
                <a:t>estimation error, loss of precision</a:t>
              </a:r>
              <a:r>
                <a:rPr sz="2000" b="0" dirty="0">
                  <a:latin typeface="Roboto" charset="0"/>
                  <a:ea typeface="Roboto" charset="0"/>
                  <a:cs typeface="Roboto" charset="0"/>
                </a:rPr>
                <a:t>)</a:t>
              </a:r>
            </a:p>
          </p:txBody>
        </p:sp>
        <p:grpSp>
          <p:nvGrpSpPr>
            <p:cNvPr id="236" name="Group">
              <a:extLst>
                <a:ext uri="{FF2B5EF4-FFF2-40B4-BE49-F238E27FC236}">
                  <a16:creationId xmlns:a16="http://schemas.microsoft.com/office/drawing/2014/main" id="{D8A1D69A-AD1E-3641-963A-60576EFF4541}"/>
                </a:ext>
              </a:extLst>
            </p:cNvPr>
            <p:cNvGrpSpPr/>
            <p:nvPr/>
          </p:nvGrpSpPr>
          <p:grpSpPr>
            <a:xfrm>
              <a:off x="3216630" y="5282309"/>
              <a:ext cx="2555382" cy="1065974"/>
              <a:chOff x="2137664" y="315282"/>
              <a:chExt cx="2642347" cy="1102250"/>
            </a:xfrm>
          </p:grpSpPr>
          <p:sp>
            <p:nvSpPr>
              <p:cNvPr id="290" name="Line">
                <a:extLst>
                  <a:ext uri="{FF2B5EF4-FFF2-40B4-BE49-F238E27FC236}">
                    <a16:creationId xmlns:a16="http://schemas.microsoft.com/office/drawing/2014/main" id="{F35350D1-2D8D-6147-A810-887D128394CE}"/>
                  </a:ext>
                </a:extLst>
              </p:cNvPr>
              <p:cNvSpPr/>
              <p:nvPr/>
            </p:nvSpPr>
            <p:spPr>
              <a:xfrm flipH="1">
                <a:off x="2211206" y="315282"/>
                <a:ext cx="2478182" cy="1100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70" extrusionOk="0">
                    <a:moveTo>
                      <a:pt x="0" y="20782"/>
                    </a:moveTo>
                    <a:cubicBezTo>
                      <a:pt x="1944" y="19690"/>
                      <a:pt x="3700" y="17385"/>
                      <a:pt x="5051" y="14152"/>
                    </a:cubicBezTo>
                    <a:cubicBezTo>
                      <a:pt x="5857" y="12224"/>
                      <a:pt x="6498" y="10009"/>
                      <a:pt x="7047" y="7695"/>
                    </a:cubicBezTo>
                    <a:cubicBezTo>
                      <a:pt x="7498" y="5793"/>
                      <a:pt x="7888" y="3821"/>
                      <a:pt x="8407" y="2002"/>
                    </a:cubicBezTo>
                    <a:cubicBezTo>
                      <a:pt x="8648" y="1154"/>
                      <a:pt x="8942" y="314"/>
                      <a:pt x="9387" y="84"/>
                    </a:cubicBezTo>
                    <a:cubicBezTo>
                      <a:pt x="10963" y="-730"/>
                      <a:pt x="11253" y="4595"/>
                      <a:pt x="12587" y="5225"/>
                    </a:cubicBezTo>
                    <a:cubicBezTo>
                      <a:pt x="13533" y="5672"/>
                      <a:pt x="14368" y="3665"/>
                      <a:pt x="15317" y="4017"/>
                    </a:cubicBezTo>
                    <a:cubicBezTo>
                      <a:pt x="15981" y="4263"/>
                      <a:pt x="16394" y="5475"/>
                      <a:pt x="16758" y="6698"/>
                    </a:cubicBezTo>
                    <a:cubicBezTo>
                      <a:pt x="17135" y="7966"/>
                      <a:pt x="17496" y="9274"/>
                      <a:pt x="17871" y="10547"/>
                    </a:cubicBezTo>
                    <a:cubicBezTo>
                      <a:pt x="18960" y="14239"/>
                      <a:pt x="20209" y="17696"/>
                      <a:pt x="21600" y="208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1" name="Line">
                <a:extLst>
                  <a:ext uri="{FF2B5EF4-FFF2-40B4-BE49-F238E27FC236}">
                    <a16:creationId xmlns:a16="http://schemas.microsoft.com/office/drawing/2014/main" id="{3929FEA3-D185-9C47-AAFF-16994135998F}"/>
                  </a:ext>
                </a:extLst>
              </p:cNvPr>
              <p:cNvSpPr/>
              <p:nvPr/>
            </p:nvSpPr>
            <p:spPr>
              <a:xfrm>
                <a:off x="2137664" y="1417533"/>
                <a:ext cx="264234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38" name="Line">
              <a:extLst>
                <a:ext uri="{FF2B5EF4-FFF2-40B4-BE49-F238E27FC236}">
                  <a16:creationId xmlns:a16="http://schemas.microsoft.com/office/drawing/2014/main" id="{D3D3E7BE-5B69-4A4C-AD66-DA8E48AB71F4}"/>
                </a:ext>
              </a:extLst>
            </p:cNvPr>
            <p:cNvSpPr/>
            <p:nvPr/>
          </p:nvSpPr>
          <p:spPr>
            <a:xfrm>
              <a:off x="6011214" y="5664844"/>
              <a:ext cx="7917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177E07B-44B4-A04B-8368-0C52BB18E1FD}"/>
                </a:ext>
              </a:extLst>
            </p:cNvPr>
            <p:cNvGrpSpPr/>
            <p:nvPr/>
          </p:nvGrpSpPr>
          <p:grpSpPr>
            <a:xfrm>
              <a:off x="6868083" y="4745415"/>
              <a:ext cx="3032072" cy="1628309"/>
              <a:chOff x="6868083" y="4666983"/>
              <a:chExt cx="3032072" cy="1628309"/>
            </a:xfrm>
          </p:grpSpPr>
          <p:grpSp>
            <p:nvGrpSpPr>
              <p:cNvPr id="239" name="Group">
                <a:extLst>
                  <a:ext uri="{FF2B5EF4-FFF2-40B4-BE49-F238E27FC236}">
                    <a16:creationId xmlns:a16="http://schemas.microsoft.com/office/drawing/2014/main" id="{3B258226-25D7-6E40-9B7F-ECEB23AD8D4F}"/>
                  </a:ext>
                </a:extLst>
              </p:cNvPr>
              <p:cNvGrpSpPr/>
              <p:nvPr/>
            </p:nvGrpSpPr>
            <p:grpSpPr>
              <a:xfrm>
                <a:off x="6891635" y="5210601"/>
                <a:ext cx="3008502" cy="1084691"/>
                <a:chOff x="1955834" y="317034"/>
                <a:chExt cx="3110886" cy="1121603"/>
              </a:xfrm>
            </p:grpSpPr>
            <p:sp>
              <p:nvSpPr>
                <p:cNvPr id="288" name="Line">
                  <a:extLst>
                    <a:ext uri="{FF2B5EF4-FFF2-40B4-BE49-F238E27FC236}">
                      <a16:creationId xmlns:a16="http://schemas.microsoft.com/office/drawing/2014/main" id="{7AD23A57-7193-FD4A-8DA3-D5322CAE5C29}"/>
                    </a:ext>
                  </a:extLst>
                </p:cNvPr>
                <p:cNvSpPr/>
                <p:nvPr/>
              </p:nvSpPr>
              <p:spPr>
                <a:xfrm flipH="1">
                  <a:off x="2211206" y="317034"/>
                  <a:ext cx="2478182" cy="10959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43" extrusionOk="0">
                      <a:moveTo>
                        <a:pt x="0" y="21352"/>
                      </a:moveTo>
                      <a:cubicBezTo>
                        <a:pt x="1467" y="18777"/>
                        <a:pt x="2889" y="16076"/>
                        <a:pt x="4263" y="13255"/>
                      </a:cubicBezTo>
                      <a:cubicBezTo>
                        <a:pt x="5100" y="11536"/>
                        <a:pt x="5924" y="9759"/>
                        <a:pt x="6537" y="7613"/>
                      </a:cubicBezTo>
                      <a:cubicBezTo>
                        <a:pt x="7115" y="5592"/>
                        <a:pt x="7493" y="3279"/>
                        <a:pt x="8215" y="1498"/>
                      </a:cubicBezTo>
                      <a:cubicBezTo>
                        <a:pt x="8530" y="720"/>
                        <a:pt x="8920" y="55"/>
                        <a:pt x="9387" y="4"/>
                      </a:cubicBezTo>
                      <a:cubicBezTo>
                        <a:pt x="10881" y="-157"/>
                        <a:pt x="11213" y="4767"/>
                        <a:pt x="12587" y="5306"/>
                      </a:cubicBezTo>
                      <a:cubicBezTo>
                        <a:pt x="13535" y="5678"/>
                        <a:pt x="14370" y="3678"/>
                        <a:pt x="15317" y="4060"/>
                      </a:cubicBezTo>
                      <a:cubicBezTo>
                        <a:pt x="15979" y="4327"/>
                        <a:pt x="16393" y="5568"/>
                        <a:pt x="16758" y="6825"/>
                      </a:cubicBezTo>
                      <a:cubicBezTo>
                        <a:pt x="17137" y="8131"/>
                        <a:pt x="17497" y="9481"/>
                        <a:pt x="17871" y="10796"/>
                      </a:cubicBezTo>
                      <a:cubicBezTo>
                        <a:pt x="18957" y="14609"/>
                        <a:pt x="20207" y="18173"/>
                        <a:pt x="21600" y="21443"/>
                      </a:cubicBezTo>
                    </a:path>
                  </a:pathLst>
                </a:custGeom>
                <a:noFill/>
                <a:ln w="25400" cap="rnd">
                  <a:solidFill>
                    <a:schemeClr val="accent3">
                      <a:hueOff val="914337"/>
                      <a:satOff val="31515"/>
                      <a:lumOff val="-30790"/>
                      <a:alpha val="63943"/>
                    </a:schemeClr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9" name="Line">
                  <a:extLst>
                    <a:ext uri="{FF2B5EF4-FFF2-40B4-BE49-F238E27FC236}">
                      <a16:creationId xmlns:a16="http://schemas.microsoft.com/office/drawing/2014/main" id="{729A8076-A880-404F-81EA-992D1E7FB68F}"/>
                    </a:ext>
                  </a:extLst>
                </p:cNvPr>
                <p:cNvSpPr/>
                <p:nvPr/>
              </p:nvSpPr>
              <p:spPr>
                <a:xfrm>
                  <a:off x="1955834" y="1417533"/>
                  <a:ext cx="3110886" cy="2110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87" name="??">
                <a:extLst>
                  <a:ext uri="{FF2B5EF4-FFF2-40B4-BE49-F238E27FC236}">
                    <a16:creationId xmlns:a16="http://schemas.microsoft.com/office/drawing/2014/main" id="{5303233A-D19F-7B4B-A0AC-FC25F77A6A29}"/>
                  </a:ext>
                </a:extLst>
              </p:cNvPr>
              <p:cNvSpPr txBox="1"/>
              <p:nvPr/>
            </p:nvSpPr>
            <p:spPr>
              <a:xfrm rot="18734357">
                <a:off x="8812586" y="4645503"/>
                <a:ext cx="336631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</a:defRPr>
                </a:lvl1pPr>
              </a:lstStyle>
              <a:p>
                <a:r>
                  <a:rPr dirty="0">
                    <a:solidFill>
                      <a:srgbClr val="FAD052"/>
                    </a:solidFill>
                    <a:latin typeface="Roboto Black" charset="0"/>
                    <a:ea typeface="Roboto Black" charset="0"/>
                    <a:cs typeface="Roboto Black" charset="0"/>
                  </a:rPr>
                  <a:t>??</a:t>
                </a:r>
              </a:p>
            </p:txBody>
          </p:sp>
          <p:sp>
            <p:nvSpPr>
              <p:cNvPr id="292" name="Line">
                <a:extLst>
                  <a:ext uri="{FF2B5EF4-FFF2-40B4-BE49-F238E27FC236}">
                    <a16:creationId xmlns:a16="http://schemas.microsoft.com/office/drawing/2014/main" id="{1341EC35-98B4-584F-A48E-0C6105A9A62B}"/>
                  </a:ext>
                </a:extLst>
              </p:cNvPr>
              <p:cNvSpPr/>
              <p:nvPr/>
            </p:nvSpPr>
            <p:spPr>
              <a:xfrm flipH="1">
                <a:off x="6868083" y="5200445"/>
                <a:ext cx="2428568" cy="1076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6" extrusionOk="0">
                    <a:moveTo>
                      <a:pt x="0" y="21455"/>
                    </a:moveTo>
                    <a:cubicBezTo>
                      <a:pt x="1577" y="20970"/>
                      <a:pt x="3145" y="20307"/>
                      <a:pt x="4690" y="19447"/>
                    </a:cubicBezTo>
                    <a:cubicBezTo>
                      <a:pt x="6416" y="18487"/>
                      <a:pt x="8183" y="17123"/>
                      <a:pt x="9190" y="13832"/>
                    </a:cubicBezTo>
                    <a:cubicBezTo>
                      <a:pt x="10301" y="10201"/>
                      <a:pt x="10070" y="5475"/>
                      <a:pt x="10579" y="1258"/>
                    </a:cubicBezTo>
                    <a:cubicBezTo>
                      <a:pt x="10650" y="666"/>
                      <a:pt x="10777" y="55"/>
                      <a:pt x="11038" y="4"/>
                    </a:cubicBezTo>
                    <a:cubicBezTo>
                      <a:pt x="11331" y="-54"/>
                      <a:pt x="11507" y="630"/>
                      <a:pt x="11599" y="1317"/>
                    </a:cubicBezTo>
                    <a:cubicBezTo>
                      <a:pt x="12163" y="5539"/>
                      <a:pt x="11988" y="10293"/>
                      <a:pt x="13105" y="13958"/>
                    </a:cubicBezTo>
                    <a:cubicBezTo>
                      <a:pt x="14035" y="17009"/>
                      <a:pt x="15610" y="18523"/>
                      <a:pt x="17188" y="19569"/>
                    </a:cubicBezTo>
                    <a:cubicBezTo>
                      <a:pt x="18629" y="20525"/>
                      <a:pt x="20107" y="21181"/>
                      <a:pt x="21600" y="21546"/>
                    </a:cubicBezTo>
                  </a:path>
                </a:pathLst>
              </a:custGeom>
              <a:solidFill>
                <a:schemeClr val="accent4">
                  <a:alpha val="63943"/>
                </a:schemeClr>
              </a:solidFill>
              <a:ln w="25400" cap="flat">
                <a:solidFill>
                  <a:schemeClr val="accent4">
                    <a:hueOff val="-461056"/>
                    <a:satOff val="4338"/>
                    <a:lumOff val="-10225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3" name="Line">
                <a:extLst>
                  <a:ext uri="{FF2B5EF4-FFF2-40B4-BE49-F238E27FC236}">
                    <a16:creationId xmlns:a16="http://schemas.microsoft.com/office/drawing/2014/main" id="{0BA2E82A-3AC2-1E4E-86D5-844A3BA33E33}"/>
                  </a:ext>
                </a:extLst>
              </p:cNvPr>
              <p:cNvSpPr/>
              <p:nvPr/>
            </p:nvSpPr>
            <p:spPr>
              <a:xfrm flipH="1">
                <a:off x="7087539" y="5218733"/>
                <a:ext cx="2428568" cy="1076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6" extrusionOk="0">
                    <a:moveTo>
                      <a:pt x="0" y="21455"/>
                    </a:moveTo>
                    <a:cubicBezTo>
                      <a:pt x="1577" y="20970"/>
                      <a:pt x="3145" y="20307"/>
                      <a:pt x="4690" y="19447"/>
                    </a:cubicBezTo>
                    <a:cubicBezTo>
                      <a:pt x="6416" y="18487"/>
                      <a:pt x="8183" y="17123"/>
                      <a:pt x="9190" y="13832"/>
                    </a:cubicBezTo>
                    <a:cubicBezTo>
                      <a:pt x="10301" y="10201"/>
                      <a:pt x="10070" y="5475"/>
                      <a:pt x="10579" y="1258"/>
                    </a:cubicBezTo>
                    <a:cubicBezTo>
                      <a:pt x="10650" y="666"/>
                      <a:pt x="10777" y="55"/>
                      <a:pt x="11038" y="4"/>
                    </a:cubicBezTo>
                    <a:cubicBezTo>
                      <a:pt x="11331" y="-54"/>
                      <a:pt x="11507" y="630"/>
                      <a:pt x="11599" y="1317"/>
                    </a:cubicBezTo>
                    <a:cubicBezTo>
                      <a:pt x="12163" y="5539"/>
                      <a:pt x="11988" y="10293"/>
                      <a:pt x="13105" y="13958"/>
                    </a:cubicBezTo>
                    <a:cubicBezTo>
                      <a:pt x="14035" y="17009"/>
                      <a:pt x="15610" y="18523"/>
                      <a:pt x="17188" y="19569"/>
                    </a:cubicBezTo>
                    <a:cubicBezTo>
                      <a:pt x="18629" y="20525"/>
                      <a:pt x="20107" y="21181"/>
                      <a:pt x="21600" y="21546"/>
                    </a:cubicBezTo>
                  </a:path>
                </a:pathLst>
              </a:custGeom>
              <a:solidFill>
                <a:schemeClr val="accent4">
                  <a:alpha val="63943"/>
                </a:schemeClr>
              </a:solidFill>
              <a:ln w="25400" cap="flat">
                <a:solidFill>
                  <a:schemeClr val="accent4">
                    <a:hueOff val="-461056"/>
                    <a:satOff val="4338"/>
                    <a:lumOff val="-10225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4" name="Line">
                <a:extLst>
                  <a:ext uri="{FF2B5EF4-FFF2-40B4-BE49-F238E27FC236}">
                    <a16:creationId xmlns:a16="http://schemas.microsoft.com/office/drawing/2014/main" id="{C904F051-57BF-C04F-9076-4BB729AFD4ED}"/>
                  </a:ext>
                </a:extLst>
              </p:cNvPr>
              <p:cNvSpPr/>
              <p:nvPr/>
            </p:nvSpPr>
            <p:spPr>
              <a:xfrm flipH="1">
                <a:off x="7471587" y="5191885"/>
                <a:ext cx="2428568" cy="1076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6" extrusionOk="0">
                    <a:moveTo>
                      <a:pt x="0" y="21455"/>
                    </a:moveTo>
                    <a:cubicBezTo>
                      <a:pt x="1577" y="20970"/>
                      <a:pt x="3145" y="20307"/>
                      <a:pt x="4690" y="19447"/>
                    </a:cubicBezTo>
                    <a:cubicBezTo>
                      <a:pt x="6416" y="18487"/>
                      <a:pt x="8183" y="17123"/>
                      <a:pt x="9190" y="13832"/>
                    </a:cubicBezTo>
                    <a:cubicBezTo>
                      <a:pt x="10301" y="10201"/>
                      <a:pt x="10070" y="5475"/>
                      <a:pt x="10579" y="1258"/>
                    </a:cubicBezTo>
                    <a:cubicBezTo>
                      <a:pt x="10650" y="666"/>
                      <a:pt x="10777" y="55"/>
                      <a:pt x="11038" y="4"/>
                    </a:cubicBezTo>
                    <a:cubicBezTo>
                      <a:pt x="11331" y="-54"/>
                      <a:pt x="11507" y="630"/>
                      <a:pt x="11599" y="1317"/>
                    </a:cubicBezTo>
                    <a:cubicBezTo>
                      <a:pt x="12163" y="5539"/>
                      <a:pt x="11988" y="10293"/>
                      <a:pt x="13105" y="13958"/>
                    </a:cubicBezTo>
                    <a:cubicBezTo>
                      <a:pt x="14035" y="17009"/>
                      <a:pt x="15610" y="18523"/>
                      <a:pt x="17188" y="19569"/>
                    </a:cubicBezTo>
                    <a:cubicBezTo>
                      <a:pt x="18629" y="20525"/>
                      <a:pt x="20107" y="21181"/>
                      <a:pt x="21600" y="21546"/>
                    </a:cubicBezTo>
                  </a:path>
                </a:pathLst>
              </a:custGeom>
              <a:solidFill>
                <a:schemeClr val="accent4">
                  <a:alpha val="63943"/>
                </a:schemeClr>
              </a:solidFill>
              <a:ln w="25400" cap="flat">
                <a:solidFill>
                  <a:schemeClr val="accent4">
                    <a:hueOff val="-461056"/>
                    <a:satOff val="4338"/>
                    <a:lumOff val="-10225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F140D9-826E-1D4A-B4DB-05452CE2B3AF}"/>
              </a:ext>
            </a:extLst>
          </p:cNvPr>
          <p:cNvGrpSpPr/>
          <p:nvPr/>
        </p:nvGrpSpPr>
        <p:grpSpPr>
          <a:xfrm>
            <a:off x="4025179" y="2651189"/>
            <a:ext cx="4954442" cy="1437567"/>
            <a:chOff x="3241766" y="1895359"/>
            <a:chExt cx="4954442" cy="1437567"/>
          </a:xfrm>
        </p:grpSpPr>
        <p:sp>
          <p:nvSpPr>
            <p:cNvPr id="355" name="Rounded Rectangle">
              <a:extLst>
                <a:ext uri="{FF2B5EF4-FFF2-40B4-BE49-F238E27FC236}">
                  <a16:creationId xmlns:a16="http://schemas.microsoft.com/office/drawing/2014/main" id="{BDF14358-4C41-3746-BBF3-52876B935E9F}"/>
                </a:ext>
              </a:extLst>
            </p:cNvPr>
            <p:cNvSpPr/>
            <p:nvPr/>
          </p:nvSpPr>
          <p:spPr>
            <a:xfrm>
              <a:off x="3241766" y="1895359"/>
              <a:ext cx="4954442" cy="1437567"/>
            </a:xfrm>
            <a:prstGeom prst="roundRect">
              <a:avLst>
                <a:gd name="adj" fmla="val 1686"/>
              </a:avLst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3DFAB5-6004-6748-B7F0-7B83C3808791}"/>
                </a:ext>
              </a:extLst>
            </p:cNvPr>
            <p:cNvGrpSpPr/>
            <p:nvPr/>
          </p:nvGrpSpPr>
          <p:grpSpPr>
            <a:xfrm>
              <a:off x="3634357" y="2360249"/>
              <a:ext cx="4222438" cy="589864"/>
              <a:chOff x="4109394" y="2399925"/>
              <a:chExt cx="4797602" cy="670213"/>
            </a:xfrm>
          </p:grpSpPr>
          <p:grpSp>
            <p:nvGrpSpPr>
              <p:cNvPr id="297" name="Group">
                <a:extLst>
                  <a:ext uri="{FF2B5EF4-FFF2-40B4-BE49-F238E27FC236}">
                    <a16:creationId xmlns:a16="http://schemas.microsoft.com/office/drawing/2014/main" id="{FE6E5CC4-E354-0E47-BD72-42A5E6A7B5C6}"/>
                  </a:ext>
                </a:extLst>
              </p:cNvPr>
              <p:cNvGrpSpPr/>
              <p:nvPr/>
            </p:nvGrpSpPr>
            <p:grpSpPr>
              <a:xfrm>
                <a:off x="4109394" y="2399925"/>
                <a:ext cx="1606652" cy="670213"/>
                <a:chOff x="859389" y="238974"/>
                <a:chExt cx="2002816" cy="835471"/>
              </a:xfrm>
            </p:grpSpPr>
            <p:sp>
              <p:nvSpPr>
                <p:cNvPr id="310" name="Line">
                  <a:extLst>
                    <a:ext uri="{FF2B5EF4-FFF2-40B4-BE49-F238E27FC236}">
                      <a16:creationId xmlns:a16="http://schemas.microsoft.com/office/drawing/2014/main" id="{1B7B71BD-092B-D24D-9CC5-A65044503F68}"/>
                    </a:ext>
                  </a:extLst>
                </p:cNvPr>
                <p:cNvSpPr/>
                <p:nvPr/>
              </p:nvSpPr>
              <p:spPr>
                <a:xfrm flipH="1">
                  <a:off x="947509" y="238974"/>
                  <a:ext cx="1878381" cy="8339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870" extrusionOk="0">
                      <a:moveTo>
                        <a:pt x="0" y="20782"/>
                      </a:moveTo>
                      <a:cubicBezTo>
                        <a:pt x="1944" y="19690"/>
                        <a:pt x="3700" y="17385"/>
                        <a:pt x="5051" y="14152"/>
                      </a:cubicBezTo>
                      <a:cubicBezTo>
                        <a:pt x="5857" y="12224"/>
                        <a:pt x="6498" y="10009"/>
                        <a:pt x="7047" y="7695"/>
                      </a:cubicBezTo>
                      <a:cubicBezTo>
                        <a:pt x="7498" y="5793"/>
                        <a:pt x="7888" y="3821"/>
                        <a:pt x="8407" y="2002"/>
                      </a:cubicBezTo>
                      <a:cubicBezTo>
                        <a:pt x="8648" y="1154"/>
                        <a:pt x="8942" y="314"/>
                        <a:pt x="9387" y="84"/>
                      </a:cubicBezTo>
                      <a:cubicBezTo>
                        <a:pt x="10963" y="-730"/>
                        <a:pt x="11253" y="4595"/>
                        <a:pt x="12587" y="5225"/>
                      </a:cubicBezTo>
                      <a:cubicBezTo>
                        <a:pt x="13533" y="5672"/>
                        <a:pt x="14368" y="3665"/>
                        <a:pt x="15317" y="4017"/>
                      </a:cubicBezTo>
                      <a:cubicBezTo>
                        <a:pt x="15981" y="4263"/>
                        <a:pt x="16394" y="5475"/>
                        <a:pt x="16758" y="6698"/>
                      </a:cubicBezTo>
                      <a:cubicBezTo>
                        <a:pt x="17135" y="7966"/>
                        <a:pt x="17496" y="9274"/>
                        <a:pt x="17871" y="10547"/>
                      </a:cubicBezTo>
                      <a:cubicBezTo>
                        <a:pt x="18960" y="14239"/>
                        <a:pt x="20209" y="17696"/>
                        <a:pt x="21600" y="20870"/>
                      </a:cubicBezTo>
                    </a:path>
                  </a:pathLst>
                </a:custGeom>
                <a:solidFill>
                  <a:schemeClr val="accent3">
                    <a:hueOff val="362282"/>
                    <a:satOff val="31803"/>
                    <a:lumOff val="-18242"/>
                    <a:alpha val="63943"/>
                  </a:schemeClr>
                </a:solidFill>
                <a:ln w="25400" cap="flat">
                  <a:solidFill>
                    <a:schemeClr val="accent3">
                      <a:hueOff val="914337"/>
                      <a:satOff val="31515"/>
                      <a:lumOff val="-30790"/>
                      <a:alpha val="6394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26" name="Line">
                  <a:extLst>
                    <a:ext uri="{FF2B5EF4-FFF2-40B4-BE49-F238E27FC236}">
                      <a16:creationId xmlns:a16="http://schemas.microsoft.com/office/drawing/2014/main" id="{F7AFDA94-E9B9-444D-9C09-0A7568532395}"/>
                    </a:ext>
                  </a:extLst>
                </p:cNvPr>
                <p:cNvSpPr/>
                <p:nvPr/>
              </p:nvSpPr>
              <p:spPr>
                <a:xfrm>
                  <a:off x="859389" y="1074444"/>
                  <a:ext cx="2002816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98" name="Group">
                <a:extLst>
                  <a:ext uri="{FF2B5EF4-FFF2-40B4-BE49-F238E27FC236}">
                    <a16:creationId xmlns:a16="http://schemas.microsoft.com/office/drawing/2014/main" id="{59A3F930-9B3D-184C-90B5-44976AB8BBD5}"/>
                  </a:ext>
                </a:extLst>
              </p:cNvPr>
              <p:cNvGrpSpPr/>
              <p:nvPr/>
            </p:nvGrpSpPr>
            <p:grpSpPr>
              <a:xfrm>
                <a:off x="7300346" y="2401078"/>
                <a:ext cx="1606650" cy="667962"/>
                <a:chOff x="-354944" y="251179"/>
                <a:chExt cx="2002815" cy="832664"/>
              </a:xfrm>
            </p:grpSpPr>
            <p:sp>
              <p:nvSpPr>
                <p:cNvPr id="300" name="Line">
                  <a:extLst>
                    <a:ext uri="{FF2B5EF4-FFF2-40B4-BE49-F238E27FC236}">
                      <a16:creationId xmlns:a16="http://schemas.microsoft.com/office/drawing/2014/main" id="{6FD251F0-F31B-B046-AF65-33886DC95C86}"/>
                    </a:ext>
                  </a:extLst>
                </p:cNvPr>
                <p:cNvSpPr/>
                <p:nvPr/>
              </p:nvSpPr>
              <p:spPr>
                <a:xfrm flipH="1">
                  <a:off x="-299202" y="251179"/>
                  <a:ext cx="1878382" cy="832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46" extrusionOk="0">
                      <a:moveTo>
                        <a:pt x="0" y="21455"/>
                      </a:moveTo>
                      <a:cubicBezTo>
                        <a:pt x="1577" y="20970"/>
                        <a:pt x="3145" y="20307"/>
                        <a:pt x="4690" y="19447"/>
                      </a:cubicBezTo>
                      <a:cubicBezTo>
                        <a:pt x="6416" y="18487"/>
                        <a:pt x="8183" y="17123"/>
                        <a:pt x="9190" y="13832"/>
                      </a:cubicBezTo>
                      <a:cubicBezTo>
                        <a:pt x="10301" y="10201"/>
                        <a:pt x="10070" y="5475"/>
                        <a:pt x="10579" y="1258"/>
                      </a:cubicBezTo>
                      <a:cubicBezTo>
                        <a:pt x="10650" y="666"/>
                        <a:pt x="10777" y="55"/>
                        <a:pt x="11038" y="4"/>
                      </a:cubicBezTo>
                      <a:cubicBezTo>
                        <a:pt x="11331" y="-54"/>
                        <a:pt x="11507" y="630"/>
                        <a:pt x="11599" y="1317"/>
                      </a:cubicBezTo>
                      <a:cubicBezTo>
                        <a:pt x="12163" y="5539"/>
                        <a:pt x="11988" y="10293"/>
                        <a:pt x="13105" y="13958"/>
                      </a:cubicBezTo>
                      <a:cubicBezTo>
                        <a:pt x="14035" y="17009"/>
                        <a:pt x="15610" y="18523"/>
                        <a:pt x="17188" y="19569"/>
                      </a:cubicBezTo>
                      <a:cubicBezTo>
                        <a:pt x="18629" y="20525"/>
                        <a:pt x="20107" y="21181"/>
                        <a:pt x="21600" y="21546"/>
                      </a:cubicBezTo>
                    </a:path>
                  </a:pathLst>
                </a:custGeom>
                <a:solidFill>
                  <a:schemeClr val="accent4">
                    <a:alpha val="63943"/>
                  </a:schemeClr>
                </a:solidFill>
                <a:ln w="25400" cap="flat">
                  <a:solidFill>
                    <a:schemeClr val="accent4">
                      <a:hueOff val="-461056"/>
                      <a:satOff val="4338"/>
                      <a:lumOff val="-10225"/>
                      <a:alpha val="6394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1" name="Line">
                  <a:extLst>
                    <a:ext uri="{FF2B5EF4-FFF2-40B4-BE49-F238E27FC236}">
                      <a16:creationId xmlns:a16="http://schemas.microsoft.com/office/drawing/2014/main" id="{F83B4C85-8859-884D-B076-8260B9BCAC85}"/>
                    </a:ext>
                  </a:extLst>
                </p:cNvPr>
                <p:cNvSpPr/>
                <p:nvPr/>
              </p:nvSpPr>
              <p:spPr>
                <a:xfrm>
                  <a:off x="-354944" y="1074443"/>
                  <a:ext cx="200281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99" name="VS">
                <a:extLst>
                  <a:ext uri="{FF2B5EF4-FFF2-40B4-BE49-F238E27FC236}">
                    <a16:creationId xmlns:a16="http://schemas.microsoft.com/office/drawing/2014/main" id="{29B427C7-18B3-7341-9765-BB7FC0C7C636}"/>
                  </a:ext>
                </a:extLst>
              </p:cNvPr>
              <p:cNvSpPr txBox="1"/>
              <p:nvPr/>
            </p:nvSpPr>
            <p:spPr>
              <a:xfrm>
                <a:off x="6083446" y="2528700"/>
                <a:ext cx="768077" cy="4126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 b="0">
                    <a:latin typeface="Roboto Medium" charset="0"/>
                    <a:ea typeface="Roboto Medium" charset="0"/>
                    <a:cs typeface="Roboto Medium" charset="0"/>
                  </a:rPr>
                  <a:t>VS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038016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is suggests that representing the mean in terms of a single value requires some form of conversion process.">
            <a:extLst>
              <a:ext uri="{FF2B5EF4-FFF2-40B4-BE49-F238E27FC236}">
                <a16:creationId xmlns:a16="http://schemas.microsoft.com/office/drawing/2014/main" id="{8809F4AB-1254-B34B-B4D0-079A6008A61F}"/>
              </a:ext>
            </a:extLst>
          </p:cNvPr>
          <p:cNvSpPr txBox="1">
            <a:spLocks/>
          </p:cNvSpPr>
          <p:nvPr/>
        </p:nvSpPr>
        <p:spPr>
          <a:xfrm>
            <a:off x="441496" y="444339"/>
            <a:ext cx="12233794" cy="1228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24363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dirty="0">
                <a:latin typeface="Roboto Medium" charset="0"/>
                <a:ea typeface="Roboto Medium" charset="0"/>
                <a:cs typeface="Roboto Medium" charset="0"/>
              </a:rPr>
              <a:t>Perceptual averaging: not one mean but population summary.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CF140D9-826E-1D4A-B4DB-05452CE2B3AF}"/>
              </a:ext>
            </a:extLst>
          </p:cNvPr>
          <p:cNvGrpSpPr/>
          <p:nvPr/>
        </p:nvGrpSpPr>
        <p:grpSpPr>
          <a:xfrm>
            <a:off x="4025179" y="2651189"/>
            <a:ext cx="4954442" cy="1437567"/>
            <a:chOff x="3241766" y="1895359"/>
            <a:chExt cx="4954442" cy="1437567"/>
          </a:xfrm>
        </p:grpSpPr>
        <p:sp>
          <p:nvSpPr>
            <p:cNvPr id="355" name="Rounded Rectangle">
              <a:extLst>
                <a:ext uri="{FF2B5EF4-FFF2-40B4-BE49-F238E27FC236}">
                  <a16:creationId xmlns:a16="http://schemas.microsoft.com/office/drawing/2014/main" id="{BDF14358-4C41-3746-BBF3-52876B935E9F}"/>
                </a:ext>
              </a:extLst>
            </p:cNvPr>
            <p:cNvSpPr/>
            <p:nvPr/>
          </p:nvSpPr>
          <p:spPr>
            <a:xfrm>
              <a:off x="3241766" y="1895359"/>
              <a:ext cx="4954442" cy="1437567"/>
            </a:xfrm>
            <a:prstGeom prst="roundRect">
              <a:avLst>
                <a:gd name="adj" fmla="val 1686"/>
              </a:avLst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3DFAB5-6004-6748-B7F0-7B83C3808791}"/>
                </a:ext>
              </a:extLst>
            </p:cNvPr>
            <p:cNvGrpSpPr/>
            <p:nvPr/>
          </p:nvGrpSpPr>
          <p:grpSpPr>
            <a:xfrm>
              <a:off x="3634357" y="2360249"/>
              <a:ext cx="4222438" cy="589864"/>
              <a:chOff x="4109394" y="2399925"/>
              <a:chExt cx="4797602" cy="670213"/>
            </a:xfrm>
          </p:grpSpPr>
          <p:grpSp>
            <p:nvGrpSpPr>
              <p:cNvPr id="297" name="Group">
                <a:extLst>
                  <a:ext uri="{FF2B5EF4-FFF2-40B4-BE49-F238E27FC236}">
                    <a16:creationId xmlns:a16="http://schemas.microsoft.com/office/drawing/2014/main" id="{FE6E5CC4-E354-0E47-BD72-42A5E6A7B5C6}"/>
                  </a:ext>
                </a:extLst>
              </p:cNvPr>
              <p:cNvGrpSpPr/>
              <p:nvPr/>
            </p:nvGrpSpPr>
            <p:grpSpPr>
              <a:xfrm>
                <a:off x="4109394" y="2399925"/>
                <a:ext cx="1606652" cy="670213"/>
                <a:chOff x="859389" y="238974"/>
                <a:chExt cx="2002816" cy="835471"/>
              </a:xfrm>
            </p:grpSpPr>
            <p:sp>
              <p:nvSpPr>
                <p:cNvPr id="310" name="Line">
                  <a:extLst>
                    <a:ext uri="{FF2B5EF4-FFF2-40B4-BE49-F238E27FC236}">
                      <a16:creationId xmlns:a16="http://schemas.microsoft.com/office/drawing/2014/main" id="{1B7B71BD-092B-D24D-9CC5-A65044503F68}"/>
                    </a:ext>
                  </a:extLst>
                </p:cNvPr>
                <p:cNvSpPr/>
                <p:nvPr/>
              </p:nvSpPr>
              <p:spPr>
                <a:xfrm flipH="1">
                  <a:off x="947509" y="238974"/>
                  <a:ext cx="1878381" cy="8339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0870" extrusionOk="0">
                      <a:moveTo>
                        <a:pt x="0" y="20782"/>
                      </a:moveTo>
                      <a:cubicBezTo>
                        <a:pt x="1944" y="19690"/>
                        <a:pt x="3700" y="17385"/>
                        <a:pt x="5051" y="14152"/>
                      </a:cubicBezTo>
                      <a:cubicBezTo>
                        <a:pt x="5857" y="12224"/>
                        <a:pt x="6498" y="10009"/>
                        <a:pt x="7047" y="7695"/>
                      </a:cubicBezTo>
                      <a:cubicBezTo>
                        <a:pt x="7498" y="5793"/>
                        <a:pt x="7888" y="3821"/>
                        <a:pt x="8407" y="2002"/>
                      </a:cubicBezTo>
                      <a:cubicBezTo>
                        <a:pt x="8648" y="1154"/>
                        <a:pt x="8942" y="314"/>
                        <a:pt x="9387" y="84"/>
                      </a:cubicBezTo>
                      <a:cubicBezTo>
                        <a:pt x="10963" y="-730"/>
                        <a:pt x="11253" y="4595"/>
                        <a:pt x="12587" y="5225"/>
                      </a:cubicBezTo>
                      <a:cubicBezTo>
                        <a:pt x="13533" y="5672"/>
                        <a:pt x="14368" y="3665"/>
                        <a:pt x="15317" y="4017"/>
                      </a:cubicBezTo>
                      <a:cubicBezTo>
                        <a:pt x="15981" y="4263"/>
                        <a:pt x="16394" y="5475"/>
                        <a:pt x="16758" y="6698"/>
                      </a:cubicBezTo>
                      <a:cubicBezTo>
                        <a:pt x="17135" y="7966"/>
                        <a:pt x="17496" y="9274"/>
                        <a:pt x="17871" y="10547"/>
                      </a:cubicBezTo>
                      <a:cubicBezTo>
                        <a:pt x="18960" y="14239"/>
                        <a:pt x="20209" y="17696"/>
                        <a:pt x="21600" y="20870"/>
                      </a:cubicBezTo>
                    </a:path>
                  </a:pathLst>
                </a:custGeom>
                <a:solidFill>
                  <a:schemeClr val="accent3">
                    <a:hueOff val="362282"/>
                    <a:satOff val="31803"/>
                    <a:lumOff val="-18242"/>
                    <a:alpha val="63943"/>
                  </a:schemeClr>
                </a:solidFill>
                <a:ln w="25400" cap="flat">
                  <a:solidFill>
                    <a:schemeClr val="accent3">
                      <a:hueOff val="914337"/>
                      <a:satOff val="31515"/>
                      <a:lumOff val="-30790"/>
                      <a:alpha val="6394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26" name="Line">
                  <a:extLst>
                    <a:ext uri="{FF2B5EF4-FFF2-40B4-BE49-F238E27FC236}">
                      <a16:creationId xmlns:a16="http://schemas.microsoft.com/office/drawing/2014/main" id="{F7AFDA94-E9B9-444D-9C09-0A7568532395}"/>
                    </a:ext>
                  </a:extLst>
                </p:cNvPr>
                <p:cNvSpPr/>
                <p:nvPr/>
              </p:nvSpPr>
              <p:spPr>
                <a:xfrm>
                  <a:off x="859389" y="1074444"/>
                  <a:ext cx="2002816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98" name="Group">
                <a:extLst>
                  <a:ext uri="{FF2B5EF4-FFF2-40B4-BE49-F238E27FC236}">
                    <a16:creationId xmlns:a16="http://schemas.microsoft.com/office/drawing/2014/main" id="{59A3F930-9B3D-184C-90B5-44976AB8BBD5}"/>
                  </a:ext>
                </a:extLst>
              </p:cNvPr>
              <p:cNvGrpSpPr/>
              <p:nvPr/>
            </p:nvGrpSpPr>
            <p:grpSpPr>
              <a:xfrm>
                <a:off x="7300346" y="2401078"/>
                <a:ext cx="1606650" cy="667962"/>
                <a:chOff x="-354944" y="251179"/>
                <a:chExt cx="2002815" cy="832664"/>
              </a:xfrm>
            </p:grpSpPr>
            <p:sp>
              <p:nvSpPr>
                <p:cNvPr id="300" name="Line">
                  <a:extLst>
                    <a:ext uri="{FF2B5EF4-FFF2-40B4-BE49-F238E27FC236}">
                      <a16:creationId xmlns:a16="http://schemas.microsoft.com/office/drawing/2014/main" id="{6FD251F0-F31B-B046-AF65-33886DC95C86}"/>
                    </a:ext>
                  </a:extLst>
                </p:cNvPr>
                <p:cNvSpPr/>
                <p:nvPr/>
              </p:nvSpPr>
              <p:spPr>
                <a:xfrm flipH="1">
                  <a:off x="-299202" y="251179"/>
                  <a:ext cx="1878382" cy="8326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546" extrusionOk="0">
                      <a:moveTo>
                        <a:pt x="0" y="21455"/>
                      </a:moveTo>
                      <a:cubicBezTo>
                        <a:pt x="1577" y="20970"/>
                        <a:pt x="3145" y="20307"/>
                        <a:pt x="4690" y="19447"/>
                      </a:cubicBezTo>
                      <a:cubicBezTo>
                        <a:pt x="6416" y="18487"/>
                        <a:pt x="8183" y="17123"/>
                        <a:pt x="9190" y="13832"/>
                      </a:cubicBezTo>
                      <a:cubicBezTo>
                        <a:pt x="10301" y="10201"/>
                        <a:pt x="10070" y="5475"/>
                        <a:pt x="10579" y="1258"/>
                      </a:cubicBezTo>
                      <a:cubicBezTo>
                        <a:pt x="10650" y="666"/>
                        <a:pt x="10777" y="55"/>
                        <a:pt x="11038" y="4"/>
                      </a:cubicBezTo>
                      <a:cubicBezTo>
                        <a:pt x="11331" y="-54"/>
                        <a:pt x="11507" y="630"/>
                        <a:pt x="11599" y="1317"/>
                      </a:cubicBezTo>
                      <a:cubicBezTo>
                        <a:pt x="12163" y="5539"/>
                        <a:pt x="11988" y="10293"/>
                        <a:pt x="13105" y="13958"/>
                      </a:cubicBezTo>
                      <a:cubicBezTo>
                        <a:pt x="14035" y="17009"/>
                        <a:pt x="15610" y="18523"/>
                        <a:pt x="17188" y="19569"/>
                      </a:cubicBezTo>
                      <a:cubicBezTo>
                        <a:pt x="18629" y="20525"/>
                        <a:pt x="20107" y="21181"/>
                        <a:pt x="21600" y="21546"/>
                      </a:cubicBezTo>
                    </a:path>
                  </a:pathLst>
                </a:custGeom>
                <a:solidFill>
                  <a:schemeClr val="accent4">
                    <a:alpha val="63943"/>
                  </a:schemeClr>
                </a:solidFill>
                <a:ln w="25400" cap="flat">
                  <a:solidFill>
                    <a:schemeClr val="accent4">
                      <a:hueOff val="-461056"/>
                      <a:satOff val="4338"/>
                      <a:lumOff val="-10225"/>
                      <a:alpha val="63943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01" name="Line">
                  <a:extLst>
                    <a:ext uri="{FF2B5EF4-FFF2-40B4-BE49-F238E27FC236}">
                      <a16:creationId xmlns:a16="http://schemas.microsoft.com/office/drawing/2014/main" id="{F83B4C85-8859-884D-B076-8260B9BCAC85}"/>
                    </a:ext>
                  </a:extLst>
                </p:cNvPr>
                <p:cNvSpPr/>
                <p:nvPr/>
              </p:nvSpPr>
              <p:spPr>
                <a:xfrm>
                  <a:off x="-354944" y="1074443"/>
                  <a:ext cx="2002815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99" name="VS">
                <a:extLst>
                  <a:ext uri="{FF2B5EF4-FFF2-40B4-BE49-F238E27FC236}">
                    <a16:creationId xmlns:a16="http://schemas.microsoft.com/office/drawing/2014/main" id="{29B427C7-18B3-7341-9765-BB7FC0C7C636}"/>
                  </a:ext>
                </a:extLst>
              </p:cNvPr>
              <p:cNvSpPr txBox="1"/>
              <p:nvPr/>
            </p:nvSpPr>
            <p:spPr>
              <a:xfrm>
                <a:off x="6083446" y="2528700"/>
                <a:ext cx="768077" cy="4126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 b="0">
                    <a:latin typeface="Roboto Medium" charset="0"/>
                    <a:ea typeface="Roboto Medium" charset="0"/>
                    <a:cs typeface="Roboto Medium" charset="0"/>
                  </a:rPr>
                  <a:t>VS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7046477-6D01-3B46-8157-501E525A06FF}"/>
              </a:ext>
            </a:extLst>
          </p:cNvPr>
          <p:cNvGrpSpPr/>
          <p:nvPr/>
        </p:nvGrpSpPr>
        <p:grpSpPr>
          <a:xfrm>
            <a:off x="2080443" y="5296714"/>
            <a:ext cx="9265943" cy="3027496"/>
            <a:chOff x="2080443" y="5062254"/>
            <a:chExt cx="9265943" cy="3027496"/>
          </a:xfrm>
        </p:grpSpPr>
        <p:sp>
          <p:nvSpPr>
            <p:cNvPr id="226" name="Incompatible response incurs…">
              <a:extLst>
                <a:ext uri="{FF2B5EF4-FFF2-40B4-BE49-F238E27FC236}">
                  <a16:creationId xmlns:a16="http://schemas.microsoft.com/office/drawing/2014/main" id="{849D1C5B-61F2-2C4B-9C6A-BF1F492C1A17}"/>
                </a:ext>
              </a:extLst>
            </p:cNvPr>
            <p:cNvSpPr txBox="1"/>
            <p:nvPr/>
          </p:nvSpPr>
          <p:spPr>
            <a:xfrm>
              <a:off x="2080443" y="7302354"/>
              <a:ext cx="9265943" cy="7873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/>
            <a:p>
              <a:pPr>
                <a:lnSpc>
                  <a:spcPct val="120000"/>
                </a:lnSpc>
                <a:defRPr sz="1800" b="0"/>
              </a:pPr>
              <a:r>
                <a:rPr lang="en-US" sz="2000" b="0" dirty="0">
                  <a:latin typeface="Roboto" charset="0"/>
                  <a:ea typeface="Roboto" charset="0"/>
                  <a:cs typeface="Roboto" charset="0"/>
                </a:rPr>
                <a:t>To compare with different numerosity / variance incurs</a:t>
              </a:r>
              <a:endParaRPr sz="2000" b="0" dirty="0">
                <a:latin typeface="Roboto" charset="0"/>
                <a:ea typeface="Roboto" charset="0"/>
                <a:cs typeface="Roboto" charset="0"/>
              </a:endParaRPr>
            </a:p>
            <a:p>
              <a:pPr>
                <a:lnSpc>
                  <a:spcPct val="120000"/>
                </a:lnSpc>
                <a:defRPr sz="1800" b="0"/>
              </a:pPr>
              <a:r>
                <a:rPr sz="2000" dirty="0">
                  <a:solidFill>
                    <a:schemeClr val="accent5"/>
                  </a:solidFill>
                  <a:latin typeface="Roboto Black" charset="0"/>
                  <a:ea typeface="Roboto Black" charset="0"/>
                  <a:cs typeface="Roboto Black" charset="0"/>
                </a:rPr>
                <a:t>CONVERSION COST</a:t>
              </a:r>
              <a:r>
                <a:rPr sz="2000" dirty="0">
                  <a:latin typeface="Roboto Black" charset="0"/>
                  <a:ea typeface="Roboto Black" charset="0"/>
                  <a:cs typeface="Roboto Black" charset="0"/>
                </a:rPr>
                <a:t> </a:t>
              </a:r>
              <a:r>
                <a:rPr sz="2000" b="0" dirty="0">
                  <a:latin typeface="Roboto" charset="0"/>
                  <a:ea typeface="Roboto" charset="0"/>
                  <a:cs typeface="Roboto" charset="0"/>
                </a:rPr>
                <a:t>(</a:t>
              </a:r>
              <a:r>
                <a:rPr lang="en-US" sz="2000" b="0" dirty="0">
                  <a:latin typeface="Roboto" charset="0"/>
                  <a:ea typeface="Roboto" charset="0"/>
                  <a:cs typeface="Roboto" charset="0"/>
                </a:rPr>
                <a:t>estimation error, loss of precision</a:t>
              </a:r>
              <a:r>
                <a:rPr sz="2000" b="0" dirty="0">
                  <a:latin typeface="Roboto" charset="0"/>
                  <a:ea typeface="Roboto" charset="0"/>
                  <a:cs typeface="Roboto" charset="0"/>
                </a:rPr>
                <a:t>)</a:t>
              </a:r>
            </a:p>
          </p:txBody>
        </p:sp>
        <p:grpSp>
          <p:nvGrpSpPr>
            <p:cNvPr id="236" name="Group">
              <a:extLst>
                <a:ext uri="{FF2B5EF4-FFF2-40B4-BE49-F238E27FC236}">
                  <a16:creationId xmlns:a16="http://schemas.microsoft.com/office/drawing/2014/main" id="{D8A1D69A-AD1E-3641-963A-60576EFF4541}"/>
                </a:ext>
              </a:extLst>
            </p:cNvPr>
            <p:cNvGrpSpPr/>
            <p:nvPr/>
          </p:nvGrpSpPr>
          <p:grpSpPr>
            <a:xfrm>
              <a:off x="3216630" y="5282309"/>
              <a:ext cx="2555382" cy="1065974"/>
              <a:chOff x="2137664" y="315282"/>
              <a:chExt cx="2642347" cy="1102250"/>
            </a:xfrm>
          </p:grpSpPr>
          <p:sp>
            <p:nvSpPr>
              <p:cNvPr id="290" name="Line">
                <a:extLst>
                  <a:ext uri="{FF2B5EF4-FFF2-40B4-BE49-F238E27FC236}">
                    <a16:creationId xmlns:a16="http://schemas.microsoft.com/office/drawing/2014/main" id="{F35350D1-2D8D-6147-A810-887D128394CE}"/>
                  </a:ext>
                </a:extLst>
              </p:cNvPr>
              <p:cNvSpPr/>
              <p:nvPr/>
            </p:nvSpPr>
            <p:spPr>
              <a:xfrm flipH="1">
                <a:off x="2211206" y="315282"/>
                <a:ext cx="2478182" cy="1100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70" extrusionOk="0">
                    <a:moveTo>
                      <a:pt x="0" y="20782"/>
                    </a:moveTo>
                    <a:cubicBezTo>
                      <a:pt x="1944" y="19690"/>
                      <a:pt x="3700" y="17385"/>
                      <a:pt x="5051" y="14152"/>
                    </a:cubicBezTo>
                    <a:cubicBezTo>
                      <a:pt x="5857" y="12224"/>
                      <a:pt x="6498" y="10009"/>
                      <a:pt x="7047" y="7695"/>
                    </a:cubicBezTo>
                    <a:cubicBezTo>
                      <a:pt x="7498" y="5793"/>
                      <a:pt x="7888" y="3821"/>
                      <a:pt x="8407" y="2002"/>
                    </a:cubicBezTo>
                    <a:cubicBezTo>
                      <a:pt x="8648" y="1154"/>
                      <a:pt x="8942" y="314"/>
                      <a:pt x="9387" y="84"/>
                    </a:cubicBezTo>
                    <a:cubicBezTo>
                      <a:pt x="10963" y="-730"/>
                      <a:pt x="11253" y="4595"/>
                      <a:pt x="12587" y="5225"/>
                    </a:cubicBezTo>
                    <a:cubicBezTo>
                      <a:pt x="13533" y="5672"/>
                      <a:pt x="14368" y="3665"/>
                      <a:pt x="15317" y="4017"/>
                    </a:cubicBezTo>
                    <a:cubicBezTo>
                      <a:pt x="15981" y="4263"/>
                      <a:pt x="16394" y="5475"/>
                      <a:pt x="16758" y="6698"/>
                    </a:cubicBezTo>
                    <a:cubicBezTo>
                      <a:pt x="17135" y="7966"/>
                      <a:pt x="17496" y="9274"/>
                      <a:pt x="17871" y="10547"/>
                    </a:cubicBezTo>
                    <a:cubicBezTo>
                      <a:pt x="18960" y="14239"/>
                      <a:pt x="20209" y="17696"/>
                      <a:pt x="21600" y="208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1" name="Line">
                <a:extLst>
                  <a:ext uri="{FF2B5EF4-FFF2-40B4-BE49-F238E27FC236}">
                    <a16:creationId xmlns:a16="http://schemas.microsoft.com/office/drawing/2014/main" id="{3929FEA3-D185-9C47-AAFF-16994135998F}"/>
                  </a:ext>
                </a:extLst>
              </p:cNvPr>
              <p:cNvSpPr/>
              <p:nvPr/>
            </p:nvSpPr>
            <p:spPr>
              <a:xfrm>
                <a:off x="2137664" y="1417533"/>
                <a:ext cx="264234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238" name="Line">
              <a:extLst>
                <a:ext uri="{FF2B5EF4-FFF2-40B4-BE49-F238E27FC236}">
                  <a16:creationId xmlns:a16="http://schemas.microsoft.com/office/drawing/2014/main" id="{D3D3E7BE-5B69-4A4C-AD66-DA8E48AB71F4}"/>
                </a:ext>
              </a:extLst>
            </p:cNvPr>
            <p:cNvSpPr/>
            <p:nvPr/>
          </p:nvSpPr>
          <p:spPr>
            <a:xfrm>
              <a:off x="6011214" y="5664844"/>
              <a:ext cx="79179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E1AEFA9-312F-AA4C-AAF5-1B7773F309C5}"/>
                </a:ext>
              </a:extLst>
            </p:cNvPr>
            <p:cNvGrpSpPr/>
            <p:nvPr/>
          </p:nvGrpSpPr>
          <p:grpSpPr>
            <a:xfrm>
              <a:off x="6891635" y="5062254"/>
              <a:ext cx="3201613" cy="1315153"/>
              <a:chOff x="6891635" y="5062254"/>
              <a:chExt cx="3201613" cy="1315153"/>
            </a:xfrm>
          </p:grpSpPr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A34802EC-CBCD-064D-AAC5-634A58C69D20}"/>
                  </a:ext>
                </a:extLst>
              </p:cNvPr>
              <p:cNvSpPr/>
              <p:nvPr/>
            </p:nvSpPr>
            <p:spPr>
              <a:xfrm flipH="1">
                <a:off x="7136319" y="5289608"/>
                <a:ext cx="2396621" cy="1059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43" extrusionOk="0">
                    <a:moveTo>
                      <a:pt x="0" y="21352"/>
                    </a:moveTo>
                    <a:cubicBezTo>
                      <a:pt x="1467" y="18777"/>
                      <a:pt x="2889" y="16076"/>
                      <a:pt x="4263" y="13255"/>
                    </a:cubicBezTo>
                    <a:cubicBezTo>
                      <a:pt x="5100" y="11536"/>
                      <a:pt x="5924" y="9759"/>
                      <a:pt x="6537" y="7613"/>
                    </a:cubicBezTo>
                    <a:cubicBezTo>
                      <a:pt x="7115" y="5592"/>
                      <a:pt x="7493" y="3279"/>
                      <a:pt x="8215" y="1498"/>
                    </a:cubicBezTo>
                    <a:cubicBezTo>
                      <a:pt x="8530" y="720"/>
                      <a:pt x="8920" y="55"/>
                      <a:pt x="9387" y="4"/>
                    </a:cubicBezTo>
                    <a:cubicBezTo>
                      <a:pt x="10881" y="-157"/>
                      <a:pt x="11213" y="4767"/>
                      <a:pt x="12587" y="5306"/>
                    </a:cubicBezTo>
                    <a:cubicBezTo>
                      <a:pt x="13535" y="5678"/>
                      <a:pt x="14370" y="3678"/>
                      <a:pt x="15317" y="4060"/>
                    </a:cubicBezTo>
                    <a:cubicBezTo>
                      <a:pt x="15979" y="4327"/>
                      <a:pt x="16393" y="5568"/>
                      <a:pt x="16758" y="6825"/>
                    </a:cubicBezTo>
                    <a:cubicBezTo>
                      <a:pt x="17137" y="8131"/>
                      <a:pt x="17497" y="9481"/>
                      <a:pt x="17871" y="10796"/>
                    </a:cubicBezTo>
                    <a:cubicBezTo>
                      <a:pt x="18957" y="14609"/>
                      <a:pt x="20207" y="18173"/>
                      <a:pt x="21600" y="21443"/>
                    </a:cubicBezTo>
                  </a:path>
                </a:pathLst>
              </a:custGeom>
              <a:noFill/>
              <a:ln w="25400" cap="rnd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custDash>
                  <a:ds d="100000" sp="200000"/>
                </a:custDash>
                <a:round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" name="Line">
                <a:extLst>
                  <a:ext uri="{FF2B5EF4-FFF2-40B4-BE49-F238E27FC236}">
                    <a16:creationId xmlns:a16="http://schemas.microsoft.com/office/drawing/2014/main" id="{5AD9D198-B3EA-EF4C-BDA7-3204443610AB}"/>
                  </a:ext>
                </a:extLst>
              </p:cNvPr>
              <p:cNvSpPr/>
              <p:nvPr/>
            </p:nvSpPr>
            <p:spPr>
              <a:xfrm flipH="1">
                <a:off x="7469301" y="5270892"/>
                <a:ext cx="2428568" cy="1076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6" extrusionOk="0">
                    <a:moveTo>
                      <a:pt x="0" y="21455"/>
                    </a:moveTo>
                    <a:cubicBezTo>
                      <a:pt x="1577" y="20970"/>
                      <a:pt x="3145" y="20307"/>
                      <a:pt x="4690" y="19447"/>
                    </a:cubicBezTo>
                    <a:cubicBezTo>
                      <a:pt x="6416" y="18487"/>
                      <a:pt x="8183" y="17123"/>
                      <a:pt x="9190" y="13832"/>
                    </a:cubicBezTo>
                    <a:cubicBezTo>
                      <a:pt x="10301" y="10201"/>
                      <a:pt x="10070" y="5475"/>
                      <a:pt x="10579" y="1258"/>
                    </a:cubicBezTo>
                    <a:cubicBezTo>
                      <a:pt x="10650" y="666"/>
                      <a:pt x="10777" y="55"/>
                      <a:pt x="11038" y="4"/>
                    </a:cubicBezTo>
                    <a:cubicBezTo>
                      <a:pt x="11331" y="-54"/>
                      <a:pt x="11507" y="630"/>
                      <a:pt x="11599" y="1317"/>
                    </a:cubicBezTo>
                    <a:cubicBezTo>
                      <a:pt x="12163" y="5539"/>
                      <a:pt x="11988" y="10293"/>
                      <a:pt x="13105" y="13958"/>
                    </a:cubicBezTo>
                    <a:cubicBezTo>
                      <a:pt x="14035" y="17009"/>
                      <a:pt x="15610" y="18523"/>
                      <a:pt x="17188" y="19569"/>
                    </a:cubicBezTo>
                    <a:cubicBezTo>
                      <a:pt x="18629" y="20525"/>
                      <a:pt x="20107" y="21181"/>
                      <a:pt x="21600" y="21546"/>
                    </a:cubicBezTo>
                  </a:path>
                </a:pathLst>
              </a:custGeom>
              <a:noFill/>
              <a:ln w="25400" cap="flat">
                <a:solidFill>
                  <a:srgbClr val="FD7561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9" name="Line">
                <a:extLst>
                  <a:ext uri="{FF2B5EF4-FFF2-40B4-BE49-F238E27FC236}">
                    <a16:creationId xmlns:a16="http://schemas.microsoft.com/office/drawing/2014/main" id="{61579D95-E035-C74F-8FE8-EF632148DBF4}"/>
                  </a:ext>
                </a:extLst>
              </p:cNvPr>
              <p:cNvSpPr/>
              <p:nvPr/>
            </p:nvSpPr>
            <p:spPr>
              <a:xfrm flipV="1">
                <a:off x="8152334" y="5096687"/>
                <a:ext cx="1" cy="1236135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" name="Overestimation">
                <a:extLst>
                  <a:ext uri="{FF2B5EF4-FFF2-40B4-BE49-F238E27FC236}">
                    <a16:creationId xmlns:a16="http://schemas.microsoft.com/office/drawing/2014/main" id="{2E1371C3-6BB5-B248-8D8B-FE4BD481C8F5}"/>
                  </a:ext>
                </a:extLst>
              </p:cNvPr>
              <p:cNvSpPr txBox="1"/>
              <p:nvPr/>
            </p:nvSpPr>
            <p:spPr>
              <a:xfrm>
                <a:off x="8972631" y="5062254"/>
                <a:ext cx="1120617" cy="2777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200">
                    <a:solidFill>
                      <a:schemeClr val="accent5"/>
                    </a:solidFill>
                  </a:defRPr>
                </a:lvl1pPr>
              </a:lstStyle>
              <a:p>
                <a:r>
                  <a:rPr dirty="0">
                    <a:latin typeface="Roboto Black" charset="0"/>
                    <a:ea typeface="Roboto Black" charset="0"/>
                    <a:cs typeface="Roboto Black" charset="0"/>
                  </a:rPr>
                  <a:t>Overestimation</a:t>
                </a:r>
              </a:p>
            </p:txBody>
          </p:sp>
          <p:sp>
            <p:nvSpPr>
              <p:cNvPr id="31" name="Line">
                <a:extLst>
                  <a:ext uri="{FF2B5EF4-FFF2-40B4-BE49-F238E27FC236}">
                    <a16:creationId xmlns:a16="http://schemas.microsoft.com/office/drawing/2014/main" id="{92C9FFB7-D69A-FD43-B935-F04A010EC319}"/>
                  </a:ext>
                </a:extLst>
              </p:cNvPr>
              <p:cNvSpPr/>
              <p:nvPr/>
            </p:nvSpPr>
            <p:spPr>
              <a:xfrm flipH="1">
                <a:off x="8147852" y="5292596"/>
                <a:ext cx="885334" cy="1084811"/>
              </a:xfrm>
              <a:custGeom>
                <a:avLst/>
                <a:gdLst>
                  <a:gd name="connsiteX0" fmla="*/ 0 w 37785"/>
                  <a:gd name="connsiteY0" fmla="*/ 21570 h 21570"/>
                  <a:gd name="connsiteX1" fmla="*/ 16185 w 37785"/>
                  <a:gd name="connsiteY1" fmla="*/ 3066 h 21570"/>
                  <a:gd name="connsiteX2" fmla="*/ 18421 w 37785"/>
                  <a:gd name="connsiteY2" fmla="*/ 1484 h 21570"/>
                  <a:gd name="connsiteX3" fmla="*/ 23602 w 37785"/>
                  <a:gd name="connsiteY3" fmla="*/ 0 h 21570"/>
                  <a:gd name="connsiteX4" fmla="*/ 30359 w 37785"/>
                  <a:gd name="connsiteY4" fmla="*/ 1960 h 21570"/>
                  <a:gd name="connsiteX5" fmla="*/ 37748 w 37785"/>
                  <a:gd name="connsiteY5" fmla="*/ 5266 h 21570"/>
                  <a:gd name="connsiteX6" fmla="*/ 37785 w 37785"/>
                  <a:gd name="connsiteY6" fmla="*/ 21195 h 21570"/>
                  <a:gd name="connsiteX0" fmla="*/ 0 w 37785"/>
                  <a:gd name="connsiteY0" fmla="*/ 21570 h 21570"/>
                  <a:gd name="connsiteX1" fmla="*/ 10947 w 37785"/>
                  <a:gd name="connsiteY1" fmla="*/ 7890 h 21570"/>
                  <a:gd name="connsiteX2" fmla="*/ 18421 w 37785"/>
                  <a:gd name="connsiteY2" fmla="*/ 1484 h 21570"/>
                  <a:gd name="connsiteX3" fmla="*/ 23602 w 37785"/>
                  <a:gd name="connsiteY3" fmla="*/ 0 h 21570"/>
                  <a:gd name="connsiteX4" fmla="*/ 30359 w 37785"/>
                  <a:gd name="connsiteY4" fmla="*/ 1960 h 21570"/>
                  <a:gd name="connsiteX5" fmla="*/ 37748 w 37785"/>
                  <a:gd name="connsiteY5" fmla="*/ 5266 h 21570"/>
                  <a:gd name="connsiteX6" fmla="*/ 37785 w 37785"/>
                  <a:gd name="connsiteY6" fmla="*/ 21195 h 21570"/>
                  <a:gd name="connsiteX0" fmla="*/ 0 w 37785"/>
                  <a:gd name="connsiteY0" fmla="*/ 21570 h 21570"/>
                  <a:gd name="connsiteX1" fmla="*/ 9395 w 37785"/>
                  <a:gd name="connsiteY1" fmla="*/ 12068 h 21570"/>
                  <a:gd name="connsiteX2" fmla="*/ 10947 w 37785"/>
                  <a:gd name="connsiteY2" fmla="*/ 7890 h 21570"/>
                  <a:gd name="connsiteX3" fmla="*/ 18421 w 37785"/>
                  <a:gd name="connsiteY3" fmla="*/ 1484 h 21570"/>
                  <a:gd name="connsiteX4" fmla="*/ 23602 w 37785"/>
                  <a:gd name="connsiteY4" fmla="*/ 0 h 21570"/>
                  <a:gd name="connsiteX5" fmla="*/ 30359 w 37785"/>
                  <a:gd name="connsiteY5" fmla="*/ 1960 h 21570"/>
                  <a:gd name="connsiteX6" fmla="*/ 37748 w 37785"/>
                  <a:gd name="connsiteY6" fmla="*/ 5266 h 21570"/>
                  <a:gd name="connsiteX7" fmla="*/ 37785 w 37785"/>
                  <a:gd name="connsiteY7" fmla="*/ 21195 h 21570"/>
                  <a:gd name="connsiteX0" fmla="*/ 0 w 37785"/>
                  <a:gd name="connsiteY0" fmla="*/ 21570 h 21570"/>
                  <a:gd name="connsiteX1" fmla="*/ 2790 w 37785"/>
                  <a:gd name="connsiteY1" fmla="*/ 12987 h 21570"/>
                  <a:gd name="connsiteX2" fmla="*/ 10947 w 37785"/>
                  <a:gd name="connsiteY2" fmla="*/ 7890 h 21570"/>
                  <a:gd name="connsiteX3" fmla="*/ 18421 w 37785"/>
                  <a:gd name="connsiteY3" fmla="*/ 1484 h 21570"/>
                  <a:gd name="connsiteX4" fmla="*/ 23602 w 37785"/>
                  <a:gd name="connsiteY4" fmla="*/ 0 h 21570"/>
                  <a:gd name="connsiteX5" fmla="*/ 30359 w 37785"/>
                  <a:gd name="connsiteY5" fmla="*/ 1960 h 21570"/>
                  <a:gd name="connsiteX6" fmla="*/ 37748 w 37785"/>
                  <a:gd name="connsiteY6" fmla="*/ 5266 h 21570"/>
                  <a:gd name="connsiteX7" fmla="*/ 37785 w 37785"/>
                  <a:gd name="connsiteY7" fmla="*/ 21195 h 21570"/>
                  <a:gd name="connsiteX0" fmla="*/ 0 w 37785"/>
                  <a:gd name="connsiteY0" fmla="*/ 21570 h 21570"/>
                  <a:gd name="connsiteX1" fmla="*/ 2790 w 37785"/>
                  <a:gd name="connsiteY1" fmla="*/ 12987 h 21570"/>
                  <a:gd name="connsiteX2" fmla="*/ 10947 w 37785"/>
                  <a:gd name="connsiteY2" fmla="*/ 7890 h 21570"/>
                  <a:gd name="connsiteX3" fmla="*/ 18421 w 37785"/>
                  <a:gd name="connsiteY3" fmla="*/ 1484 h 21570"/>
                  <a:gd name="connsiteX4" fmla="*/ 23602 w 37785"/>
                  <a:gd name="connsiteY4" fmla="*/ 0 h 21570"/>
                  <a:gd name="connsiteX5" fmla="*/ 30359 w 37785"/>
                  <a:gd name="connsiteY5" fmla="*/ 1960 h 21570"/>
                  <a:gd name="connsiteX6" fmla="*/ 37748 w 37785"/>
                  <a:gd name="connsiteY6" fmla="*/ 5266 h 21570"/>
                  <a:gd name="connsiteX7" fmla="*/ 37785 w 37785"/>
                  <a:gd name="connsiteY7" fmla="*/ 21195 h 21570"/>
                  <a:gd name="connsiteX0" fmla="*/ 0 w 37785"/>
                  <a:gd name="connsiteY0" fmla="*/ 21570 h 21570"/>
                  <a:gd name="connsiteX1" fmla="*/ 2790 w 37785"/>
                  <a:gd name="connsiteY1" fmla="*/ 12987 h 21570"/>
                  <a:gd name="connsiteX2" fmla="*/ 11858 w 37785"/>
                  <a:gd name="connsiteY2" fmla="*/ 7086 h 21570"/>
                  <a:gd name="connsiteX3" fmla="*/ 18421 w 37785"/>
                  <a:gd name="connsiteY3" fmla="*/ 1484 h 21570"/>
                  <a:gd name="connsiteX4" fmla="*/ 23602 w 37785"/>
                  <a:gd name="connsiteY4" fmla="*/ 0 h 21570"/>
                  <a:gd name="connsiteX5" fmla="*/ 30359 w 37785"/>
                  <a:gd name="connsiteY5" fmla="*/ 1960 h 21570"/>
                  <a:gd name="connsiteX6" fmla="*/ 37748 w 37785"/>
                  <a:gd name="connsiteY6" fmla="*/ 5266 h 21570"/>
                  <a:gd name="connsiteX7" fmla="*/ 37785 w 37785"/>
                  <a:gd name="connsiteY7" fmla="*/ 21195 h 21570"/>
                  <a:gd name="connsiteX0" fmla="*/ 0 w 36419"/>
                  <a:gd name="connsiteY0" fmla="*/ 21685 h 21685"/>
                  <a:gd name="connsiteX1" fmla="*/ 1424 w 36419"/>
                  <a:gd name="connsiteY1" fmla="*/ 12987 h 21685"/>
                  <a:gd name="connsiteX2" fmla="*/ 10492 w 36419"/>
                  <a:gd name="connsiteY2" fmla="*/ 7086 h 21685"/>
                  <a:gd name="connsiteX3" fmla="*/ 17055 w 36419"/>
                  <a:gd name="connsiteY3" fmla="*/ 1484 h 21685"/>
                  <a:gd name="connsiteX4" fmla="*/ 22236 w 36419"/>
                  <a:gd name="connsiteY4" fmla="*/ 0 h 21685"/>
                  <a:gd name="connsiteX5" fmla="*/ 28993 w 36419"/>
                  <a:gd name="connsiteY5" fmla="*/ 1960 h 21685"/>
                  <a:gd name="connsiteX6" fmla="*/ 36382 w 36419"/>
                  <a:gd name="connsiteY6" fmla="*/ 5266 h 21685"/>
                  <a:gd name="connsiteX7" fmla="*/ 36419 w 36419"/>
                  <a:gd name="connsiteY7" fmla="*/ 21195 h 21685"/>
                  <a:gd name="connsiteX0" fmla="*/ 0 w 36419"/>
                  <a:gd name="connsiteY0" fmla="*/ 21685 h 21685"/>
                  <a:gd name="connsiteX1" fmla="*/ 1424 w 36419"/>
                  <a:gd name="connsiteY1" fmla="*/ 12987 h 21685"/>
                  <a:gd name="connsiteX2" fmla="*/ 10492 w 36419"/>
                  <a:gd name="connsiteY2" fmla="*/ 7086 h 21685"/>
                  <a:gd name="connsiteX3" fmla="*/ 17055 w 36419"/>
                  <a:gd name="connsiteY3" fmla="*/ 1484 h 21685"/>
                  <a:gd name="connsiteX4" fmla="*/ 22236 w 36419"/>
                  <a:gd name="connsiteY4" fmla="*/ 0 h 21685"/>
                  <a:gd name="connsiteX5" fmla="*/ 28993 w 36419"/>
                  <a:gd name="connsiteY5" fmla="*/ 1960 h 21685"/>
                  <a:gd name="connsiteX6" fmla="*/ 36382 w 36419"/>
                  <a:gd name="connsiteY6" fmla="*/ 5266 h 21685"/>
                  <a:gd name="connsiteX7" fmla="*/ 36419 w 36419"/>
                  <a:gd name="connsiteY7" fmla="*/ 21195 h 21685"/>
                  <a:gd name="connsiteX0" fmla="*/ 0 w 35736"/>
                  <a:gd name="connsiteY0" fmla="*/ 21685 h 21685"/>
                  <a:gd name="connsiteX1" fmla="*/ 741 w 35736"/>
                  <a:gd name="connsiteY1" fmla="*/ 12987 h 21685"/>
                  <a:gd name="connsiteX2" fmla="*/ 9809 w 35736"/>
                  <a:gd name="connsiteY2" fmla="*/ 7086 h 21685"/>
                  <a:gd name="connsiteX3" fmla="*/ 16372 w 35736"/>
                  <a:gd name="connsiteY3" fmla="*/ 1484 h 21685"/>
                  <a:gd name="connsiteX4" fmla="*/ 21553 w 35736"/>
                  <a:gd name="connsiteY4" fmla="*/ 0 h 21685"/>
                  <a:gd name="connsiteX5" fmla="*/ 28310 w 35736"/>
                  <a:gd name="connsiteY5" fmla="*/ 1960 h 21685"/>
                  <a:gd name="connsiteX6" fmla="*/ 35699 w 35736"/>
                  <a:gd name="connsiteY6" fmla="*/ 5266 h 21685"/>
                  <a:gd name="connsiteX7" fmla="*/ 35736 w 35736"/>
                  <a:gd name="connsiteY7" fmla="*/ 21195 h 21685"/>
                  <a:gd name="connsiteX0" fmla="*/ 0 w 35736"/>
                  <a:gd name="connsiteY0" fmla="*/ 21685 h 21685"/>
                  <a:gd name="connsiteX1" fmla="*/ 741 w 35736"/>
                  <a:gd name="connsiteY1" fmla="*/ 12987 h 21685"/>
                  <a:gd name="connsiteX2" fmla="*/ 9809 w 35736"/>
                  <a:gd name="connsiteY2" fmla="*/ 7086 h 21685"/>
                  <a:gd name="connsiteX3" fmla="*/ 16372 w 35736"/>
                  <a:gd name="connsiteY3" fmla="*/ 1484 h 21685"/>
                  <a:gd name="connsiteX4" fmla="*/ 21553 w 35736"/>
                  <a:gd name="connsiteY4" fmla="*/ 0 h 21685"/>
                  <a:gd name="connsiteX5" fmla="*/ 28310 w 35736"/>
                  <a:gd name="connsiteY5" fmla="*/ 1960 h 21685"/>
                  <a:gd name="connsiteX6" fmla="*/ 35699 w 35736"/>
                  <a:gd name="connsiteY6" fmla="*/ 5266 h 21685"/>
                  <a:gd name="connsiteX7" fmla="*/ 35736 w 35736"/>
                  <a:gd name="connsiteY7" fmla="*/ 21195 h 21685"/>
                  <a:gd name="connsiteX0" fmla="*/ 0 w 35281"/>
                  <a:gd name="connsiteY0" fmla="*/ 21800 h 21800"/>
                  <a:gd name="connsiteX1" fmla="*/ 286 w 35281"/>
                  <a:gd name="connsiteY1" fmla="*/ 12987 h 21800"/>
                  <a:gd name="connsiteX2" fmla="*/ 9354 w 35281"/>
                  <a:gd name="connsiteY2" fmla="*/ 7086 h 21800"/>
                  <a:gd name="connsiteX3" fmla="*/ 15917 w 35281"/>
                  <a:gd name="connsiteY3" fmla="*/ 1484 h 21800"/>
                  <a:gd name="connsiteX4" fmla="*/ 21098 w 35281"/>
                  <a:gd name="connsiteY4" fmla="*/ 0 h 21800"/>
                  <a:gd name="connsiteX5" fmla="*/ 27855 w 35281"/>
                  <a:gd name="connsiteY5" fmla="*/ 1960 h 21800"/>
                  <a:gd name="connsiteX6" fmla="*/ 35244 w 35281"/>
                  <a:gd name="connsiteY6" fmla="*/ 5266 h 21800"/>
                  <a:gd name="connsiteX7" fmla="*/ 35281 w 35281"/>
                  <a:gd name="connsiteY7" fmla="*/ 21195 h 21800"/>
                  <a:gd name="connsiteX0" fmla="*/ 501 w 35782"/>
                  <a:gd name="connsiteY0" fmla="*/ 21800 h 21800"/>
                  <a:gd name="connsiteX1" fmla="*/ 787 w 35782"/>
                  <a:gd name="connsiteY1" fmla="*/ 12987 h 21800"/>
                  <a:gd name="connsiteX2" fmla="*/ 9855 w 35782"/>
                  <a:gd name="connsiteY2" fmla="*/ 7086 h 21800"/>
                  <a:gd name="connsiteX3" fmla="*/ 16418 w 35782"/>
                  <a:gd name="connsiteY3" fmla="*/ 1484 h 21800"/>
                  <a:gd name="connsiteX4" fmla="*/ 21599 w 35782"/>
                  <a:gd name="connsiteY4" fmla="*/ 0 h 21800"/>
                  <a:gd name="connsiteX5" fmla="*/ 28356 w 35782"/>
                  <a:gd name="connsiteY5" fmla="*/ 1960 h 21800"/>
                  <a:gd name="connsiteX6" fmla="*/ 35745 w 35782"/>
                  <a:gd name="connsiteY6" fmla="*/ 5266 h 21800"/>
                  <a:gd name="connsiteX7" fmla="*/ 35782 w 35782"/>
                  <a:gd name="connsiteY7" fmla="*/ 21195 h 21800"/>
                  <a:gd name="connsiteX0" fmla="*/ 0 w 35281"/>
                  <a:gd name="connsiteY0" fmla="*/ 21800 h 21800"/>
                  <a:gd name="connsiteX1" fmla="*/ 286 w 35281"/>
                  <a:gd name="connsiteY1" fmla="*/ 12987 h 21800"/>
                  <a:gd name="connsiteX2" fmla="*/ 9354 w 35281"/>
                  <a:gd name="connsiteY2" fmla="*/ 7086 h 21800"/>
                  <a:gd name="connsiteX3" fmla="*/ 15917 w 35281"/>
                  <a:gd name="connsiteY3" fmla="*/ 1484 h 21800"/>
                  <a:gd name="connsiteX4" fmla="*/ 21098 w 35281"/>
                  <a:gd name="connsiteY4" fmla="*/ 0 h 21800"/>
                  <a:gd name="connsiteX5" fmla="*/ 27855 w 35281"/>
                  <a:gd name="connsiteY5" fmla="*/ 1960 h 21800"/>
                  <a:gd name="connsiteX6" fmla="*/ 35244 w 35281"/>
                  <a:gd name="connsiteY6" fmla="*/ 5266 h 21800"/>
                  <a:gd name="connsiteX7" fmla="*/ 35281 w 35281"/>
                  <a:gd name="connsiteY7" fmla="*/ 21195 h 21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281" h="21800" extrusionOk="0">
                    <a:moveTo>
                      <a:pt x="0" y="21800"/>
                    </a:moveTo>
                    <a:cubicBezTo>
                      <a:pt x="134" y="17656"/>
                      <a:pt x="-85" y="17336"/>
                      <a:pt x="286" y="12987"/>
                    </a:cubicBezTo>
                    <a:cubicBezTo>
                      <a:pt x="2110" y="10707"/>
                      <a:pt x="7850" y="8850"/>
                      <a:pt x="9354" y="7086"/>
                    </a:cubicBezTo>
                    <a:cubicBezTo>
                      <a:pt x="9984" y="6520"/>
                      <a:pt x="13960" y="2665"/>
                      <a:pt x="15917" y="1484"/>
                    </a:cubicBezTo>
                    <a:cubicBezTo>
                      <a:pt x="17874" y="303"/>
                      <a:pt x="19027" y="23"/>
                      <a:pt x="21098" y="0"/>
                    </a:cubicBezTo>
                    <a:cubicBezTo>
                      <a:pt x="23912" y="-30"/>
                      <a:pt x="25970" y="1028"/>
                      <a:pt x="27855" y="1960"/>
                    </a:cubicBezTo>
                    <a:cubicBezTo>
                      <a:pt x="30173" y="3105"/>
                      <a:pt x="32624" y="4207"/>
                      <a:pt x="35244" y="5266"/>
                    </a:cubicBezTo>
                    <a:cubicBezTo>
                      <a:pt x="35256" y="10576"/>
                      <a:pt x="35269" y="15885"/>
                      <a:pt x="35281" y="21195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5">
                      <a:hueOff val="-82419"/>
                      <a:satOff val="-9513"/>
                      <a:lumOff val="-16343"/>
                      <a:alpha val="63943"/>
                    </a:schemeClr>
                  </a:gs>
                  <a:gs pos="100000">
                    <a:schemeClr val="accent5">
                      <a:hueOff val="-152896"/>
                      <a:lumOff val="12368"/>
                      <a:alpha val="15000"/>
                    </a:schemeClr>
                  </a:gs>
                </a:gsLst>
                <a:lin ang="10800000" scaled="1"/>
                <a:tileRect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/>
              </a:p>
            </p:txBody>
          </p:sp>
          <p:sp>
            <p:nvSpPr>
              <p:cNvPr id="34" name="Line">
                <a:extLst>
                  <a:ext uri="{FF2B5EF4-FFF2-40B4-BE49-F238E27FC236}">
                    <a16:creationId xmlns:a16="http://schemas.microsoft.com/office/drawing/2014/main" id="{866EE55B-1B3F-2F41-AD89-D4102704AB6A}"/>
                  </a:ext>
                </a:extLst>
              </p:cNvPr>
              <p:cNvSpPr/>
              <p:nvPr/>
            </p:nvSpPr>
            <p:spPr>
              <a:xfrm>
                <a:off x="6891635" y="6353315"/>
                <a:ext cx="3008502" cy="20409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873337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tree in a park&#13;&#10;&#13;&#10;Description automatically generated">
            <a:extLst>
              <a:ext uri="{FF2B5EF4-FFF2-40B4-BE49-F238E27FC236}">
                <a16:creationId xmlns:a16="http://schemas.microsoft.com/office/drawing/2014/main" id="{FC3D9C5A-3D40-844E-9455-956BDDA4B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0244" y="0"/>
            <a:ext cx="14645044" cy="9753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1878133-6AF6-5846-8B8E-164992E87C1E}"/>
              </a:ext>
            </a:extLst>
          </p:cNvPr>
          <p:cNvGrpSpPr/>
          <p:nvPr/>
        </p:nvGrpSpPr>
        <p:grpSpPr>
          <a:xfrm>
            <a:off x="8604738" y="5955324"/>
            <a:ext cx="2954215" cy="3118338"/>
            <a:chOff x="8604738" y="5955324"/>
            <a:chExt cx="2954215" cy="3118338"/>
          </a:xfrm>
        </p:grpSpPr>
        <p:sp>
          <p:nvSpPr>
            <p:cNvPr id="3" name="Oval Callout 2">
              <a:extLst>
                <a:ext uri="{FF2B5EF4-FFF2-40B4-BE49-F238E27FC236}">
                  <a16:creationId xmlns:a16="http://schemas.microsoft.com/office/drawing/2014/main" id="{C79CD7DF-D844-8B4C-B1C6-48178F4861C6}"/>
                </a:ext>
              </a:extLst>
            </p:cNvPr>
            <p:cNvSpPr/>
            <p:nvPr/>
          </p:nvSpPr>
          <p:spPr>
            <a:xfrm>
              <a:off x="8604738" y="5955324"/>
              <a:ext cx="2954215" cy="3118338"/>
            </a:xfrm>
            <a:prstGeom prst="wedgeEllipseCallout">
              <a:avLst>
                <a:gd name="adj1" fmla="val -81944"/>
                <a:gd name="adj2" fmla="val 36184"/>
              </a:avLst>
            </a:prstGeom>
            <a:solidFill>
              <a:schemeClr val="bg1"/>
            </a:solidFill>
            <a:ln w="57150" cap="flat">
              <a:solidFill>
                <a:srgbClr val="FD756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4" name="Picture 3" descr="A close up of a tree&#13;&#10;&#13;&#10;Description automatically generated">
              <a:extLst>
                <a:ext uri="{FF2B5EF4-FFF2-40B4-BE49-F238E27FC236}">
                  <a16:creationId xmlns:a16="http://schemas.microsoft.com/office/drawing/2014/main" id="{7143D539-E518-D543-9437-0338C493D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166" y="6521687"/>
              <a:ext cx="1980467" cy="198561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B85EA10-9E55-F14A-B299-9A1496839273}"/>
              </a:ext>
            </a:extLst>
          </p:cNvPr>
          <p:cNvGrpSpPr/>
          <p:nvPr/>
        </p:nvGrpSpPr>
        <p:grpSpPr>
          <a:xfrm>
            <a:off x="522514" y="1545772"/>
            <a:ext cx="1850537" cy="1817790"/>
            <a:chOff x="8984974" y="6709386"/>
            <a:chExt cx="1850537" cy="1817790"/>
          </a:xfrm>
        </p:grpSpPr>
        <p:sp>
          <p:nvSpPr>
            <p:cNvPr id="7" name="Oval Callout 6">
              <a:extLst>
                <a:ext uri="{FF2B5EF4-FFF2-40B4-BE49-F238E27FC236}">
                  <a16:creationId xmlns:a16="http://schemas.microsoft.com/office/drawing/2014/main" id="{3AE6E638-3968-B14C-9783-8769D57E5ADD}"/>
                </a:ext>
              </a:extLst>
            </p:cNvPr>
            <p:cNvSpPr/>
            <p:nvPr/>
          </p:nvSpPr>
          <p:spPr>
            <a:xfrm>
              <a:off x="8984974" y="6709386"/>
              <a:ext cx="1850537" cy="1817790"/>
            </a:xfrm>
            <a:prstGeom prst="wedgeEllipseCallout">
              <a:avLst>
                <a:gd name="adj1" fmla="val 111334"/>
                <a:gd name="adj2" fmla="val 24272"/>
              </a:avLst>
            </a:prstGeom>
            <a:solidFill>
              <a:schemeClr val="bg1"/>
            </a:solidFill>
            <a:ln w="57150" cap="flat">
              <a:solidFill>
                <a:srgbClr val="FD756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8" name="Picture 7" descr="A close up of a tree&#13;&#10;&#13;&#10;Description automatically generated">
              <a:extLst>
                <a:ext uri="{FF2B5EF4-FFF2-40B4-BE49-F238E27FC236}">
                  <a16:creationId xmlns:a16="http://schemas.microsoft.com/office/drawing/2014/main" id="{8DD6F08B-AF95-BB45-AA47-1C88A2D3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534" b="99870" l="2468" r="97143">
                          <a14:foregroundMark x1="2857" y1="56995" x2="2857" y2="56995"/>
                          <a14:foregroundMark x1="60000" y1="7902" x2="60000" y2="7902"/>
                          <a14:foregroundMark x1="88182" y1="43912" x2="88182" y2="43912"/>
                          <a14:foregroundMark x1="87143" y1="47021" x2="87143" y2="47021"/>
                          <a14:foregroundMark x1="88182" y1="43912" x2="88182" y2="43912"/>
                          <a14:foregroundMark x1="89091" y1="43005" x2="89091" y2="43005"/>
                          <a14:foregroundMark x1="90909" y1="43394" x2="90909" y2="43394"/>
                          <a14:foregroundMark x1="89481" y1="60492" x2="89481" y2="60492"/>
                          <a14:foregroundMark x1="91818" y1="60492" x2="97143" y2="61010"/>
                          <a14:foregroundMark x1="96753" y1="37047" x2="92208" y2="40674"/>
                          <a14:foregroundMark x1="63247" y1="4534" x2="60130" y2="11269"/>
                          <a14:foregroundMark x1="61429" y1="93523" x2="59610" y2="90803"/>
                          <a14:foregroundMark x1="61948" y1="92098" x2="61948" y2="92098"/>
                          <a14:foregroundMark x1="41558" y1="79016" x2="44286" y2="90285"/>
                          <a14:foregroundMark x1="44026" y1="76943" x2="46364" y2="99870"/>
                          <a14:foregroundMark x1="45714" y1="74870" x2="44026" y2="88083"/>
                          <a14:foregroundMark x1="42987" y1="91062" x2="43636" y2="88083"/>
                          <a14:foregroundMark x1="44675" y1="74482" x2="47013" y2="77979"/>
                          <a14:foregroundMark x1="64026" y1="5440" x2="64026" y2="50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4284" y="6927142"/>
              <a:ext cx="1310179" cy="131358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86C1BE6-615A-D64D-949D-DDA8D84C7FCE}"/>
              </a:ext>
            </a:extLst>
          </p:cNvPr>
          <p:cNvGrpSpPr/>
          <p:nvPr/>
        </p:nvGrpSpPr>
        <p:grpSpPr>
          <a:xfrm>
            <a:off x="9280599" y="528559"/>
            <a:ext cx="2954215" cy="3118338"/>
            <a:chOff x="8604738" y="5955324"/>
            <a:chExt cx="2954215" cy="3118338"/>
          </a:xfrm>
        </p:grpSpPr>
        <p:sp>
          <p:nvSpPr>
            <p:cNvPr id="10" name="Oval Callout 9">
              <a:extLst>
                <a:ext uri="{FF2B5EF4-FFF2-40B4-BE49-F238E27FC236}">
                  <a16:creationId xmlns:a16="http://schemas.microsoft.com/office/drawing/2014/main" id="{4890D1B0-8AC5-8643-B7FE-172AE3C48B78}"/>
                </a:ext>
              </a:extLst>
            </p:cNvPr>
            <p:cNvSpPr/>
            <p:nvPr/>
          </p:nvSpPr>
          <p:spPr>
            <a:xfrm>
              <a:off x="8604738" y="5955324"/>
              <a:ext cx="2954215" cy="3118338"/>
            </a:xfrm>
            <a:prstGeom prst="wedgeEllipseCallout">
              <a:avLst>
                <a:gd name="adj1" fmla="val -81944"/>
                <a:gd name="adj2" fmla="val 36184"/>
              </a:avLst>
            </a:prstGeom>
            <a:solidFill>
              <a:schemeClr val="bg1"/>
            </a:solidFill>
            <a:ln w="57150" cap="flat">
              <a:solidFill>
                <a:srgbClr val="FD7561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pic>
          <p:nvPicPr>
            <p:cNvPr id="11" name="Picture 10" descr="A close up of a tree&#13;&#10;&#13;&#10;Description automatically generated">
              <a:extLst>
                <a:ext uri="{FF2B5EF4-FFF2-40B4-BE49-F238E27FC236}">
                  <a16:creationId xmlns:a16="http://schemas.microsoft.com/office/drawing/2014/main" id="{EA4CA063-11FA-794E-B347-BFFA7024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8166" y="6521687"/>
              <a:ext cx="1980467" cy="1985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0173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tree in a park&#13;&#10;&#13;&#10;Description automatically generated">
            <a:extLst>
              <a:ext uri="{FF2B5EF4-FFF2-40B4-BE49-F238E27FC236}">
                <a16:creationId xmlns:a16="http://schemas.microsoft.com/office/drawing/2014/main" id="{FC3D9C5A-3D40-844E-9455-956BDDA4B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3"/>
          <a:stretch/>
        </p:blipFill>
        <p:spPr>
          <a:xfrm>
            <a:off x="-119352" y="0"/>
            <a:ext cx="13124151" cy="97536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29715AA-41F2-A049-8F36-79262BCD2D4E}"/>
              </a:ext>
            </a:extLst>
          </p:cNvPr>
          <p:cNvSpPr/>
          <p:nvPr/>
        </p:nvSpPr>
        <p:spPr>
          <a:xfrm>
            <a:off x="6228413" y="6088485"/>
            <a:ext cx="6837117" cy="6744677"/>
          </a:xfrm>
          <a:prstGeom prst="ellipse">
            <a:avLst/>
          </a:prstGeom>
          <a:solidFill>
            <a:schemeClr val="bg1">
              <a:alpha val="7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D37F4E02-CBDC-A54D-8401-7626B44F5A56}"/>
              </a:ext>
            </a:extLst>
          </p:cNvPr>
          <p:cNvSpPr/>
          <p:nvPr/>
        </p:nvSpPr>
        <p:spPr>
          <a:xfrm>
            <a:off x="7367607" y="-1534803"/>
            <a:ext cx="6744677" cy="6744677"/>
          </a:xfrm>
          <a:prstGeom prst="ellipse">
            <a:avLst/>
          </a:prstGeom>
          <a:solidFill>
            <a:schemeClr val="bg1">
              <a:alpha val="7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2FF4615-8654-F245-8E2A-377A2386B9CF}"/>
              </a:ext>
            </a:extLst>
          </p:cNvPr>
          <p:cNvSpPr/>
          <p:nvPr/>
        </p:nvSpPr>
        <p:spPr>
          <a:xfrm>
            <a:off x="-1395580" y="-1713395"/>
            <a:ext cx="6744677" cy="6744677"/>
          </a:xfrm>
          <a:prstGeom prst="ellipse">
            <a:avLst/>
          </a:prstGeom>
          <a:solidFill>
            <a:schemeClr val="bg1">
              <a:alpha val="76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0430721-F706-A04E-8AB4-5F40DEED16CD}"/>
              </a:ext>
            </a:extLst>
          </p:cNvPr>
          <p:cNvGrpSpPr/>
          <p:nvPr/>
        </p:nvGrpSpPr>
        <p:grpSpPr>
          <a:xfrm>
            <a:off x="7104929" y="6590745"/>
            <a:ext cx="4648856" cy="3334397"/>
            <a:chOff x="2465789" y="6608549"/>
            <a:chExt cx="6792134" cy="4871667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1DC9049-BBAE-A94E-B9F3-6ECB591A4FB5}"/>
                </a:ext>
              </a:extLst>
            </p:cNvPr>
            <p:cNvGrpSpPr/>
            <p:nvPr/>
          </p:nvGrpSpPr>
          <p:grpSpPr>
            <a:xfrm>
              <a:off x="2465789" y="7210534"/>
              <a:ext cx="5597528" cy="4269682"/>
              <a:chOff x="2291950" y="5396714"/>
              <a:chExt cx="6021768" cy="4593284"/>
            </a:xfrm>
          </p:grpSpPr>
          <p:sp>
            <p:nvSpPr>
              <p:cNvPr id="96" name="Line">
                <a:extLst>
                  <a:ext uri="{FF2B5EF4-FFF2-40B4-BE49-F238E27FC236}">
                    <a16:creationId xmlns:a16="http://schemas.microsoft.com/office/drawing/2014/main" id="{4AEEF20D-2E84-134D-9037-932524635EA0}"/>
                  </a:ext>
                </a:extLst>
              </p:cNvPr>
              <p:cNvSpPr/>
              <p:nvPr/>
            </p:nvSpPr>
            <p:spPr>
              <a:xfrm rot="19481508">
                <a:off x="2291950" y="7405440"/>
                <a:ext cx="4896313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A6CF104-97D2-454B-8FB3-9ECB05C4CA2B}"/>
                  </a:ext>
                </a:extLst>
              </p:cNvPr>
              <p:cNvGrpSpPr/>
              <p:nvPr/>
            </p:nvGrpSpPr>
            <p:grpSpPr>
              <a:xfrm>
                <a:off x="2507831" y="5396714"/>
                <a:ext cx="3938902" cy="2976355"/>
                <a:chOff x="2591261" y="5452014"/>
                <a:chExt cx="3938902" cy="2976355"/>
              </a:xfrm>
            </p:grpSpPr>
            <p:sp>
              <p:nvSpPr>
                <p:cNvPr id="111" name="Shape">
                  <a:extLst>
                    <a:ext uri="{FF2B5EF4-FFF2-40B4-BE49-F238E27FC236}">
                      <a16:creationId xmlns:a16="http://schemas.microsoft.com/office/drawing/2014/main" id="{8E77CD93-BEB8-3546-B9E4-B390F521731E}"/>
                    </a:ext>
                  </a:extLst>
                </p:cNvPr>
                <p:cNvSpPr/>
                <p:nvPr/>
              </p:nvSpPr>
              <p:spPr>
                <a:xfrm rot="20981508">
                  <a:off x="5882275" y="5452014"/>
                  <a:ext cx="647888" cy="750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12" name="Shape">
                  <a:extLst>
                    <a:ext uri="{FF2B5EF4-FFF2-40B4-BE49-F238E27FC236}">
                      <a16:creationId xmlns:a16="http://schemas.microsoft.com/office/drawing/2014/main" id="{38249A8E-F5F0-FC4E-881B-7F2641B56A23}"/>
                    </a:ext>
                  </a:extLst>
                </p:cNvPr>
                <p:cNvSpPr/>
                <p:nvPr/>
              </p:nvSpPr>
              <p:spPr>
                <a:xfrm rot="20981508">
                  <a:off x="2591261" y="8205550"/>
                  <a:ext cx="192381" cy="222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635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13" name="Shape">
                  <a:extLst>
                    <a:ext uri="{FF2B5EF4-FFF2-40B4-BE49-F238E27FC236}">
                      <a16:creationId xmlns:a16="http://schemas.microsoft.com/office/drawing/2014/main" id="{D6E076A9-A58E-944F-AB73-D9BEA835AE95}"/>
                    </a:ext>
                  </a:extLst>
                </p:cNvPr>
                <p:cNvSpPr/>
                <p:nvPr/>
              </p:nvSpPr>
              <p:spPr>
                <a:xfrm rot="20981508">
                  <a:off x="5346813" y="5923478"/>
                  <a:ext cx="548259" cy="635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14" name="Shape">
                  <a:extLst>
                    <a:ext uri="{FF2B5EF4-FFF2-40B4-BE49-F238E27FC236}">
                      <a16:creationId xmlns:a16="http://schemas.microsoft.com/office/drawing/2014/main" id="{323B1D4D-AA97-1543-8660-493614EEB1A2}"/>
                    </a:ext>
                  </a:extLst>
                </p:cNvPr>
                <p:cNvSpPr/>
                <p:nvPr/>
              </p:nvSpPr>
              <p:spPr>
                <a:xfrm rot="20981508">
                  <a:off x="4786796" y="6370861"/>
                  <a:ext cx="493433" cy="5715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15" name="Shape">
                  <a:extLst>
                    <a:ext uri="{FF2B5EF4-FFF2-40B4-BE49-F238E27FC236}">
                      <a16:creationId xmlns:a16="http://schemas.microsoft.com/office/drawing/2014/main" id="{D3431127-D9B3-2742-B1A1-26DAB8D9B166}"/>
                    </a:ext>
                  </a:extLst>
                </p:cNvPr>
                <p:cNvSpPr/>
                <p:nvPr/>
              </p:nvSpPr>
              <p:spPr>
                <a:xfrm rot="20981508">
                  <a:off x="4226778" y="6818244"/>
                  <a:ext cx="438607" cy="508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16" name="Shape">
                  <a:extLst>
                    <a:ext uri="{FF2B5EF4-FFF2-40B4-BE49-F238E27FC236}">
                      <a16:creationId xmlns:a16="http://schemas.microsoft.com/office/drawing/2014/main" id="{AFD24E53-A38E-ED48-9AB6-060BF86F28CC}"/>
                    </a:ext>
                  </a:extLst>
                </p:cNvPr>
                <p:cNvSpPr/>
                <p:nvPr/>
              </p:nvSpPr>
              <p:spPr>
                <a:xfrm rot="20981508">
                  <a:off x="3696808" y="7295092"/>
                  <a:ext cx="328956" cy="381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17" name="Shape">
                  <a:extLst>
                    <a:ext uri="{FF2B5EF4-FFF2-40B4-BE49-F238E27FC236}">
                      <a16:creationId xmlns:a16="http://schemas.microsoft.com/office/drawing/2014/main" id="{84A77220-2DDC-D847-9171-89B9C2F1CED6}"/>
                    </a:ext>
                  </a:extLst>
                </p:cNvPr>
                <p:cNvSpPr/>
                <p:nvPr/>
              </p:nvSpPr>
              <p:spPr>
                <a:xfrm rot="20981508">
                  <a:off x="3136791" y="7742476"/>
                  <a:ext cx="274129" cy="317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C0FDDE9-8844-374F-AFF7-A86ACFAF56AD}"/>
                  </a:ext>
                </a:extLst>
              </p:cNvPr>
              <p:cNvSpPr/>
              <p:nvPr/>
            </p:nvSpPr>
            <p:spPr>
              <a:xfrm>
                <a:off x="2731374" y="8822607"/>
                <a:ext cx="4869983" cy="467833"/>
              </a:xfrm>
              <a:prstGeom prst="rect">
                <a:avLst/>
              </a:prstGeom>
              <a:gradFill>
                <a:gsLst>
                  <a:gs pos="31000">
                    <a:srgbClr val="DE1502"/>
                  </a:gs>
                  <a:gs pos="0">
                    <a:srgbClr val="7F511C"/>
                  </a:gs>
                  <a:gs pos="100000">
                    <a:srgbClr val="BCBF12"/>
                  </a:gs>
                  <a:gs pos="71000">
                    <a:srgbClr val="FDAF2B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99" name="Line">
                <a:extLst>
                  <a:ext uri="{FF2B5EF4-FFF2-40B4-BE49-F238E27FC236}">
                    <a16:creationId xmlns:a16="http://schemas.microsoft.com/office/drawing/2014/main" id="{CA635013-3B69-7445-A6D2-B5DF75532F77}"/>
                  </a:ext>
                </a:extLst>
              </p:cNvPr>
              <p:cNvSpPr/>
              <p:nvPr/>
            </p:nvSpPr>
            <p:spPr>
              <a:xfrm rot="20182607">
                <a:off x="2975502" y="7655213"/>
                <a:ext cx="5338216" cy="23347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00" name="Picture 99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43AB39DF-E57D-9C43-9D90-2050175900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6481" y="8228221"/>
                <a:ext cx="481713" cy="482964"/>
              </a:xfrm>
              <a:prstGeom prst="rect">
                <a:avLst/>
              </a:prstGeom>
            </p:spPr>
          </p:pic>
          <p:pic>
            <p:nvPicPr>
              <p:cNvPr id="101" name="Picture 100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B4B520DD-7F9F-2544-8B1C-2C59B7D2D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0722" y="7306090"/>
                <a:ext cx="649157" cy="650842"/>
              </a:xfrm>
              <a:prstGeom prst="rect">
                <a:avLst/>
              </a:prstGeom>
            </p:spPr>
          </p:pic>
          <p:pic>
            <p:nvPicPr>
              <p:cNvPr id="102" name="Picture 101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A9454F20-C0BF-1B47-9B17-965820BEA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colorTemperature colorTemp="22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720" y="6383187"/>
                <a:ext cx="1040425" cy="1043127"/>
              </a:xfrm>
              <a:prstGeom prst="rect">
                <a:avLst/>
              </a:prstGeom>
            </p:spPr>
          </p:pic>
          <p:pic>
            <p:nvPicPr>
              <p:cNvPr id="103" name="Picture 102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4E65318D-BA5D-2B4C-9BF8-1D66FBE55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9255" y="7573737"/>
                <a:ext cx="542967" cy="544377"/>
              </a:xfrm>
              <a:prstGeom prst="rect">
                <a:avLst/>
              </a:prstGeom>
            </p:spPr>
          </p:pic>
          <p:pic>
            <p:nvPicPr>
              <p:cNvPr id="104" name="Picture 103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5DF3EB2D-CB10-6345-8875-2302FF360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402" y="8145603"/>
                <a:ext cx="441768" cy="442915"/>
              </a:xfrm>
              <a:prstGeom prst="rect">
                <a:avLst/>
              </a:prstGeom>
            </p:spPr>
          </p:pic>
          <p:pic>
            <p:nvPicPr>
              <p:cNvPr id="105" name="Picture 104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5097771E-C5BD-A745-99D0-065ED5D8D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colorTemperature colorTemp="1001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499" y="6557185"/>
                <a:ext cx="1040425" cy="1043127"/>
              </a:xfrm>
              <a:prstGeom prst="rect">
                <a:avLst/>
              </a:prstGeom>
            </p:spPr>
          </p:pic>
          <p:pic>
            <p:nvPicPr>
              <p:cNvPr id="106" name="Picture 105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E2F75775-B3DA-E845-BDB2-59F6DB5AE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965" y="7317681"/>
                <a:ext cx="891464" cy="893778"/>
              </a:xfrm>
              <a:prstGeom prst="rect">
                <a:avLst/>
              </a:prstGeom>
            </p:spPr>
          </p:pic>
          <p:pic>
            <p:nvPicPr>
              <p:cNvPr id="107" name="Picture 106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F17E69BE-A624-4749-92CA-72DEFB394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027" y="7871448"/>
                <a:ext cx="542967" cy="544377"/>
              </a:xfrm>
              <a:prstGeom prst="rect">
                <a:avLst/>
              </a:prstGeom>
            </p:spPr>
          </p:pic>
          <p:pic>
            <p:nvPicPr>
              <p:cNvPr id="108" name="Picture 107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8FABEAAB-BF06-9E46-A2E5-3516AA4A7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4051" y="7247721"/>
                <a:ext cx="974182" cy="976712"/>
              </a:xfrm>
              <a:prstGeom prst="rect">
                <a:avLst/>
              </a:prstGeom>
            </p:spPr>
          </p:pic>
          <p:pic>
            <p:nvPicPr>
              <p:cNvPr id="109" name="Picture 108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2AC60285-F7FA-914F-88A1-0BFDB30BBF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1987" y="7974418"/>
                <a:ext cx="491601" cy="492877"/>
              </a:xfrm>
              <a:prstGeom prst="rect">
                <a:avLst/>
              </a:prstGeom>
            </p:spPr>
          </p:pic>
          <p:pic>
            <p:nvPicPr>
              <p:cNvPr id="110" name="Picture 109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F36A56CD-2BD1-A843-A8B9-37FFEE5BD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6348" y="6638548"/>
                <a:ext cx="871374" cy="873636"/>
              </a:xfrm>
              <a:prstGeom prst="rect">
                <a:avLst/>
              </a:prstGeom>
            </p:spPr>
          </p:pic>
        </p:grpSp>
        <p:sp>
          <p:nvSpPr>
            <p:cNvPr id="95" name="Line">
              <a:extLst>
                <a:ext uri="{FF2B5EF4-FFF2-40B4-BE49-F238E27FC236}">
                  <a16:creationId xmlns:a16="http://schemas.microsoft.com/office/drawing/2014/main" id="{E30B0EAD-9E75-D44D-A690-D108BB19CB73}"/>
                </a:ext>
              </a:extLst>
            </p:cNvPr>
            <p:cNvSpPr/>
            <p:nvPr/>
          </p:nvSpPr>
          <p:spPr>
            <a:xfrm>
              <a:off x="3354531" y="6608549"/>
              <a:ext cx="5903392" cy="3502477"/>
            </a:xfrm>
            <a:custGeom>
              <a:avLst/>
              <a:gdLst>
                <a:gd name="connsiteX0" fmla="*/ 0 w 21600"/>
                <a:gd name="connsiteY0" fmla="*/ 21522 h 21522"/>
                <a:gd name="connsiteX1" fmla="*/ 4007 w 21600"/>
                <a:gd name="connsiteY1" fmla="*/ 19460 h 21522"/>
                <a:gd name="connsiteX2" fmla="*/ 7979 w 21600"/>
                <a:gd name="connsiteY2" fmla="*/ 14839 h 21522"/>
                <a:gd name="connsiteX3" fmla="*/ 10399 w 21600"/>
                <a:gd name="connsiteY3" fmla="*/ 6508 h 21522"/>
                <a:gd name="connsiteX4" fmla="*/ 11322 w 21600"/>
                <a:gd name="connsiteY4" fmla="*/ 1685 h 21522"/>
                <a:gd name="connsiteX5" fmla="*/ 11960 w 21600"/>
                <a:gd name="connsiteY5" fmla="*/ 449 h 21522"/>
                <a:gd name="connsiteX6" fmla="*/ 13099 w 21600"/>
                <a:gd name="connsiteY6" fmla="*/ 6 h 21522"/>
                <a:gd name="connsiteX7" fmla="*/ 15821 w 21600"/>
                <a:gd name="connsiteY7" fmla="*/ 888 h 21522"/>
                <a:gd name="connsiteX8" fmla="*/ 16704 w 21600"/>
                <a:gd name="connsiteY8" fmla="*/ 2615 h 21522"/>
                <a:gd name="connsiteX9" fmla="*/ 18004 w 21600"/>
                <a:gd name="connsiteY9" fmla="*/ 10241 h 21522"/>
                <a:gd name="connsiteX10" fmla="*/ 21600 w 21600"/>
                <a:gd name="connsiteY10" fmla="*/ 21351 h 21522"/>
                <a:gd name="connsiteX0" fmla="*/ 0 w 21600"/>
                <a:gd name="connsiteY0" fmla="*/ 21522 h 21522"/>
                <a:gd name="connsiteX1" fmla="*/ 4007 w 21600"/>
                <a:gd name="connsiteY1" fmla="*/ 19460 h 21522"/>
                <a:gd name="connsiteX2" fmla="*/ 7979 w 21600"/>
                <a:gd name="connsiteY2" fmla="*/ 14839 h 21522"/>
                <a:gd name="connsiteX3" fmla="*/ 10399 w 21600"/>
                <a:gd name="connsiteY3" fmla="*/ 6508 h 21522"/>
                <a:gd name="connsiteX4" fmla="*/ 11322 w 21600"/>
                <a:gd name="connsiteY4" fmla="*/ 1685 h 21522"/>
                <a:gd name="connsiteX5" fmla="*/ 11960 w 21600"/>
                <a:gd name="connsiteY5" fmla="*/ 449 h 21522"/>
                <a:gd name="connsiteX6" fmla="*/ 13099 w 21600"/>
                <a:gd name="connsiteY6" fmla="*/ 6 h 21522"/>
                <a:gd name="connsiteX7" fmla="*/ 15821 w 21600"/>
                <a:gd name="connsiteY7" fmla="*/ 888 h 21522"/>
                <a:gd name="connsiteX8" fmla="*/ 16232 w 21600"/>
                <a:gd name="connsiteY8" fmla="*/ 5104 h 21522"/>
                <a:gd name="connsiteX9" fmla="*/ 18004 w 21600"/>
                <a:gd name="connsiteY9" fmla="*/ 10241 h 21522"/>
                <a:gd name="connsiteX10" fmla="*/ 21600 w 21600"/>
                <a:gd name="connsiteY10" fmla="*/ 21351 h 21522"/>
                <a:gd name="connsiteX0" fmla="*/ 0 w 21600"/>
                <a:gd name="connsiteY0" fmla="*/ 21588 h 21588"/>
                <a:gd name="connsiteX1" fmla="*/ 4007 w 21600"/>
                <a:gd name="connsiteY1" fmla="*/ 19526 h 21588"/>
                <a:gd name="connsiteX2" fmla="*/ 7979 w 21600"/>
                <a:gd name="connsiteY2" fmla="*/ 14905 h 21588"/>
                <a:gd name="connsiteX3" fmla="*/ 10399 w 21600"/>
                <a:gd name="connsiteY3" fmla="*/ 6574 h 21588"/>
                <a:gd name="connsiteX4" fmla="*/ 11322 w 21600"/>
                <a:gd name="connsiteY4" fmla="*/ 1751 h 21588"/>
                <a:gd name="connsiteX5" fmla="*/ 11960 w 21600"/>
                <a:gd name="connsiteY5" fmla="*/ 515 h 21588"/>
                <a:gd name="connsiteX6" fmla="*/ 13099 w 21600"/>
                <a:gd name="connsiteY6" fmla="*/ 72 h 21588"/>
                <a:gd name="connsiteX7" fmla="*/ 14641 w 21600"/>
                <a:gd name="connsiteY7" fmla="*/ 1950 h 21588"/>
                <a:gd name="connsiteX8" fmla="*/ 16232 w 21600"/>
                <a:gd name="connsiteY8" fmla="*/ 5170 h 21588"/>
                <a:gd name="connsiteX9" fmla="*/ 18004 w 21600"/>
                <a:gd name="connsiteY9" fmla="*/ 10307 h 21588"/>
                <a:gd name="connsiteX10" fmla="*/ 21600 w 21600"/>
                <a:gd name="connsiteY10" fmla="*/ 21417 h 21588"/>
                <a:gd name="connsiteX0" fmla="*/ 0 w 21600"/>
                <a:gd name="connsiteY0" fmla="*/ 21523 h 21523"/>
                <a:gd name="connsiteX1" fmla="*/ 4007 w 21600"/>
                <a:gd name="connsiteY1" fmla="*/ 19461 h 21523"/>
                <a:gd name="connsiteX2" fmla="*/ 7979 w 21600"/>
                <a:gd name="connsiteY2" fmla="*/ 14840 h 21523"/>
                <a:gd name="connsiteX3" fmla="*/ 10399 w 21600"/>
                <a:gd name="connsiteY3" fmla="*/ 6509 h 21523"/>
                <a:gd name="connsiteX4" fmla="*/ 11322 w 21600"/>
                <a:gd name="connsiteY4" fmla="*/ 1686 h 21523"/>
                <a:gd name="connsiteX5" fmla="*/ 11960 w 21600"/>
                <a:gd name="connsiteY5" fmla="*/ 450 h 21523"/>
                <a:gd name="connsiteX6" fmla="*/ 13099 w 21600"/>
                <a:gd name="connsiteY6" fmla="*/ 7 h 21523"/>
                <a:gd name="connsiteX7" fmla="*/ 15467 w 21600"/>
                <a:gd name="connsiteY7" fmla="*/ 723 h 21523"/>
                <a:gd name="connsiteX8" fmla="*/ 16232 w 21600"/>
                <a:gd name="connsiteY8" fmla="*/ 5105 h 21523"/>
                <a:gd name="connsiteX9" fmla="*/ 18004 w 21600"/>
                <a:gd name="connsiteY9" fmla="*/ 10242 h 21523"/>
                <a:gd name="connsiteX10" fmla="*/ 21600 w 21600"/>
                <a:gd name="connsiteY10" fmla="*/ 21352 h 21523"/>
                <a:gd name="connsiteX0" fmla="*/ 0 w 21600"/>
                <a:gd name="connsiteY0" fmla="*/ 21523 h 21523"/>
                <a:gd name="connsiteX1" fmla="*/ 4007 w 21600"/>
                <a:gd name="connsiteY1" fmla="*/ 19461 h 21523"/>
                <a:gd name="connsiteX2" fmla="*/ 7979 w 21600"/>
                <a:gd name="connsiteY2" fmla="*/ 14840 h 21523"/>
                <a:gd name="connsiteX3" fmla="*/ 10399 w 21600"/>
                <a:gd name="connsiteY3" fmla="*/ 6509 h 21523"/>
                <a:gd name="connsiteX4" fmla="*/ 11322 w 21600"/>
                <a:gd name="connsiteY4" fmla="*/ 1686 h 21523"/>
                <a:gd name="connsiteX5" fmla="*/ 11960 w 21600"/>
                <a:gd name="connsiteY5" fmla="*/ 450 h 21523"/>
                <a:gd name="connsiteX6" fmla="*/ 13099 w 21600"/>
                <a:gd name="connsiteY6" fmla="*/ 7 h 21523"/>
                <a:gd name="connsiteX7" fmla="*/ 15467 w 21600"/>
                <a:gd name="connsiteY7" fmla="*/ 723 h 21523"/>
                <a:gd name="connsiteX8" fmla="*/ 17530 w 21600"/>
                <a:gd name="connsiteY8" fmla="*/ 3611 h 21523"/>
                <a:gd name="connsiteX9" fmla="*/ 18004 w 21600"/>
                <a:gd name="connsiteY9" fmla="*/ 10242 h 21523"/>
                <a:gd name="connsiteX10" fmla="*/ 21600 w 21600"/>
                <a:gd name="connsiteY10" fmla="*/ 21352 h 21523"/>
                <a:gd name="connsiteX0" fmla="*/ 0 w 21600"/>
                <a:gd name="connsiteY0" fmla="*/ 21523 h 21523"/>
                <a:gd name="connsiteX1" fmla="*/ 4007 w 21600"/>
                <a:gd name="connsiteY1" fmla="*/ 19461 h 21523"/>
                <a:gd name="connsiteX2" fmla="*/ 7979 w 21600"/>
                <a:gd name="connsiteY2" fmla="*/ 14840 h 21523"/>
                <a:gd name="connsiteX3" fmla="*/ 9337 w 21600"/>
                <a:gd name="connsiteY3" fmla="*/ 7505 h 21523"/>
                <a:gd name="connsiteX4" fmla="*/ 11322 w 21600"/>
                <a:gd name="connsiteY4" fmla="*/ 1686 h 21523"/>
                <a:gd name="connsiteX5" fmla="*/ 11960 w 21600"/>
                <a:gd name="connsiteY5" fmla="*/ 450 h 21523"/>
                <a:gd name="connsiteX6" fmla="*/ 13099 w 21600"/>
                <a:gd name="connsiteY6" fmla="*/ 7 h 21523"/>
                <a:gd name="connsiteX7" fmla="*/ 15467 w 21600"/>
                <a:gd name="connsiteY7" fmla="*/ 723 h 21523"/>
                <a:gd name="connsiteX8" fmla="*/ 17530 w 21600"/>
                <a:gd name="connsiteY8" fmla="*/ 3611 h 21523"/>
                <a:gd name="connsiteX9" fmla="*/ 18004 w 21600"/>
                <a:gd name="connsiteY9" fmla="*/ 10242 h 21523"/>
                <a:gd name="connsiteX10" fmla="*/ 21600 w 21600"/>
                <a:gd name="connsiteY10" fmla="*/ 21352 h 21523"/>
                <a:gd name="connsiteX0" fmla="*/ 0 w 21600"/>
                <a:gd name="connsiteY0" fmla="*/ 21523 h 21523"/>
                <a:gd name="connsiteX1" fmla="*/ 4007 w 21600"/>
                <a:gd name="connsiteY1" fmla="*/ 19461 h 21523"/>
                <a:gd name="connsiteX2" fmla="*/ 6681 w 21600"/>
                <a:gd name="connsiteY2" fmla="*/ 16500 h 21523"/>
                <a:gd name="connsiteX3" fmla="*/ 9337 w 21600"/>
                <a:gd name="connsiteY3" fmla="*/ 7505 h 21523"/>
                <a:gd name="connsiteX4" fmla="*/ 11322 w 21600"/>
                <a:gd name="connsiteY4" fmla="*/ 1686 h 21523"/>
                <a:gd name="connsiteX5" fmla="*/ 11960 w 21600"/>
                <a:gd name="connsiteY5" fmla="*/ 450 h 21523"/>
                <a:gd name="connsiteX6" fmla="*/ 13099 w 21600"/>
                <a:gd name="connsiteY6" fmla="*/ 7 h 21523"/>
                <a:gd name="connsiteX7" fmla="*/ 15467 w 21600"/>
                <a:gd name="connsiteY7" fmla="*/ 723 h 21523"/>
                <a:gd name="connsiteX8" fmla="*/ 17530 w 21600"/>
                <a:gd name="connsiteY8" fmla="*/ 3611 h 21523"/>
                <a:gd name="connsiteX9" fmla="*/ 18004 w 21600"/>
                <a:gd name="connsiteY9" fmla="*/ 10242 h 21523"/>
                <a:gd name="connsiteX10" fmla="*/ 21600 w 21600"/>
                <a:gd name="connsiteY10" fmla="*/ 21352 h 21523"/>
                <a:gd name="connsiteX0" fmla="*/ 0 w 21600"/>
                <a:gd name="connsiteY0" fmla="*/ 21523 h 21523"/>
                <a:gd name="connsiteX1" fmla="*/ 4007 w 21600"/>
                <a:gd name="connsiteY1" fmla="*/ 19461 h 21523"/>
                <a:gd name="connsiteX2" fmla="*/ 6681 w 21600"/>
                <a:gd name="connsiteY2" fmla="*/ 16500 h 21523"/>
                <a:gd name="connsiteX3" fmla="*/ 9337 w 21600"/>
                <a:gd name="connsiteY3" fmla="*/ 7505 h 21523"/>
                <a:gd name="connsiteX4" fmla="*/ 11322 w 21600"/>
                <a:gd name="connsiteY4" fmla="*/ 1686 h 21523"/>
                <a:gd name="connsiteX5" fmla="*/ 11960 w 21600"/>
                <a:gd name="connsiteY5" fmla="*/ 450 h 21523"/>
                <a:gd name="connsiteX6" fmla="*/ 13099 w 21600"/>
                <a:gd name="connsiteY6" fmla="*/ 7 h 21523"/>
                <a:gd name="connsiteX7" fmla="*/ 15467 w 21600"/>
                <a:gd name="connsiteY7" fmla="*/ 723 h 21523"/>
                <a:gd name="connsiteX8" fmla="*/ 16822 w 21600"/>
                <a:gd name="connsiteY8" fmla="*/ 4275 h 21523"/>
                <a:gd name="connsiteX9" fmla="*/ 18004 w 21600"/>
                <a:gd name="connsiteY9" fmla="*/ 10242 h 21523"/>
                <a:gd name="connsiteX10" fmla="*/ 21600 w 21600"/>
                <a:gd name="connsiteY10" fmla="*/ 21352 h 21523"/>
                <a:gd name="connsiteX0" fmla="*/ 0 w 21600"/>
                <a:gd name="connsiteY0" fmla="*/ 21693 h 21693"/>
                <a:gd name="connsiteX1" fmla="*/ 4007 w 21600"/>
                <a:gd name="connsiteY1" fmla="*/ 19631 h 21693"/>
                <a:gd name="connsiteX2" fmla="*/ 6681 w 21600"/>
                <a:gd name="connsiteY2" fmla="*/ 16670 h 21693"/>
                <a:gd name="connsiteX3" fmla="*/ 9337 w 21600"/>
                <a:gd name="connsiteY3" fmla="*/ 7675 h 21693"/>
                <a:gd name="connsiteX4" fmla="*/ 11322 w 21600"/>
                <a:gd name="connsiteY4" fmla="*/ 1856 h 21693"/>
                <a:gd name="connsiteX5" fmla="*/ 11960 w 21600"/>
                <a:gd name="connsiteY5" fmla="*/ 620 h 21693"/>
                <a:gd name="connsiteX6" fmla="*/ 13099 w 21600"/>
                <a:gd name="connsiteY6" fmla="*/ 177 h 21693"/>
                <a:gd name="connsiteX7" fmla="*/ 15113 w 21600"/>
                <a:gd name="connsiteY7" fmla="*/ 395 h 21693"/>
                <a:gd name="connsiteX8" fmla="*/ 16822 w 21600"/>
                <a:gd name="connsiteY8" fmla="*/ 4445 h 21693"/>
                <a:gd name="connsiteX9" fmla="*/ 18004 w 21600"/>
                <a:gd name="connsiteY9" fmla="*/ 10412 h 21693"/>
                <a:gd name="connsiteX10" fmla="*/ 21600 w 21600"/>
                <a:gd name="connsiteY10" fmla="*/ 21522 h 21693"/>
                <a:gd name="connsiteX0" fmla="*/ 0 w 21600"/>
                <a:gd name="connsiteY0" fmla="*/ 21693 h 21693"/>
                <a:gd name="connsiteX1" fmla="*/ 4007 w 21600"/>
                <a:gd name="connsiteY1" fmla="*/ 19631 h 21693"/>
                <a:gd name="connsiteX2" fmla="*/ 6681 w 21600"/>
                <a:gd name="connsiteY2" fmla="*/ 16670 h 21693"/>
                <a:gd name="connsiteX3" fmla="*/ 8629 w 21600"/>
                <a:gd name="connsiteY3" fmla="*/ 5020 h 21693"/>
                <a:gd name="connsiteX4" fmla="*/ 11322 w 21600"/>
                <a:gd name="connsiteY4" fmla="*/ 1856 h 21693"/>
                <a:gd name="connsiteX5" fmla="*/ 11960 w 21600"/>
                <a:gd name="connsiteY5" fmla="*/ 620 h 21693"/>
                <a:gd name="connsiteX6" fmla="*/ 13099 w 21600"/>
                <a:gd name="connsiteY6" fmla="*/ 177 h 21693"/>
                <a:gd name="connsiteX7" fmla="*/ 15113 w 21600"/>
                <a:gd name="connsiteY7" fmla="*/ 395 h 21693"/>
                <a:gd name="connsiteX8" fmla="*/ 16822 w 21600"/>
                <a:gd name="connsiteY8" fmla="*/ 4445 h 21693"/>
                <a:gd name="connsiteX9" fmla="*/ 18004 w 21600"/>
                <a:gd name="connsiteY9" fmla="*/ 10412 h 21693"/>
                <a:gd name="connsiteX10" fmla="*/ 21600 w 21600"/>
                <a:gd name="connsiteY10" fmla="*/ 21522 h 21693"/>
                <a:gd name="connsiteX0" fmla="*/ 0 w 21600"/>
                <a:gd name="connsiteY0" fmla="*/ 21693 h 21693"/>
                <a:gd name="connsiteX1" fmla="*/ 4007 w 21600"/>
                <a:gd name="connsiteY1" fmla="*/ 19631 h 21693"/>
                <a:gd name="connsiteX2" fmla="*/ 5855 w 21600"/>
                <a:gd name="connsiteY2" fmla="*/ 16338 h 21693"/>
                <a:gd name="connsiteX3" fmla="*/ 8629 w 21600"/>
                <a:gd name="connsiteY3" fmla="*/ 5020 h 21693"/>
                <a:gd name="connsiteX4" fmla="*/ 11322 w 21600"/>
                <a:gd name="connsiteY4" fmla="*/ 1856 h 21693"/>
                <a:gd name="connsiteX5" fmla="*/ 11960 w 21600"/>
                <a:gd name="connsiteY5" fmla="*/ 620 h 21693"/>
                <a:gd name="connsiteX6" fmla="*/ 13099 w 21600"/>
                <a:gd name="connsiteY6" fmla="*/ 177 h 21693"/>
                <a:gd name="connsiteX7" fmla="*/ 15113 w 21600"/>
                <a:gd name="connsiteY7" fmla="*/ 395 h 21693"/>
                <a:gd name="connsiteX8" fmla="*/ 16822 w 21600"/>
                <a:gd name="connsiteY8" fmla="*/ 4445 h 21693"/>
                <a:gd name="connsiteX9" fmla="*/ 18004 w 21600"/>
                <a:gd name="connsiteY9" fmla="*/ 10412 h 21693"/>
                <a:gd name="connsiteX10" fmla="*/ 21600 w 21600"/>
                <a:gd name="connsiteY10" fmla="*/ 21522 h 21693"/>
                <a:gd name="connsiteX0" fmla="*/ 0 w 21600"/>
                <a:gd name="connsiteY0" fmla="*/ 21693 h 21693"/>
                <a:gd name="connsiteX1" fmla="*/ 4007 w 21600"/>
                <a:gd name="connsiteY1" fmla="*/ 19631 h 21693"/>
                <a:gd name="connsiteX2" fmla="*/ 5855 w 21600"/>
                <a:gd name="connsiteY2" fmla="*/ 16338 h 21693"/>
                <a:gd name="connsiteX3" fmla="*/ 8629 w 21600"/>
                <a:gd name="connsiteY3" fmla="*/ 5020 h 21693"/>
                <a:gd name="connsiteX4" fmla="*/ 10716 w 21600"/>
                <a:gd name="connsiteY4" fmla="*/ 1551 h 21693"/>
                <a:gd name="connsiteX5" fmla="*/ 11960 w 21600"/>
                <a:gd name="connsiteY5" fmla="*/ 620 h 21693"/>
                <a:gd name="connsiteX6" fmla="*/ 13099 w 21600"/>
                <a:gd name="connsiteY6" fmla="*/ 177 h 21693"/>
                <a:gd name="connsiteX7" fmla="*/ 15113 w 21600"/>
                <a:gd name="connsiteY7" fmla="*/ 395 h 21693"/>
                <a:gd name="connsiteX8" fmla="*/ 16822 w 21600"/>
                <a:gd name="connsiteY8" fmla="*/ 4445 h 21693"/>
                <a:gd name="connsiteX9" fmla="*/ 18004 w 21600"/>
                <a:gd name="connsiteY9" fmla="*/ 10412 h 21693"/>
                <a:gd name="connsiteX10" fmla="*/ 21600 w 21600"/>
                <a:gd name="connsiteY10" fmla="*/ 21522 h 21693"/>
                <a:gd name="connsiteX0" fmla="*/ 0 w 21600"/>
                <a:gd name="connsiteY0" fmla="*/ 21746 h 21746"/>
                <a:gd name="connsiteX1" fmla="*/ 4007 w 21600"/>
                <a:gd name="connsiteY1" fmla="*/ 19684 h 21746"/>
                <a:gd name="connsiteX2" fmla="*/ 5855 w 21600"/>
                <a:gd name="connsiteY2" fmla="*/ 16391 h 21746"/>
                <a:gd name="connsiteX3" fmla="*/ 8629 w 21600"/>
                <a:gd name="connsiteY3" fmla="*/ 5073 h 21746"/>
                <a:gd name="connsiteX4" fmla="*/ 10716 w 21600"/>
                <a:gd name="connsiteY4" fmla="*/ 1604 h 21746"/>
                <a:gd name="connsiteX5" fmla="*/ 13099 w 21600"/>
                <a:gd name="connsiteY5" fmla="*/ 230 h 21746"/>
                <a:gd name="connsiteX6" fmla="*/ 15113 w 21600"/>
                <a:gd name="connsiteY6" fmla="*/ 448 h 21746"/>
                <a:gd name="connsiteX7" fmla="*/ 16822 w 21600"/>
                <a:gd name="connsiteY7" fmla="*/ 4498 h 21746"/>
                <a:gd name="connsiteX8" fmla="*/ 18004 w 21600"/>
                <a:gd name="connsiteY8" fmla="*/ 10465 h 21746"/>
                <a:gd name="connsiteX9" fmla="*/ 21600 w 21600"/>
                <a:gd name="connsiteY9" fmla="*/ 21575 h 21746"/>
                <a:gd name="connsiteX0" fmla="*/ 0 w 21600"/>
                <a:gd name="connsiteY0" fmla="*/ 21518 h 21518"/>
                <a:gd name="connsiteX1" fmla="*/ 4007 w 21600"/>
                <a:gd name="connsiteY1" fmla="*/ 19456 h 21518"/>
                <a:gd name="connsiteX2" fmla="*/ 5855 w 21600"/>
                <a:gd name="connsiteY2" fmla="*/ 16163 h 21518"/>
                <a:gd name="connsiteX3" fmla="*/ 8629 w 21600"/>
                <a:gd name="connsiteY3" fmla="*/ 4845 h 21518"/>
                <a:gd name="connsiteX4" fmla="*/ 10716 w 21600"/>
                <a:gd name="connsiteY4" fmla="*/ 1376 h 21518"/>
                <a:gd name="connsiteX5" fmla="*/ 13099 w 21600"/>
                <a:gd name="connsiteY5" fmla="*/ 2 h 21518"/>
                <a:gd name="connsiteX6" fmla="*/ 15286 w 21600"/>
                <a:gd name="connsiteY6" fmla="*/ 1194 h 21518"/>
                <a:gd name="connsiteX7" fmla="*/ 16822 w 21600"/>
                <a:gd name="connsiteY7" fmla="*/ 4270 h 21518"/>
                <a:gd name="connsiteX8" fmla="*/ 18004 w 21600"/>
                <a:gd name="connsiteY8" fmla="*/ 10237 h 21518"/>
                <a:gd name="connsiteX9" fmla="*/ 21600 w 21600"/>
                <a:gd name="connsiteY9" fmla="*/ 21347 h 21518"/>
                <a:gd name="connsiteX0" fmla="*/ 0 w 21600"/>
                <a:gd name="connsiteY0" fmla="*/ 20917 h 20917"/>
                <a:gd name="connsiteX1" fmla="*/ 4007 w 21600"/>
                <a:gd name="connsiteY1" fmla="*/ 18855 h 20917"/>
                <a:gd name="connsiteX2" fmla="*/ 5855 w 21600"/>
                <a:gd name="connsiteY2" fmla="*/ 15562 h 20917"/>
                <a:gd name="connsiteX3" fmla="*/ 8629 w 21600"/>
                <a:gd name="connsiteY3" fmla="*/ 4244 h 20917"/>
                <a:gd name="connsiteX4" fmla="*/ 10716 w 21600"/>
                <a:gd name="connsiteY4" fmla="*/ 775 h 20917"/>
                <a:gd name="connsiteX5" fmla="*/ 12969 w 21600"/>
                <a:gd name="connsiteY5" fmla="*/ 10 h 20917"/>
                <a:gd name="connsiteX6" fmla="*/ 15286 w 21600"/>
                <a:gd name="connsiteY6" fmla="*/ 593 h 20917"/>
                <a:gd name="connsiteX7" fmla="*/ 16822 w 21600"/>
                <a:gd name="connsiteY7" fmla="*/ 3669 h 20917"/>
                <a:gd name="connsiteX8" fmla="*/ 18004 w 21600"/>
                <a:gd name="connsiteY8" fmla="*/ 9636 h 20917"/>
                <a:gd name="connsiteX9" fmla="*/ 21600 w 21600"/>
                <a:gd name="connsiteY9" fmla="*/ 20746 h 20917"/>
                <a:gd name="connsiteX0" fmla="*/ 0 w 21990"/>
                <a:gd name="connsiteY0" fmla="*/ 20917 h 20917"/>
                <a:gd name="connsiteX1" fmla="*/ 4007 w 21990"/>
                <a:gd name="connsiteY1" fmla="*/ 18855 h 20917"/>
                <a:gd name="connsiteX2" fmla="*/ 5855 w 21990"/>
                <a:gd name="connsiteY2" fmla="*/ 15562 h 20917"/>
                <a:gd name="connsiteX3" fmla="*/ 8629 w 21990"/>
                <a:gd name="connsiteY3" fmla="*/ 4244 h 20917"/>
                <a:gd name="connsiteX4" fmla="*/ 10716 w 21990"/>
                <a:gd name="connsiteY4" fmla="*/ 775 h 20917"/>
                <a:gd name="connsiteX5" fmla="*/ 12969 w 21990"/>
                <a:gd name="connsiteY5" fmla="*/ 10 h 20917"/>
                <a:gd name="connsiteX6" fmla="*/ 15286 w 21990"/>
                <a:gd name="connsiteY6" fmla="*/ 593 h 20917"/>
                <a:gd name="connsiteX7" fmla="*/ 16822 w 21990"/>
                <a:gd name="connsiteY7" fmla="*/ 3669 h 20917"/>
                <a:gd name="connsiteX8" fmla="*/ 18004 w 21990"/>
                <a:gd name="connsiteY8" fmla="*/ 9636 h 20917"/>
                <a:gd name="connsiteX9" fmla="*/ 21990 w 21990"/>
                <a:gd name="connsiteY9" fmla="*/ 12219 h 20917"/>
                <a:gd name="connsiteX0" fmla="*/ 0 w 23073"/>
                <a:gd name="connsiteY0" fmla="*/ 20917 h 20917"/>
                <a:gd name="connsiteX1" fmla="*/ 4007 w 23073"/>
                <a:gd name="connsiteY1" fmla="*/ 18855 h 20917"/>
                <a:gd name="connsiteX2" fmla="*/ 5855 w 23073"/>
                <a:gd name="connsiteY2" fmla="*/ 15562 h 20917"/>
                <a:gd name="connsiteX3" fmla="*/ 8629 w 23073"/>
                <a:gd name="connsiteY3" fmla="*/ 4244 h 20917"/>
                <a:gd name="connsiteX4" fmla="*/ 10716 w 23073"/>
                <a:gd name="connsiteY4" fmla="*/ 775 h 20917"/>
                <a:gd name="connsiteX5" fmla="*/ 12969 w 23073"/>
                <a:gd name="connsiteY5" fmla="*/ 10 h 20917"/>
                <a:gd name="connsiteX6" fmla="*/ 15286 w 23073"/>
                <a:gd name="connsiteY6" fmla="*/ 593 h 20917"/>
                <a:gd name="connsiteX7" fmla="*/ 16822 w 23073"/>
                <a:gd name="connsiteY7" fmla="*/ 3669 h 20917"/>
                <a:gd name="connsiteX8" fmla="*/ 18004 w 23073"/>
                <a:gd name="connsiteY8" fmla="*/ 9636 h 20917"/>
                <a:gd name="connsiteX9" fmla="*/ 23073 w 23073"/>
                <a:gd name="connsiteY9" fmla="*/ 15386 h 20917"/>
                <a:gd name="connsiteX0" fmla="*/ 0 w 23073"/>
                <a:gd name="connsiteY0" fmla="*/ 20917 h 20917"/>
                <a:gd name="connsiteX1" fmla="*/ 4007 w 23073"/>
                <a:gd name="connsiteY1" fmla="*/ 18855 h 20917"/>
                <a:gd name="connsiteX2" fmla="*/ 5855 w 23073"/>
                <a:gd name="connsiteY2" fmla="*/ 15562 h 20917"/>
                <a:gd name="connsiteX3" fmla="*/ 8629 w 23073"/>
                <a:gd name="connsiteY3" fmla="*/ 4244 h 20917"/>
                <a:gd name="connsiteX4" fmla="*/ 10716 w 23073"/>
                <a:gd name="connsiteY4" fmla="*/ 775 h 20917"/>
                <a:gd name="connsiteX5" fmla="*/ 12969 w 23073"/>
                <a:gd name="connsiteY5" fmla="*/ 10 h 20917"/>
                <a:gd name="connsiteX6" fmla="*/ 15286 w 23073"/>
                <a:gd name="connsiteY6" fmla="*/ 593 h 20917"/>
                <a:gd name="connsiteX7" fmla="*/ 16822 w 23073"/>
                <a:gd name="connsiteY7" fmla="*/ 3669 h 20917"/>
                <a:gd name="connsiteX8" fmla="*/ 17614 w 23073"/>
                <a:gd name="connsiteY8" fmla="*/ 7870 h 20917"/>
                <a:gd name="connsiteX9" fmla="*/ 23073 w 23073"/>
                <a:gd name="connsiteY9" fmla="*/ 15386 h 20917"/>
                <a:gd name="connsiteX0" fmla="*/ 0 w 23073"/>
                <a:gd name="connsiteY0" fmla="*/ 20917 h 20917"/>
                <a:gd name="connsiteX1" fmla="*/ 4007 w 23073"/>
                <a:gd name="connsiteY1" fmla="*/ 18855 h 20917"/>
                <a:gd name="connsiteX2" fmla="*/ 5855 w 23073"/>
                <a:gd name="connsiteY2" fmla="*/ 15562 h 20917"/>
                <a:gd name="connsiteX3" fmla="*/ 8629 w 23073"/>
                <a:gd name="connsiteY3" fmla="*/ 4244 h 20917"/>
                <a:gd name="connsiteX4" fmla="*/ 10716 w 23073"/>
                <a:gd name="connsiteY4" fmla="*/ 775 h 20917"/>
                <a:gd name="connsiteX5" fmla="*/ 12969 w 23073"/>
                <a:gd name="connsiteY5" fmla="*/ 10 h 20917"/>
                <a:gd name="connsiteX6" fmla="*/ 15286 w 23073"/>
                <a:gd name="connsiteY6" fmla="*/ 593 h 20917"/>
                <a:gd name="connsiteX7" fmla="*/ 16822 w 23073"/>
                <a:gd name="connsiteY7" fmla="*/ 3669 h 20917"/>
                <a:gd name="connsiteX8" fmla="*/ 17614 w 23073"/>
                <a:gd name="connsiteY8" fmla="*/ 7870 h 20917"/>
                <a:gd name="connsiteX9" fmla="*/ 23073 w 23073"/>
                <a:gd name="connsiteY9" fmla="*/ 15386 h 20917"/>
                <a:gd name="connsiteX0" fmla="*/ 0 w 23073"/>
                <a:gd name="connsiteY0" fmla="*/ 20917 h 20917"/>
                <a:gd name="connsiteX1" fmla="*/ 4007 w 23073"/>
                <a:gd name="connsiteY1" fmla="*/ 18855 h 20917"/>
                <a:gd name="connsiteX2" fmla="*/ 5855 w 23073"/>
                <a:gd name="connsiteY2" fmla="*/ 15562 h 20917"/>
                <a:gd name="connsiteX3" fmla="*/ 8629 w 23073"/>
                <a:gd name="connsiteY3" fmla="*/ 4244 h 20917"/>
                <a:gd name="connsiteX4" fmla="*/ 10716 w 23073"/>
                <a:gd name="connsiteY4" fmla="*/ 775 h 20917"/>
                <a:gd name="connsiteX5" fmla="*/ 12969 w 23073"/>
                <a:gd name="connsiteY5" fmla="*/ 10 h 20917"/>
                <a:gd name="connsiteX6" fmla="*/ 15286 w 23073"/>
                <a:gd name="connsiteY6" fmla="*/ 593 h 20917"/>
                <a:gd name="connsiteX7" fmla="*/ 16519 w 23073"/>
                <a:gd name="connsiteY7" fmla="*/ 3669 h 20917"/>
                <a:gd name="connsiteX8" fmla="*/ 17614 w 23073"/>
                <a:gd name="connsiteY8" fmla="*/ 7870 h 20917"/>
                <a:gd name="connsiteX9" fmla="*/ 23073 w 23073"/>
                <a:gd name="connsiteY9" fmla="*/ 15386 h 20917"/>
                <a:gd name="connsiteX0" fmla="*/ 0 w 23073"/>
                <a:gd name="connsiteY0" fmla="*/ 20917 h 20917"/>
                <a:gd name="connsiteX1" fmla="*/ 4007 w 23073"/>
                <a:gd name="connsiteY1" fmla="*/ 18855 h 20917"/>
                <a:gd name="connsiteX2" fmla="*/ 5855 w 23073"/>
                <a:gd name="connsiteY2" fmla="*/ 15562 h 20917"/>
                <a:gd name="connsiteX3" fmla="*/ 8629 w 23073"/>
                <a:gd name="connsiteY3" fmla="*/ 4244 h 20917"/>
                <a:gd name="connsiteX4" fmla="*/ 10716 w 23073"/>
                <a:gd name="connsiteY4" fmla="*/ 775 h 20917"/>
                <a:gd name="connsiteX5" fmla="*/ 12969 w 23073"/>
                <a:gd name="connsiteY5" fmla="*/ 10 h 20917"/>
                <a:gd name="connsiteX6" fmla="*/ 15286 w 23073"/>
                <a:gd name="connsiteY6" fmla="*/ 593 h 20917"/>
                <a:gd name="connsiteX7" fmla="*/ 16822 w 23073"/>
                <a:gd name="connsiteY7" fmla="*/ 3730 h 20917"/>
                <a:gd name="connsiteX8" fmla="*/ 17614 w 23073"/>
                <a:gd name="connsiteY8" fmla="*/ 7870 h 20917"/>
                <a:gd name="connsiteX9" fmla="*/ 23073 w 23073"/>
                <a:gd name="connsiteY9" fmla="*/ 15386 h 20917"/>
                <a:gd name="connsiteX0" fmla="*/ 0 w 23073"/>
                <a:gd name="connsiteY0" fmla="*/ 20917 h 20917"/>
                <a:gd name="connsiteX1" fmla="*/ 4007 w 23073"/>
                <a:gd name="connsiteY1" fmla="*/ 18855 h 20917"/>
                <a:gd name="connsiteX2" fmla="*/ 5855 w 23073"/>
                <a:gd name="connsiteY2" fmla="*/ 15562 h 20917"/>
                <a:gd name="connsiteX3" fmla="*/ 8629 w 23073"/>
                <a:gd name="connsiteY3" fmla="*/ 4244 h 20917"/>
                <a:gd name="connsiteX4" fmla="*/ 10716 w 23073"/>
                <a:gd name="connsiteY4" fmla="*/ 775 h 20917"/>
                <a:gd name="connsiteX5" fmla="*/ 12969 w 23073"/>
                <a:gd name="connsiteY5" fmla="*/ 10 h 20917"/>
                <a:gd name="connsiteX6" fmla="*/ 15286 w 23073"/>
                <a:gd name="connsiteY6" fmla="*/ 593 h 20917"/>
                <a:gd name="connsiteX7" fmla="*/ 16822 w 23073"/>
                <a:gd name="connsiteY7" fmla="*/ 3730 h 20917"/>
                <a:gd name="connsiteX8" fmla="*/ 18134 w 23073"/>
                <a:gd name="connsiteY8" fmla="*/ 7931 h 20917"/>
                <a:gd name="connsiteX9" fmla="*/ 23073 w 23073"/>
                <a:gd name="connsiteY9" fmla="*/ 15386 h 20917"/>
                <a:gd name="connsiteX0" fmla="*/ 0 w 23073"/>
                <a:gd name="connsiteY0" fmla="*/ 20914 h 20914"/>
                <a:gd name="connsiteX1" fmla="*/ 4007 w 23073"/>
                <a:gd name="connsiteY1" fmla="*/ 18852 h 20914"/>
                <a:gd name="connsiteX2" fmla="*/ 5855 w 23073"/>
                <a:gd name="connsiteY2" fmla="*/ 15559 h 20914"/>
                <a:gd name="connsiteX3" fmla="*/ 8629 w 23073"/>
                <a:gd name="connsiteY3" fmla="*/ 4241 h 20914"/>
                <a:gd name="connsiteX4" fmla="*/ 10716 w 23073"/>
                <a:gd name="connsiteY4" fmla="*/ 772 h 20914"/>
                <a:gd name="connsiteX5" fmla="*/ 12969 w 23073"/>
                <a:gd name="connsiteY5" fmla="*/ 7 h 20914"/>
                <a:gd name="connsiteX6" fmla="*/ 15286 w 23073"/>
                <a:gd name="connsiteY6" fmla="*/ 590 h 20914"/>
                <a:gd name="connsiteX7" fmla="*/ 16779 w 23073"/>
                <a:gd name="connsiteY7" fmla="*/ 3301 h 20914"/>
                <a:gd name="connsiteX8" fmla="*/ 18134 w 23073"/>
                <a:gd name="connsiteY8" fmla="*/ 7928 h 20914"/>
                <a:gd name="connsiteX9" fmla="*/ 23073 w 23073"/>
                <a:gd name="connsiteY9" fmla="*/ 15383 h 20914"/>
                <a:gd name="connsiteX0" fmla="*/ 0 w 23073"/>
                <a:gd name="connsiteY0" fmla="*/ 20326 h 20326"/>
                <a:gd name="connsiteX1" fmla="*/ 4007 w 23073"/>
                <a:gd name="connsiteY1" fmla="*/ 18264 h 20326"/>
                <a:gd name="connsiteX2" fmla="*/ 5855 w 23073"/>
                <a:gd name="connsiteY2" fmla="*/ 14971 h 20326"/>
                <a:gd name="connsiteX3" fmla="*/ 8629 w 23073"/>
                <a:gd name="connsiteY3" fmla="*/ 3653 h 20326"/>
                <a:gd name="connsiteX4" fmla="*/ 10716 w 23073"/>
                <a:gd name="connsiteY4" fmla="*/ 184 h 20326"/>
                <a:gd name="connsiteX5" fmla="*/ 12969 w 23073"/>
                <a:gd name="connsiteY5" fmla="*/ 2313 h 20326"/>
                <a:gd name="connsiteX6" fmla="*/ 15286 w 23073"/>
                <a:gd name="connsiteY6" fmla="*/ 2 h 20326"/>
                <a:gd name="connsiteX7" fmla="*/ 16779 w 23073"/>
                <a:gd name="connsiteY7" fmla="*/ 2713 h 20326"/>
                <a:gd name="connsiteX8" fmla="*/ 18134 w 23073"/>
                <a:gd name="connsiteY8" fmla="*/ 7340 h 20326"/>
                <a:gd name="connsiteX9" fmla="*/ 23073 w 23073"/>
                <a:gd name="connsiteY9" fmla="*/ 14795 h 20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73" h="20326" extrusionOk="0">
                  <a:moveTo>
                    <a:pt x="0" y="20326"/>
                  </a:moveTo>
                  <a:cubicBezTo>
                    <a:pt x="1375" y="19893"/>
                    <a:pt x="3031" y="19157"/>
                    <a:pt x="4007" y="18264"/>
                  </a:cubicBezTo>
                  <a:cubicBezTo>
                    <a:pt x="4983" y="17372"/>
                    <a:pt x="5085" y="17406"/>
                    <a:pt x="5855" y="14971"/>
                  </a:cubicBezTo>
                  <a:cubicBezTo>
                    <a:pt x="6625" y="12536"/>
                    <a:pt x="7819" y="6117"/>
                    <a:pt x="8629" y="3653"/>
                  </a:cubicBezTo>
                  <a:cubicBezTo>
                    <a:pt x="9439" y="1189"/>
                    <a:pt x="9993" y="407"/>
                    <a:pt x="10716" y="184"/>
                  </a:cubicBezTo>
                  <a:cubicBezTo>
                    <a:pt x="11439" y="-39"/>
                    <a:pt x="12207" y="2343"/>
                    <a:pt x="12969" y="2313"/>
                  </a:cubicBezTo>
                  <a:cubicBezTo>
                    <a:pt x="13731" y="2283"/>
                    <a:pt x="14651" y="-65"/>
                    <a:pt x="15286" y="2"/>
                  </a:cubicBezTo>
                  <a:cubicBezTo>
                    <a:pt x="15921" y="69"/>
                    <a:pt x="16304" y="1490"/>
                    <a:pt x="16779" y="2713"/>
                  </a:cubicBezTo>
                  <a:cubicBezTo>
                    <a:pt x="17254" y="3936"/>
                    <a:pt x="17708" y="4784"/>
                    <a:pt x="18134" y="7340"/>
                  </a:cubicBezTo>
                  <a:cubicBezTo>
                    <a:pt x="18855" y="11664"/>
                    <a:pt x="21136" y="13486"/>
                    <a:pt x="23073" y="14795"/>
                  </a:cubicBezTo>
                </a:path>
              </a:pathLst>
            </a:custGeom>
            <a:gradFill>
              <a:gsLst>
                <a:gs pos="0">
                  <a:srgbClr val="797979"/>
                </a:gs>
                <a:gs pos="81000">
                  <a:srgbClr val="797979">
                    <a:alpha val="0"/>
                  </a:srgbClr>
                </a:gs>
              </a:gsLst>
              <a:lin ang="5400000"/>
            </a:gradFill>
            <a:ln w="57150">
              <a:solidFill>
                <a:srgbClr val="797979">
                  <a:alpha val="64000"/>
                </a:srgb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0056458-66CC-6D48-88C4-BB930C9B1952}"/>
              </a:ext>
            </a:extLst>
          </p:cNvPr>
          <p:cNvGrpSpPr/>
          <p:nvPr/>
        </p:nvGrpSpPr>
        <p:grpSpPr>
          <a:xfrm>
            <a:off x="8342348" y="1086728"/>
            <a:ext cx="3714191" cy="2759313"/>
            <a:chOff x="7331782" y="3296093"/>
            <a:chExt cx="5747233" cy="4269682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81B6DB0-6486-C442-84F0-A31ECC6A10F1}"/>
                </a:ext>
              </a:extLst>
            </p:cNvPr>
            <p:cNvGrpSpPr/>
            <p:nvPr/>
          </p:nvGrpSpPr>
          <p:grpSpPr>
            <a:xfrm>
              <a:off x="7331782" y="3296093"/>
              <a:ext cx="5597528" cy="4269682"/>
              <a:chOff x="2291950" y="5396714"/>
              <a:chExt cx="6021768" cy="4593284"/>
            </a:xfrm>
          </p:grpSpPr>
          <p:sp>
            <p:nvSpPr>
              <p:cNvPr id="121" name="Line">
                <a:extLst>
                  <a:ext uri="{FF2B5EF4-FFF2-40B4-BE49-F238E27FC236}">
                    <a16:creationId xmlns:a16="http://schemas.microsoft.com/office/drawing/2014/main" id="{84D68417-C0AB-E849-80BF-CC782E1DEE0A}"/>
                  </a:ext>
                </a:extLst>
              </p:cNvPr>
              <p:cNvSpPr/>
              <p:nvPr/>
            </p:nvSpPr>
            <p:spPr>
              <a:xfrm rot="19481508">
                <a:off x="2291950" y="7405440"/>
                <a:ext cx="4896313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B7AE8C5D-495B-0E44-9884-B55BDDA4A168}"/>
                  </a:ext>
                </a:extLst>
              </p:cNvPr>
              <p:cNvGrpSpPr/>
              <p:nvPr/>
            </p:nvGrpSpPr>
            <p:grpSpPr>
              <a:xfrm>
                <a:off x="2507831" y="5396714"/>
                <a:ext cx="3938902" cy="2976355"/>
                <a:chOff x="2591261" y="5452014"/>
                <a:chExt cx="3938902" cy="2976355"/>
              </a:xfrm>
            </p:grpSpPr>
            <p:sp>
              <p:nvSpPr>
                <p:cNvPr id="138" name="Shape">
                  <a:extLst>
                    <a:ext uri="{FF2B5EF4-FFF2-40B4-BE49-F238E27FC236}">
                      <a16:creationId xmlns:a16="http://schemas.microsoft.com/office/drawing/2014/main" id="{DD558466-C346-2C4F-95AB-BF17A51BC313}"/>
                    </a:ext>
                  </a:extLst>
                </p:cNvPr>
                <p:cNvSpPr/>
                <p:nvPr/>
              </p:nvSpPr>
              <p:spPr>
                <a:xfrm rot="20981508">
                  <a:off x="5882275" y="5452014"/>
                  <a:ext cx="647888" cy="750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39" name="Shape">
                  <a:extLst>
                    <a:ext uri="{FF2B5EF4-FFF2-40B4-BE49-F238E27FC236}">
                      <a16:creationId xmlns:a16="http://schemas.microsoft.com/office/drawing/2014/main" id="{491AF5E1-25C4-8A4F-AA42-8708075AF524}"/>
                    </a:ext>
                  </a:extLst>
                </p:cNvPr>
                <p:cNvSpPr/>
                <p:nvPr/>
              </p:nvSpPr>
              <p:spPr>
                <a:xfrm rot="20981508">
                  <a:off x="2591261" y="8205550"/>
                  <a:ext cx="192381" cy="222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635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0" name="Shape">
                  <a:extLst>
                    <a:ext uri="{FF2B5EF4-FFF2-40B4-BE49-F238E27FC236}">
                      <a16:creationId xmlns:a16="http://schemas.microsoft.com/office/drawing/2014/main" id="{5D89D1EF-E308-224A-9A8A-73FCEDAB5F19}"/>
                    </a:ext>
                  </a:extLst>
                </p:cNvPr>
                <p:cNvSpPr/>
                <p:nvPr/>
              </p:nvSpPr>
              <p:spPr>
                <a:xfrm rot="20981508">
                  <a:off x="5346813" y="5923478"/>
                  <a:ext cx="548259" cy="635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1" name="Shape">
                  <a:extLst>
                    <a:ext uri="{FF2B5EF4-FFF2-40B4-BE49-F238E27FC236}">
                      <a16:creationId xmlns:a16="http://schemas.microsoft.com/office/drawing/2014/main" id="{BFBF4391-25F4-2E48-9A89-56AF4C936CD7}"/>
                    </a:ext>
                  </a:extLst>
                </p:cNvPr>
                <p:cNvSpPr/>
                <p:nvPr/>
              </p:nvSpPr>
              <p:spPr>
                <a:xfrm rot="20981508">
                  <a:off x="4786796" y="6370861"/>
                  <a:ext cx="493433" cy="5715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2" name="Shape">
                  <a:extLst>
                    <a:ext uri="{FF2B5EF4-FFF2-40B4-BE49-F238E27FC236}">
                      <a16:creationId xmlns:a16="http://schemas.microsoft.com/office/drawing/2014/main" id="{5F402528-EE5C-E444-9832-F860C649D969}"/>
                    </a:ext>
                  </a:extLst>
                </p:cNvPr>
                <p:cNvSpPr/>
                <p:nvPr/>
              </p:nvSpPr>
              <p:spPr>
                <a:xfrm rot="20981508">
                  <a:off x="4226778" y="6818244"/>
                  <a:ext cx="438607" cy="508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3" name="Shape">
                  <a:extLst>
                    <a:ext uri="{FF2B5EF4-FFF2-40B4-BE49-F238E27FC236}">
                      <a16:creationId xmlns:a16="http://schemas.microsoft.com/office/drawing/2014/main" id="{B91CF06E-670D-9D4E-AECB-148D8AEFC65A}"/>
                    </a:ext>
                  </a:extLst>
                </p:cNvPr>
                <p:cNvSpPr/>
                <p:nvPr/>
              </p:nvSpPr>
              <p:spPr>
                <a:xfrm rot="20981508">
                  <a:off x="3696808" y="7295092"/>
                  <a:ext cx="328956" cy="381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44" name="Shape">
                  <a:extLst>
                    <a:ext uri="{FF2B5EF4-FFF2-40B4-BE49-F238E27FC236}">
                      <a16:creationId xmlns:a16="http://schemas.microsoft.com/office/drawing/2014/main" id="{6E15E3DA-E1FA-3448-8748-921E8E1B8941}"/>
                    </a:ext>
                  </a:extLst>
                </p:cNvPr>
                <p:cNvSpPr/>
                <p:nvPr/>
              </p:nvSpPr>
              <p:spPr>
                <a:xfrm rot="20981508">
                  <a:off x="3136791" y="7742476"/>
                  <a:ext cx="274129" cy="317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9520CFD-8E0A-D640-BE60-04E310B96539}"/>
                  </a:ext>
                </a:extLst>
              </p:cNvPr>
              <p:cNvSpPr/>
              <p:nvPr/>
            </p:nvSpPr>
            <p:spPr>
              <a:xfrm>
                <a:off x="2731374" y="8822607"/>
                <a:ext cx="4869983" cy="467833"/>
              </a:xfrm>
              <a:prstGeom prst="rect">
                <a:avLst/>
              </a:prstGeom>
              <a:gradFill>
                <a:gsLst>
                  <a:gs pos="31000">
                    <a:srgbClr val="DE1502"/>
                  </a:gs>
                  <a:gs pos="0">
                    <a:srgbClr val="7F511C"/>
                  </a:gs>
                  <a:gs pos="100000">
                    <a:srgbClr val="BCBF12"/>
                  </a:gs>
                  <a:gs pos="71000">
                    <a:srgbClr val="FDAF2B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0E6BAFDE-83FE-9343-88FA-409F33A2988D}"/>
                  </a:ext>
                </a:extLst>
              </p:cNvPr>
              <p:cNvSpPr/>
              <p:nvPr/>
            </p:nvSpPr>
            <p:spPr>
              <a:xfrm rot="20182607">
                <a:off x="2975502" y="7655213"/>
                <a:ext cx="5338216" cy="23347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25" name="Picture 124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D8B32727-3F1E-D242-B752-316C4BBB9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6481" y="8228221"/>
                <a:ext cx="481713" cy="482964"/>
              </a:xfrm>
              <a:prstGeom prst="rect">
                <a:avLst/>
              </a:prstGeom>
            </p:spPr>
          </p:pic>
          <p:pic>
            <p:nvPicPr>
              <p:cNvPr id="126" name="Picture 125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EFDBA6C7-179F-DF4E-8B4E-FF7718B65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0722" y="7306090"/>
                <a:ext cx="649157" cy="650842"/>
              </a:xfrm>
              <a:prstGeom prst="rect">
                <a:avLst/>
              </a:prstGeom>
            </p:spPr>
          </p:pic>
          <p:pic>
            <p:nvPicPr>
              <p:cNvPr id="127" name="Picture 126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3980B2C4-DF9F-A84D-9FFF-525B7833D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colorTemperature colorTemp="22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720" y="6383187"/>
                <a:ext cx="1040425" cy="1043127"/>
              </a:xfrm>
              <a:prstGeom prst="rect">
                <a:avLst/>
              </a:prstGeom>
            </p:spPr>
          </p:pic>
          <p:pic>
            <p:nvPicPr>
              <p:cNvPr id="128" name="Picture 127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CDBF1D1C-8A2C-CD4E-AE6C-10E3C6B2A6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8261" y="8005859"/>
                <a:ext cx="388779" cy="389789"/>
              </a:xfrm>
              <a:prstGeom prst="rect">
                <a:avLst/>
              </a:prstGeom>
            </p:spPr>
          </p:pic>
          <p:pic>
            <p:nvPicPr>
              <p:cNvPr id="129" name="Picture 128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4E1AF9DD-F2F0-C240-89CC-EC96B9391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colorTemperature colorTemp="1001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499" y="6557185"/>
                <a:ext cx="1040425" cy="1043127"/>
              </a:xfrm>
              <a:prstGeom prst="rect">
                <a:avLst/>
              </a:prstGeom>
            </p:spPr>
          </p:pic>
          <p:pic>
            <p:nvPicPr>
              <p:cNvPr id="130" name="Picture 129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ACC44937-48F8-3148-A1BC-12FF24BF7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9966" y="7455626"/>
                <a:ext cx="753875" cy="755832"/>
              </a:xfrm>
              <a:prstGeom prst="rect">
                <a:avLst/>
              </a:prstGeom>
            </p:spPr>
          </p:pic>
          <p:pic>
            <p:nvPicPr>
              <p:cNvPr id="131" name="Picture 130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CA7C8827-785A-DF40-9E3F-0202BF103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027" y="7871448"/>
                <a:ext cx="542967" cy="544377"/>
              </a:xfrm>
              <a:prstGeom prst="rect">
                <a:avLst/>
              </a:prstGeom>
            </p:spPr>
          </p:pic>
          <p:pic>
            <p:nvPicPr>
              <p:cNvPr id="132" name="Picture 131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66A16694-E0A5-AD4E-B97A-F5D277A912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4051" y="7247721"/>
                <a:ext cx="974182" cy="976712"/>
              </a:xfrm>
              <a:prstGeom prst="rect">
                <a:avLst/>
              </a:prstGeom>
            </p:spPr>
          </p:pic>
          <p:pic>
            <p:nvPicPr>
              <p:cNvPr id="133" name="Picture 132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2F89CA71-8157-F442-B2BF-E299BB698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1987" y="7974418"/>
                <a:ext cx="491601" cy="492877"/>
              </a:xfrm>
              <a:prstGeom prst="rect">
                <a:avLst/>
              </a:prstGeom>
            </p:spPr>
          </p:pic>
          <p:pic>
            <p:nvPicPr>
              <p:cNvPr id="134" name="Picture 133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6157DDE8-AC3B-5742-ABD8-E17CDE6218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5145" y="6950321"/>
                <a:ext cx="974182" cy="976712"/>
              </a:xfrm>
              <a:prstGeom prst="rect">
                <a:avLst/>
              </a:prstGeom>
            </p:spPr>
          </p:pic>
          <p:pic>
            <p:nvPicPr>
              <p:cNvPr id="135" name="Picture 134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D99DCF59-D817-2744-9092-10AA99F98C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4835" y="7930823"/>
                <a:ext cx="481713" cy="482964"/>
              </a:xfrm>
              <a:prstGeom prst="rect">
                <a:avLst/>
              </a:prstGeom>
            </p:spPr>
          </p:pic>
          <p:pic>
            <p:nvPicPr>
              <p:cNvPr id="136" name="Picture 135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70ACF671-6A99-1545-9B4D-0B7BB37D30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16204" y="8321005"/>
                <a:ext cx="481713" cy="482964"/>
              </a:xfrm>
              <a:prstGeom prst="rect">
                <a:avLst/>
              </a:prstGeom>
            </p:spPr>
          </p:pic>
          <p:pic>
            <p:nvPicPr>
              <p:cNvPr id="137" name="Picture 136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96187076-E002-A347-B88D-37A419978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9078" y="7272613"/>
                <a:ext cx="477188" cy="478427"/>
              </a:xfrm>
              <a:prstGeom prst="rect">
                <a:avLst/>
              </a:prstGeom>
            </p:spPr>
          </p:pic>
        </p:grpSp>
        <p:sp>
          <p:nvSpPr>
            <p:cNvPr id="120" name="Line">
              <a:extLst>
                <a:ext uri="{FF2B5EF4-FFF2-40B4-BE49-F238E27FC236}">
                  <a16:creationId xmlns:a16="http://schemas.microsoft.com/office/drawing/2014/main" id="{A0396D86-BF24-5C4C-9F3B-4AC6DA5D7048}"/>
                </a:ext>
              </a:extLst>
            </p:cNvPr>
            <p:cNvSpPr/>
            <p:nvPr/>
          </p:nvSpPr>
          <p:spPr>
            <a:xfrm>
              <a:off x="8798644" y="3656756"/>
              <a:ext cx="4280371" cy="2479740"/>
            </a:xfrm>
            <a:custGeom>
              <a:avLst/>
              <a:gdLst>
                <a:gd name="connsiteX0" fmla="*/ 0 w 21600"/>
                <a:gd name="connsiteY0" fmla="*/ 20694 h 20694"/>
                <a:gd name="connsiteX1" fmla="*/ 4007 w 21600"/>
                <a:gd name="connsiteY1" fmla="*/ 18632 h 20694"/>
                <a:gd name="connsiteX2" fmla="*/ 7979 w 21600"/>
                <a:gd name="connsiteY2" fmla="*/ 14011 h 20694"/>
                <a:gd name="connsiteX3" fmla="*/ 10399 w 21600"/>
                <a:gd name="connsiteY3" fmla="*/ 5680 h 20694"/>
                <a:gd name="connsiteX4" fmla="*/ 11322 w 21600"/>
                <a:gd name="connsiteY4" fmla="*/ 857 h 20694"/>
                <a:gd name="connsiteX5" fmla="*/ 14043 w 21600"/>
                <a:gd name="connsiteY5" fmla="*/ 838 h 20694"/>
                <a:gd name="connsiteX6" fmla="*/ 15821 w 21600"/>
                <a:gd name="connsiteY6" fmla="*/ 60 h 20694"/>
                <a:gd name="connsiteX7" fmla="*/ 16704 w 21600"/>
                <a:gd name="connsiteY7" fmla="*/ 1787 h 20694"/>
                <a:gd name="connsiteX8" fmla="*/ 18004 w 21600"/>
                <a:gd name="connsiteY8" fmla="*/ 9413 h 20694"/>
                <a:gd name="connsiteX9" fmla="*/ 21600 w 21600"/>
                <a:gd name="connsiteY9" fmla="*/ 20523 h 20694"/>
                <a:gd name="connsiteX0" fmla="*/ 0 w 21600"/>
                <a:gd name="connsiteY0" fmla="*/ 20777 h 20777"/>
                <a:gd name="connsiteX1" fmla="*/ 4007 w 21600"/>
                <a:gd name="connsiteY1" fmla="*/ 18715 h 20777"/>
                <a:gd name="connsiteX2" fmla="*/ 7979 w 21600"/>
                <a:gd name="connsiteY2" fmla="*/ 14094 h 20777"/>
                <a:gd name="connsiteX3" fmla="*/ 10399 w 21600"/>
                <a:gd name="connsiteY3" fmla="*/ 5763 h 20777"/>
                <a:gd name="connsiteX4" fmla="*/ 14043 w 21600"/>
                <a:gd name="connsiteY4" fmla="*/ 921 h 20777"/>
                <a:gd name="connsiteX5" fmla="*/ 15821 w 21600"/>
                <a:gd name="connsiteY5" fmla="*/ 143 h 20777"/>
                <a:gd name="connsiteX6" fmla="*/ 16704 w 21600"/>
                <a:gd name="connsiteY6" fmla="*/ 1870 h 20777"/>
                <a:gd name="connsiteX7" fmla="*/ 18004 w 21600"/>
                <a:gd name="connsiteY7" fmla="*/ 9496 h 20777"/>
                <a:gd name="connsiteX8" fmla="*/ 21600 w 21600"/>
                <a:gd name="connsiteY8" fmla="*/ 20606 h 20777"/>
                <a:gd name="connsiteX0" fmla="*/ 0 w 21600"/>
                <a:gd name="connsiteY0" fmla="*/ 21238 h 21238"/>
                <a:gd name="connsiteX1" fmla="*/ 4007 w 21600"/>
                <a:gd name="connsiteY1" fmla="*/ 19176 h 21238"/>
                <a:gd name="connsiteX2" fmla="*/ 7979 w 21600"/>
                <a:gd name="connsiteY2" fmla="*/ 14555 h 21238"/>
                <a:gd name="connsiteX3" fmla="*/ 14043 w 21600"/>
                <a:gd name="connsiteY3" fmla="*/ 1382 h 21238"/>
                <a:gd name="connsiteX4" fmla="*/ 15821 w 21600"/>
                <a:gd name="connsiteY4" fmla="*/ 604 h 21238"/>
                <a:gd name="connsiteX5" fmla="*/ 16704 w 21600"/>
                <a:gd name="connsiteY5" fmla="*/ 2331 h 21238"/>
                <a:gd name="connsiteX6" fmla="*/ 18004 w 21600"/>
                <a:gd name="connsiteY6" fmla="*/ 9957 h 21238"/>
                <a:gd name="connsiteX7" fmla="*/ 21600 w 21600"/>
                <a:gd name="connsiteY7" fmla="*/ 21067 h 21238"/>
                <a:gd name="connsiteX0" fmla="*/ 0 w 21600"/>
                <a:gd name="connsiteY0" fmla="*/ 21404 h 21404"/>
                <a:gd name="connsiteX1" fmla="*/ 4007 w 21600"/>
                <a:gd name="connsiteY1" fmla="*/ 19342 h 21404"/>
                <a:gd name="connsiteX2" fmla="*/ 7979 w 21600"/>
                <a:gd name="connsiteY2" fmla="*/ 14721 h 21404"/>
                <a:gd name="connsiteX3" fmla="*/ 14043 w 21600"/>
                <a:gd name="connsiteY3" fmla="*/ 1548 h 21404"/>
                <a:gd name="connsiteX4" fmla="*/ 15821 w 21600"/>
                <a:gd name="connsiteY4" fmla="*/ 770 h 21404"/>
                <a:gd name="connsiteX5" fmla="*/ 17457 w 21600"/>
                <a:gd name="connsiteY5" fmla="*/ 6153 h 21404"/>
                <a:gd name="connsiteX6" fmla="*/ 18004 w 21600"/>
                <a:gd name="connsiteY6" fmla="*/ 10123 h 21404"/>
                <a:gd name="connsiteX7" fmla="*/ 21600 w 21600"/>
                <a:gd name="connsiteY7" fmla="*/ 21233 h 21404"/>
                <a:gd name="connsiteX0" fmla="*/ 0 w 21600"/>
                <a:gd name="connsiteY0" fmla="*/ 20639 h 20639"/>
                <a:gd name="connsiteX1" fmla="*/ 4007 w 21600"/>
                <a:gd name="connsiteY1" fmla="*/ 18577 h 20639"/>
                <a:gd name="connsiteX2" fmla="*/ 7979 w 21600"/>
                <a:gd name="connsiteY2" fmla="*/ 13956 h 20639"/>
                <a:gd name="connsiteX3" fmla="*/ 12538 w 21600"/>
                <a:gd name="connsiteY3" fmla="*/ 6363 h 20639"/>
                <a:gd name="connsiteX4" fmla="*/ 15821 w 21600"/>
                <a:gd name="connsiteY4" fmla="*/ 5 h 20639"/>
                <a:gd name="connsiteX5" fmla="*/ 17457 w 21600"/>
                <a:gd name="connsiteY5" fmla="*/ 5388 h 20639"/>
                <a:gd name="connsiteX6" fmla="*/ 18004 w 21600"/>
                <a:gd name="connsiteY6" fmla="*/ 9358 h 20639"/>
                <a:gd name="connsiteX7" fmla="*/ 21600 w 21600"/>
                <a:gd name="connsiteY7" fmla="*/ 20468 h 20639"/>
                <a:gd name="connsiteX0" fmla="*/ 0 w 21600"/>
                <a:gd name="connsiteY0" fmla="*/ 16713 h 16713"/>
                <a:gd name="connsiteX1" fmla="*/ 4007 w 21600"/>
                <a:gd name="connsiteY1" fmla="*/ 14651 h 16713"/>
                <a:gd name="connsiteX2" fmla="*/ 7979 w 21600"/>
                <a:gd name="connsiteY2" fmla="*/ 10030 h 16713"/>
                <a:gd name="connsiteX3" fmla="*/ 12538 w 21600"/>
                <a:gd name="connsiteY3" fmla="*/ 2437 h 16713"/>
                <a:gd name="connsiteX4" fmla="*/ 16163 w 21600"/>
                <a:gd name="connsiteY4" fmla="*/ 24 h 16713"/>
                <a:gd name="connsiteX5" fmla="*/ 17457 w 21600"/>
                <a:gd name="connsiteY5" fmla="*/ 1462 h 16713"/>
                <a:gd name="connsiteX6" fmla="*/ 18004 w 21600"/>
                <a:gd name="connsiteY6" fmla="*/ 5432 h 16713"/>
                <a:gd name="connsiteX7" fmla="*/ 21600 w 21600"/>
                <a:gd name="connsiteY7" fmla="*/ 16542 h 16713"/>
                <a:gd name="connsiteX0" fmla="*/ 0 w 21600"/>
                <a:gd name="connsiteY0" fmla="*/ 16697 h 16697"/>
                <a:gd name="connsiteX1" fmla="*/ 4007 w 21600"/>
                <a:gd name="connsiteY1" fmla="*/ 14635 h 16697"/>
                <a:gd name="connsiteX2" fmla="*/ 7979 w 21600"/>
                <a:gd name="connsiteY2" fmla="*/ 10014 h 16697"/>
                <a:gd name="connsiteX3" fmla="*/ 12538 w 21600"/>
                <a:gd name="connsiteY3" fmla="*/ 2421 h 16697"/>
                <a:gd name="connsiteX4" fmla="*/ 16163 w 21600"/>
                <a:gd name="connsiteY4" fmla="*/ 8 h 16697"/>
                <a:gd name="connsiteX5" fmla="*/ 17594 w 21600"/>
                <a:gd name="connsiteY5" fmla="*/ 2985 h 16697"/>
                <a:gd name="connsiteX6" fmla="*/ 18004 w 21600"/>
                <a:gd name="connsiteY6" fmla="*/ 5416 h 16697"/>
                <a:gd name="connsiteX7" fmla="*/ 21600 w 21600"/>
                <a:gd name="connsiteY7" fmla="*/ 16526 h 16697"/>
                <a:gd name="connsiteX0" fmla="*/ 0 w 21600"/>
                <a:gd name="connsiteY0" fmla="*/ 16800 h 16800"/>
                <a:gd name="connsiteX1" fmla="*/ 4007 w 21600"/>
                <a:gd name="connsiteY1" fmla="*/ 14738 h 16800"/>
                <a:gd name="connsiteX2" fmla="*/ 7979 w 21600"/>
                <a:gd name="connsiteY2" fmla="*/ 10117 h 16800"/>
                <a:gd name="connsiteX3" fmla="*/ 12538 w 21600"/>
                <a:gd name="connsiteY3" fmla="*/ 2524 h 16800"/>
                <a:gd name="connsiteX4" fmla="*/ 16163 w 21600"/>
                <a:gd name="connsiteY4" fmla="*/ 111 h 16800"/>
                <a:gd name="connsiteX5" fmla="*/ 18004 w 21600"/>
                <a:gd name="connsiteY5" fmla="*/ 5519 h 16800"/>
                <a:gd name="connsiteX6" fmla="*/ 21600 w 21600"/>
                <a:gd name="connsiteY6" fmla="*/ 16629 h 16800"/>
                <a:gd name="connsiteX0" fmla="*/ 0 w 21600"/>
                <a:gd name="connsiteY0" fmla="*/ 16690 h 16690"/>
                <a:gd name="connsiteX1" fmla="*/ 4007 w 21600"/>
                <a:gd name="connsiteY1" fmla="*/ 14628 h 16690"/>
                <a:gd name="connsiteX2" fmla="*/ 7979 w 21600"/>
                <a:gd name="connsiteY2" fmla="*/ 10007 h 16690"/>
                <a:gd name="connsiteX3" fmla="*/ 13427 w 21600"/>
                <a:gd name="connsiteY3" fmla="*/ 5493 h 16690"/>
                <a:gd name="connsiteX4" fmla="*/ 16163 w 21600"/>
                <a:gd name="connsiteY4" fmla="*/ 1 h 16690"/>
                <a:gd name="connsiteX5" fmla="*/ 18004 w 21600"/>
                <a:gd name="connsiteY5" fmla="*/ 5409 h 16690"/>
                <a:gd name="connsiteX6" fmla="*/ 21600 w 21600"/>
                <a:gd name="connsiteY6" fmla="*/ 16519 h 16690"/>
                <a:gd name="connsiteX0" fmla="*/ 0 w 21600"/>
                <a:gd name="connsiteY0" fmla="*/ 16690 h 16690"/>
                <a:gd name="connsiteX1" fmla="*/ 4007 w 21600"/>
                <a:gd name="connsiteY1" fmla="*/ 14628 h 16690"/>
                <a:gd name="connsiteX2" fmla="*/ 8800 w 21600"/>
                <a:gd name="connsiteY2" fmla="*/ 13086 h 16690"/>
                <a:gd name="connsiteX3" fmla="*/ 13427 w 21600"/>
                <a:gd name="connsiteY3" fmla="*/ 5493 h 16690"/>
                <a:gd name="connsiteX4" fmla="*/ 16163 w 21600"/>
                <a:gd name="connsiteY4" fmla="*/ 1 h 16690"/>
                <a:gd name="connsiteX5" fmla="*/ 18004 w 21600"/>
                <a:gd name="connsiteY5" fmla="*/ 5409 h 16690"/>
                <a:gd name="connsiteX6" fmla="*/ 21600 w 21600"/>
                <a:gd name="connsiteY6" fmla="*/ 16519 h 16690"/>
                <a:gd name="connsiteX0" fmla="*/ 0 w 21600"/>
                <a:gd name="connsiteY0" fmla="*/ 16690 h 16690"/>
                <a:gd name="connsiteX1" fmla="*/ 4212 w 21600"/>
                <a:gd name="connsiteY1" fmla="*/ 15879 h 16690"/>
                <a:gd name="connsiteX2" fmla="*/ 8800 w 21600"/>
                <a:gd name="connsiteY2" fmla="*/ 13086 h 16690"/>
                <a:gd name="connsiteX3" fmla="*/ 13427 w 21600"/>
                <a:gd name="connsiteY3" fmla="*/ 5493 h 16690"/>
                <a:gd name="connsiteX4" fmla="*/ 16163 w 21600"/>
                <a:gd name="connsiteY4" fmla="*/ 1 h 16690"/>
                <a:gd name="connsiteX5" fmla="*/ 18004 w 21600"/>
                <a:gd name="connsiteY5" fmla="*/ 5409 h 16690"/>
                <a:gd name="connsiteX6" fmla="*/ 21600 w 21600"/>
                <a:gd name="connsiteY6" fmla="*/ 16519 h 16690"/>
                <a:gd name="connsiteX0" fmla="*/ 0 w 21600"/>
                <a:gd name="connsiteY0" fmla="*/ 16690 h 16690"/>
                <a:gd name="connsiteX1" fmla="*/ 4212 w 21600"/>
                <a:gd name="connsiteY1" fmla="*/ 15879 h 16690"/>
                <a:gd name="connsiteX2" fmla="*/ 10921 w 21600"/>
                <a:gd name="connsiteY2" fmla="*/ 11739 h 16690"/>
                <a:gd name="connsiteX3" fmla="*/ 13427 w 21600"/>
                <a:gd name="connsiteY3" fmla="*/ 5493 h 16690"/>
                <a:gd name="connsiteX4" fmla="*/ 16163 w 21600"/>
                <a:gd name="connsiteY4" fmla="*/ 1 h 16690"/>
                <a:gd name="connsiteX5" fmla="*/ 18004 w 21600"/>
                <a:gd name="connsiteY5" fmla="*/ 5409 h 16690"/>
                <a:gd name="connsiteX6" fmla="*/ 21600 w 21600"/>
                <a:gd name="connsiteY6" fmla="*/ 16519 h 16690"/>
                <a:gd name="connsiteX0" fmla="*/ 0 w 21600"/>
                <a:gd name="connsiteY0" fmla="*/ 16691 h 16691"/>
                <a:gd name="connsiteX1" fmla="*/ 4212 w 21600"/>
                <a:gd name="connsiteY1" fmla="*/ 15880 h 16691"/>
                <a:gd name="connsiteX2" fmla="*/ 10921 w 21600"/>
                <a:gd name="connsiteY2" fmla="*/ 11740 h 16691"/>
                <a:gd name="connsiteX3" fmla="*/ 14248 w 21600"/>
                <a:gd name="connsiteY3" fmla="*/ 5975 h 16691"/>
                <a:gd name="connsiteX4" fmla="*/ 16163 w 21600"/>
                <a:gd name="connsiteY4" fmla="*/ 2 h 16691"/>
                <a:gd name="connsiteX5" fmla="*/ 18004 w 21600"/>
                <a:gd name="connsiteY5" fmla="*/ 5410 h 16691"/>
                <a:gd name="connsiteX6" fmla="*/ 21600 w 21600"/>
                <a:gd name="connsiteY6" fmla="*/ 16520 h 16691"/>
                <a:gd name="connsiteX0" fmla="*/ 0 w 21600"/>
                <a:gd name="connsiteY0" fmla="*/ 16711 h 16711"/>
                <a:gd name="connsiteX1" fmla="*/ 4212 w 21600"/>
                <a:gd name="connsiteY1" fmla="*/ 15900 h 16711"/>
                <a:gd name="connsiteX2" fmla="*/ 10921 w 21600"/>
                <a:gd name="connsiteY2" fmla="*/ 11760 h 16711"/>
                <a:gd name="connsiteX3" fmla="*/ 14248 w 21600"/>
                <a:gd name="connsiteY3" fmla="*/ 5995 h 16711"/>
                <a:gd name="connsiteX4" fmla="*/ 16163 w 21600"/>
                <a:gd name="connsiteY4" fmla="*/ 22 h 16711"/>
                <a:gd name="connsiteX5" fmla="*/ 18209 w 21600"/>
                <a:gd name="connsiteY5" fmla="*/ 4468 h 16711"/>
                <a:gd name="connsiteX6" fmla="*/ 21600 w 21600"/>
                <a:gd name="connsiteY6" fmla="*/ 16540 h 16711"/>
                <a:gd name="connsiteX0" fmla="*/ 0 w 20847"/>
                <a:gd name="connsiteY0" fmla="*/ 16711 h 16711"/>
                <a:gd name="connsiteX1" fmla="*/ 4212 w 20847"/>
                <a:gd name="connsiteY1" fmla="*/ 15900 h 16711"/>
                <a:gd name="connsiteX2" fmla="*/ 10921 w 20847"/>
                <a:gd name="connsiteY2" fmla="*/ 11760 h 16711"/>
                <a:gd name="connsiteX3" fmla="*/ 14248 w 20847"/>
                <a:gd name="connsiteY3" fmla="*/ 5995 h 16711"/>
                <a:gd name="connsiteX4" fmla="*/ 16163 w 20847"/>
                <a:gd name="connsiteY4" fmla="*/ 22 h 16711"/>
                <a:gd name="connsiteX5" fmla="*/ 18209 w 20847"/>
                <a:gd name="connsiteY5" fmla="*/ 4468 h 16711"/>
                <a:gd name="connsiteX6" fmla="*/ 20847 w 20847"/>
                <a:gd name="connsiteY6" fmla="*/ 12595 h 16711"/>
                <a:gd name="connsiteX0" fmla="*/ 0 w 20847"/>
                <a:gd name="connsiteY0" fmla="*/ 16711 h 16711"/>
                <a:gd name="connsiteX1" fmla="*/ 4212 w 20847"/>
                <a:gd name="connsiteY1" fmla="*/ 15900 h 16711"/>
                <a:gd name="connsiteX2" fmla="*/ 10921 w 20847"/>
                <a:gd name="connsiteY2" fmla="*/ 11760 h 16711"/>
                <a:gd name="connsiteX3" fmla="*/ 14248 w 20847"/>
                <a:gd name="connsiteY3" fmla="*/ 5995 h 16711"/>
                <a:gd name="connsiteX4" fmla="*/ 16163 w 20847"/>
                <a:gd name="connsiteY4" fmla="*/ 22 h 16711"/>
                <a:gd name="connsiteX5" fmla="*/ 18209 w 20847"/>
                <a:gd name="connsiteY5" fmla="*/ 4468 h 16711"/>
                <a:gd name="connsiteX6" fmla="*/ 20847 w 20847"/>
                <a:gd name="connsiteY6" fmla="*/ 12787 h 16711"/>
                <a:gd name="connsiteX0" fmla="*/ 0 w 19137"/>
                <a:gd name="connsiteY0" fmla="*/ 11997 h 15900"/>
                <a:gd name="connsiteX1" fmla="*/ 2502 w 19137"/>
                <a:gd name="connsiteY1" fmla="*/ 15900 h 15900"/>
                <a:gd name="connsiteX2" fmla="*/ 9211 w 19137"/>
                <a:gd name="connsiteY2" fmla="*/ 11760 h 15900"/>
                <a:gd name="connsiteX3" fmla="*/ 12538 w 19137"/>
                <a:gd name="connsiteY3" fmla="*/ 5995 h 15900"/>
                <a:gd name="connsiteX4" fmla="*/ 14453 w 19137"/>
                <a:gd name="connsiteY4" fmla="*/ 22 h 15900"/>
                <a:gd name="connsiteX5" fmla="*/ 16499 w 19137"/>
                <a:gd name="connsiteY5" fmla="*/ 4468 h 15900"/>
                <a:gd name="connsiteX6" fmla="*/ 19137 w 19137"/>
                <a:gd name="connsiteY6" fmla="*/ 12787 h 15900"/>
                <a:gd name="connsiteX0" fmla="*/ 0 w 19137"/>
                <a:gd name="connsiteY0" fmla="*/ 11997 h 12787"/>
                <a:gd name="connsiteX1" fmla="*/ 4486 w 19137"/>
                <a:gd name="connsiteY1" fmla="*/ 11763 h 12787"/>
                <a:gd name="connsiteX2" fmla="*/ 9211 w 19137"/>
                <a:gd name="connsiteY2" fmla="*/ 11760 h 12787"/>
                <a:gd name="connsiteX3" fmla="*/ 12538 w 19137"/>
                <a:gd name="connsiteY3" fmla="*/ 5995 h 12787"/>
                <a:gd name="connsiteX4" fmla="*/ 14453 w 19137"/>
                <a:gd name="connsiteY4" fmla="*/ 22 h 12787"/>
                <a:gd name="connsiteX5" fmla="*/ 16499 w 19137"/>
                <a:gd name="connsiteY5" fmla="*/ 4468 h 12787"/>
                <a:gd name="connsiteX6" fmla="*/ 19137 w 19137"/>
                <a:gd name="connsiteY6" fmla="*/ 12787 h 12787"/>
                <a:gd name="connsiteX0" fmla="*/ 0 w 19137"/>
                <a:gd name="connsiteY0" fmla="*/ 11997 h 12787"/>
                <a:gd name="connsiteX1" fmla="*/ 4486 w 19137"/>
                <a:gd name="connsiteY1" fmla="*/ 11763 h 12787"/>
                <a:gd name="connsiteX2" fmla="*/ 11263 w 19137"/>
                <a:gd name="connsiteY2" fmla="*/ 9740 h 12787"/>
                <a:gd name="connsiteX3" fmla="*/ 12538 w 19137"/>
                <a:gd name="connsiteY3" fmla="*/ 5995 h 12787"/>
                <a:gd name="connsiteX4" fmla="*/ 14453 w 19137"/>
                <a:gd name="connsiteY4" fmla="*/ 22 h 12787"/>
                <a:gd name="connsiteX5" fmla="*/ 16499 w 19137"/>
                <a:gd name="connsiteY5" fmla="*/ 4468 h 12787"/>
                <a:gd name="connsiteX6" fmla="*/ 19137 w 19137"/>
                <a:gd name="connsiteY6" fmla="*/ 12787 h 12787"/>
                <a:gd name="connsiteX0" fmla="*/ 0 w 19137"/>
                <a:gd name="connsiteY0" fmla="*/ 12017 h 12807"/>
                <a:gd name="connsiteX1" fmla="*/ 4486 w 19137"/>
                <a:gd name="connsiteY1" fmla="*/ 11783 h 12807"/>
                <a:gd name="connsiteX2" fmla="*/ 11263 w 19137"/>
                <a:gd name="connsiteY2" fmla="*/ 9760 h 12807"/>
                <a:gd name="connsiteX3" fmla="*/ 13154 w 19137"/>
                <a:gd name="connsiteY3" fmla="*/ 6688 h 12807"/>
                <a:gd name="connsiteX4" fmla="*/ 14453 w 19137"/>
                <a:gd name="connsiteY4" fmla="*/ 42 h 12807"/>
                <a:gd name="connsiteX5" fmla="*/ 16499 w 19137"/>
                <a:gd name="connsiteY5" fmla="*/ 4488 h 12807"/>
                <a:gd name="connsiteX6" fmla="*/ 19137 w 19137"/>
                <a:gd name="connsiteY6" fmla="*/ 12807 h 12807"/>
                <a:gd name="connsiteX0" fmla="*/ 0 w 19137"/>
                <a:gd name="connsiteY0" fmla="*/ 12017 h 12807"/>
                <a:gd name="connsiteX1" fmla="*/ 4486 w 19137"/>
                <a:gd name="connsiteY1" fmla="*/ 11783 h 12807"/>
                <a:gd name="connsiteX2" fmla="*/ 9416 w 19137"/>
                <a:gd name="connsiteY2" fmla="*/ 9856 h 12807"/>
                <a:gd name="connsiteX3" fmla="*/ 13154 w 19137"/>
                <a:gd name="connsiteY3" fmla="*/ 6688 h 12807"/>
                <a:gd name="connsiteX4" fmla="*/ 14453 w 19137"/>
                <a:gd name="connsiteY4" fmla="*/ 42 h 12807"/>
                <a:gd name="connsiteX5" fmla="*/ 16499 w 19137"/>
                <a:gd name="connsiteY5" fmla="*/ 4488 h 12807"/>
                <a:gd name="connsiteX6" fmla="*/ 19137 w 19137"/>
                <a:gd name="connsiteY6" fmla="*/ 12807 h 12807"/>
                <a:gd name="connsiteX0" fmla="*/ 0 w 19137"/>
                <a:gd name="connsiteY0" fmla="*/ 12017 h 12807"/>
                <a:gd name="connsiteX1" fmla="*/ 4486 w 19137"/>
                <a:gd name="connsiteY1" fmla="*/ 11783 h 12807"/>
                <a:gd name="connsiteX2" fmla="*/ 9416 w 19137"/>
                <a:gd name="connsiteY2" fmla="*/ 9856 h 12807"/>
                <a:gd name="connsiteX3" fmla="*/ 12607 w 19137"/>
                <a:gd name="connsiteY3" fmla="*/ 6688 h 12807"/>
                <a:gd name="connsiteX4" fmla="*/ 14453 w 19137"/>
                <a:gd name="connsiteY4" fmla="*/ 42 h 12807"/>
                <a:gd name="connsiteX5" fmla="*/ 16499 w 19137"/>
                <a:gd name="connsiteY5" fmla="*/ 4488 h 12807"/>
                <a:gd name="connsiteX6" fmla="*/ 19137 w 19137"/>
                <a:gd name="connsiteY6" fmla="*/ 12807 h 12807"/>
                <a:gd name="connsiteX0" fmla="*/ 0 w 19137"/>
                <a:gd name="connsiteY0" fmla="*/ 12505 h 13295"/>
                <a:gd name="connsiteX1" fmla="*/ 4486 w 19137"/>
                <a:gd name="connsiteY1" fmla="*/ 12271 h 13295"/>
                <a:gd name="connsiteX2" fmla="*/ 9416 w 19137"/>
                <a:gd name="connsiteY2" fmla="*/ 10344 h 13295"/>
                <a:gd name="connsiteX3" fmla="*/ 12607 w 19137"/>
                <a:gd name="connsiteY3" fmla="*/ 7176 h 13295"/>
                <a:gd name="connsiteX4" fmla="*/ 14453 w 19137"/>
                <a:gd name="connsiteY4" fmla="*/ 530 h 13295"/>
                <a:gd name="connsiteX5" fmla="*/ 15678 w 19137"/>
                <a:gd name="connsiteY5" fmla="*/ 2282 h 13295"/>
                <a:gd name="connsiteX6" fmla="*/ 19137 w 19137"/>
                <a:gd name="connsiteY6" fmla="*/ 13295 h 13295"/>
                <a:gd name="connsiteX0" fmla="*/ 0 w 19137"/>
                <a:gd name="connsiteY0" fmla="*/ 12041 h 12831"/>
                <a:gd name="connsiteX1" fmla="*/ 4486 w 19137"/>
                <a:gd name="connsiteY1" fmla="*/ 11807 h 12831"/>
                <a:gd name="connsiteX2" fmla="*/ 9416 w 19137"/>
                <a:gd name="connsiteY2" fmla="*/ 9880 h 12831"/>
                <a:gd name="connsiteX3" fmla="*/ 12607 w 19137"/>
                <a:gd name="connsiteY3" fmla="*/ 6712 h 12831"/>
                <a:gd name="connsiteX4" fmla="*/ 14453 w 19137"/>
                <a:gd name="connsiteY4" fmla="*/ 66 h 12831"/>
                <a:gd name="connsiteX5" fmla="*/ 16362 w 19137"/>
                <a:gd name="connsiteY5" fmla="*/ 4127 h 12831"/>
                <a:gd name="connsiteX6" fmla="*/ 19137 w 19137"/>
                <a:gd name="connsiteY6" fmla="*/ 12831 h 12831"/>
                <a:gd name="connsiteX0" fmla="*/ 0 w 19137"/>
                <a:gd name="connsiteY0" fmla="*/ 11979 h 12769"/>
                <a:gd name="connsiteX1" fmla="*/ 4486 w 19137"/>
                <a:gd name="connsiteY1" fmla="*/ 11745 h 12769"/>
                <a:gd name="connsiteX2" fmla="*/ 9416 w 19137"/>
                <a:gd name="connsiteY2" fmla="*/ 9818 h 12769"/>
                <a:gd name="connsiteX3" fmla="*/ 12607 w 19137"/>
                <a:gd name="connsiteY3" fmla="*/ 6650 h 12769"/>
                <a:gd name="connsiteX4" fmla="*/ 14453 w 19137"/>
                <a:gd name="connsiteY4" fmla="*/ 4 h 12769"/>
                <a:gd name="connsiteX5" fmla="*/ 16772 w 19137"/>
                <a:gd name="connsiteY5" fmla="*/ 5893 h 12769"/>
                <a:gd name="connsiteX6" fmla="*/ 19137 w 19137"/>
                <a:gd name="connsiteY6" fmla="*/ 12769 h 12769"/>
                <a:gd name="connsiteX0" fmla="*/ 0 w 19137"/>
                <a:gd name="connsiteY0" fmla="*/ 10730 h 11520"/>
                <a:gd name="connsiteX1" fmla="*/ 4486 w 19137"/>
                <a:gd name="connsiteY1" fmla="*/ 10496 h 11520"/>
                <a:gd name="connsiteX2" fmla="*/ 9416 w 19137"/>
                <a:gd name="connsiteY2" fmla="*/ 8569 h 11520"/>
                <a:gd name="connsiteX3" fmla="*/ 12607 w 19137"/>
                <a:gd name="connsiteY3" fmla="*/ 5401 h 11520"/>
                <a:gd name="connsiteX4" fmla="*/ 14727 w 19137"/>
                <a:gd name="connsiteY4" fmla="*/ 6 h 11520"/>
                <a:gd name="connsiteX5" fmla="*/ 16772 w 19137"/>
                <a:gd name="connsiteY5" fmla="*/ 4644 h 11520"/>
                <a:gd name="connsiteX6" fmla="*/ 19137 w 19137"/>
                <a:gd name="connsiteY6" fmla="*/ 11520 h 11520"/>
                <a:gd name="connsiteX0" fmla="*/ 0 w 19137"/>
                <a:gd name="connsiteY0" fmla="*/ 10766 h 11556"/>
                <a:gd name="connsiteX1" fmla="*/ 4486 w 19137"/>
                <a:gd name="connsiteY1" fmla="*/ 10532 h 11556"/>
                <a:gd name="connsiteX2" fmla="*/ 9416 w 19137"/>
                <a:gd name="connsiteY2" fmla="*/ 8605 h 11556"/>
                <a:gd name="connsiteX3" fmla="*/ 12949 w 19137"/>
                <a:gd name="connsiteY3" fmla="*/ 6976 h 11556"/>
                <a:gd name="connsiteX4" fmla="*/ 14727 w 19137"/>
                <a:gd name="connsiteY4" fmla="*/ 42 h 11556"/>
                <a:gd name="connsiteX5" fmla="*/ 16772 w 19137"/>
                <a:gd name="connsiteY5" fmla="*/ 4680 h 11556"/>
                <a:gd name="connsiteX6" fmla="*/ 19137 w 19137"/>
                <a:gd name="connsiteY6" fmla="*/ 11556 h 11556"/>
                <a:gd name="connsiteX0" fmla="*/ 0 w 19137"/>
                <a:gd name="connsiteY0" fmla="*/ 10766 h 11556"/>
                <a:gd name="connsiteX1" fmla="*/ 4486 w 19137"/>
                <a:gd name="connsiteY1" fmla="*/ 10532 h 11556"/>
                <a:gd name="connsiteX2" fmla="*/ 9279 w 19137"/>
                <a:gd name="connsiteY2" fmla="*/ 10048 h 11556"/>
                <a:gd name="connsiteX3" fmla="*/ 12949 w 19137"/>
                <a:gd name="connsiteY3" fmla="*/ 6976 h 11556"/>
                <a:gd name="connsiteX4" fmla="*/ 14727 w 19137"/>
                <a:gd name="connsiteY4" fmla="*/ 42 h 11556"/>
                <a:gd name="connsiteX5" fmla="*/ 16772 w 19137"/>
                <a:gd name="connsiteY5" fmla="*/ 4680 h 11556"/>
                <a:gd name="connsiteX6" fmla="*/ 19137 w 19137"/>
                <a:gd name="connsiteY6" fmla="*/ 11556 h 11556"/>
                <a:gd name="connsiteX0" fmla="*/ 0 w 19137"/>
                <a:gd name="connsiteY0" fmla="*/ 10741 h 11531"/>
                <a:gd name="connsiteX1" fmla="*/ 4486 w 19137"/>
                <a:gd name="connsiteY1" fmla="*/ 10507 h 11531"/>
                <a:gd name="connsiteX2" fmla="*/ 9279 w 19137"/>
                <a:gd name="connsiteY2" fmla="*/ 10023 h 11531"/>
                <a:gd name="connsiteX3" fmla="*/ 12949 w 19137"/>
                <a:gd name="connsiteY3" fmla="*/ 5989 h 11531"/>
                <a:gd name="connsiteX4" fmla="*/ 14727 w 19137"/>
                <a:gd name="connsiteY4" fmla="*/ 17 h 11531"/>
                <a:gd name="connsiteX5" fmla="*/ 16772 w 19137"/>
                <a:gd name="connsiteY5" fmla="*/ 4655 h 11531"/>
                <a:gd name="connsiteX6" fmla="*/ 19137 w 19137"/>
                <a:gd name="connsiteY6" fmla="*/ 11531 h 11531"/>
                <a:gd name="connsiteX0" fmla="*/ 0 w 19137"/>
                <a:gd name="connsiteY0" fmla="*/ 10746 h 11536"/>
                <a:gd name="connsiteX1" fmla="*/ 4486 w 19137"/>
                <a:gd name="connsiteY1" fmla="*/ 10512 h 11536"/>
                <a:gd name="connsiteX2" fmla="*/ 9279 w 19137"/>
                <a:gd name="connsiteY2" fmla="*/ 10028 h 11536"/>
                <a:gd name="connsiteX3" fmla="*/ 12949 w 19137"/>
                <a:gd name="connsiteY3" fmla="*/ 5994 h 11536"/>
                <a:gd name="connsiteX4" fmla="*/ 14727 w 19137"/>
                <a:gd name="connsiteY4" fmla="*/ 22 h 11536"/>
                <a:gd name="connsiteX5" fmla="*/ 16977 w 19137"/>
                <a:gd name="connsiteY5" fmla="*/ 4468 h 11536"/>
                <a:gd name="connsiteX6" fmla="*/ 19137 w 19137"/>
                <a:gd name="connsiteY6" fmla="*/ 11536 h 11536"/>
                <a:gd name="connsiteX0" fmla="*/ 0 w 20095"/>
                <a:gd name="connsiteY0" fmla="*/ 13055 h 13055"/>
                <a:gd name="connsiteX1" fmla="*/ 5444 w 20095"/>
                <a:gd name="connsiteY1" fmla="*/ 10512 h 13055"/>
                <a:gd name="connsiteX2" fmla="*/ 10237 w 20095"/>
                <a:gd name="connsiteY2" fmla="*/ 10028 h 13055"/>
                <a:gd name="connsiteX3" fmla="*/ 13907 w 20095"/>
                <a:gd name="connsiteY3" fmla="*/ 5994 h 13055"/>
                <a:gd name="connsiteX4" fmla="*/ 15685 w 20095"/>
                <a:gd name="connsiteY4" fmla="*/ 22 h 13055"/>
                <a:gd name="connsiteX5" fmla="*/ 17935 w 20095"/>
                <a:gd name="connsiteY5" fmla="*/ 4468 h 13055"/>
                <a:gd name="connsiteX6" fmla="*/ 20095 w 20095"/>
                <a:gd name="connsiteY6" fmla="*/ 11536 h 13055"/>
                <a:gd name="connsiteX0" fmla="*/ 0 w 20095"/>
                <a:gd name="connsiteY0" fmla="*/ 13055 h 13055"/>
                <a:gd name="connsiteX1" fmla="*/ 5581 w 20095"/>
                <a:gd name="connsiteY1" fmla="*/ 11667 h 13055"/>
                <a:gd name="connsiteX2" fmla="*/ 10237 w 20095"/>
                <a:gd name="connsiteY2" fmla="*/ 10028 h 13055"/>
                <a:gd name="connsiteX3" fmla="*/ 13907 w 20095"/>
                <a:gd name="connsiteY3" fmla="*/ 5994 h 13055"/>
                <a:gd name="connsiteX4" fmla="*/ 15685 w 20095"/>
                <a:gd name="connsiteY4" fmla="*/ 22 h 13055"/>
                <a:gd name="connsiteX5" fmla="*/ 17935 w 20095"/>
                <a:gd name="connsiteY5" fmla="*/ 4468 h 13055"/>
                <a:gd name="connsiteX6" fmla="*/ 20095 w 20095"/>
                <a:gd name="connsiteY6" fmla="*/ 11536 h 13055"/>
                <a:gd name="connsiteX0" fmla="*/ 0 w 20095"/>
                <a:gd name="connsiteY0" fmla="*/ 13051 h 13051"/>
                <a:gd name="connsiteX1" fmla="*/ 5581 w 20095"/>
                <a:gd name="connsiteY1" fmla="*/ 11663 h 13051"/>
                <a:gd name="connsiteX2" fmla="*/ 10237 w 20095"/>
                <a:gd name="connsiteY2" fmla="*/ 10024 h 13051"/>
                <a:gd name="connsiteX3" fmla="*/ 13360 w 20095"/>
                <a:gd name="connsiteY3" fmla="*/ 5798 h 13051"/>
                <a:gd name="connsiteX4" fmla="*/ 15685 w 20095"/>
                <a:gd name="connsiteY4" fmla="*/ 18 h 13051"/>
                <a:gd name="connsiteX5" fmla="*/ 17935 w 20095"/>
                <a:gd name="connsiteY5" fmla="*/ 4464 h 13051"/>
                <a:gd name="connsiteX6" fmla="*/ 20095 w 20095"/>
                <a:gd name="connsiteY6" fmla="*/ 11532 h 13051"/>
                <a:gd name="connsiteX0" fmla="*/ 0 w 19248"/>
                <a:gd name="connsiteY0" fmla="*/ 13051 h 13051"/>
                <a:gd name="connsiteX1" fmla="*/ 5581 w 19248"/>
                <a:gd name="connsiteY1" fmla="*/ 11663 h 13051"/>
                <a:gd name="connsiteX2" fmla="*/ 10237 w 19248"/>
                <a:gd name="connsiteY2" fmla="*/ 10024 h 13051"/>
                <a:gd name="connsiteX3" fmla="*/ 13360 w 19248"/>
                <a:gd name="connsiteY3" fmla="*/ 5798 h 13051"/>
                <a:gd name="connsiteX4" fmla="*/ 15685 w 19248"/>
                <a:gd name="connsiteY4" fmla="*/ 18 h 13051"/>
                <a:gd name="connsiteX5" fmla="*/ 17935 w 19248"/>
                <a:gd name="connsiteY5" fmla="*/ 4464 h 13051"/>
                <a:gd name="connsiteX6" fmla="*/ 19248 w 19248"/>
                <a:gd name="connsiteY6" fmla="*/ 11872 h 13051"/>
                <a:gd name="connsiteX0" fmla="*/ 0 w 19248"/>
                <a:gd name="connsiteY0" fmla="*/ 13051 h 13051"/>
                <a:gd name="connsiteX1" fmla="*/ 5581 w 19248"/>
                <a:gd name="connsiteY1" fmla="*/ 11663 h 13051"/>
                <a:gd name="connsiteX2" fmla="*/ 10237 w 19248"/>
                <a:gd name="connsiteY2" fmla="*/ 10024 h 13051"/>
                <a:gd name="connsiteX3" fmla="*/ 13360 w 19248"/>
                <a:gd name="connsiteY3" fmla="*/ 5798 h 13051"/>
                <a:gd name="connsiteX4" fmla="*/ 15685 w 19248"/>
                <a:gd name="connsiteY4" fmla="*/ 18 h 13051"/>
                <a:gd name="connsiteX5" fmla="*/ 17935 w 19248"/>
                <a:gd name="connsiteY5" fmla="*/ 4464 h 13051"/>
                <a:gd name="connsiteX6" fmla="*/ 19248 w 19248"/>
                <a:gd name="connsiteY6" fmla="*/ 11872 h 13051"/>
                <a:gd name="connsiteX0" fmla="*/ 0 w 19248"/>
                <a:gd name="connsiteY0" fmla="*/ 13808 h 13808"/>
                <a:gd name="connsiteX1" fmla="*/ 5581 w 19248"/>
                <a:gd name="connsiteY1" fmla="*/ 12420 h 13808"/>
                <a:gd name="connsiteX2" fmla="*/ 10237 w 19248"/>
                <a:gd name="connsiteY2" fmla="*/ 10781 h 13808"/>
                <a:gd name="connsiteX3" fmla="*/ 13360 w 19248"/>
                <a:gd name="connsiteY3" fmla="*/ 6555 h 13808"/>
                <a:gd name="connsiteX4" fmla="*/ 15685 w 19248"/>
                <a:gd name="connsiteY4" fmla="*/ 775 h 13808"/>
                <a:gd name="connsiteX5" fmla="*/ 18105 w 19248"/>
                <a:gd name="connsiteY5" fmla="*/ 1877 h 13808"/>
                <a:gd name="connsiteX6" fmla="*/ 19248 w 19248"/>
                <a:gd name="connsiteY6" fmla="*/ 12629 h 13808"/>
                <a:gd name="connsiteX0" fmla="*/ 0 w 19248"/>
                <a:gd name="connsiteY0" fmla="*/ 13689 h 13689"/>
                <a:gd name="connsiteX1" fmla="*/ 5581 w 19248"/>
                <a:gd name="connsiteY1" fmla="*/ 12301 h 13689"/>
                <a:gd name="connsiteX2" fmla="*/ 10237 w 19248"/>
                <a:gd name="connsiteY2" fmla="*/ 10662 h 13689"/>
                <a:gd name="connsiteX3" fmla="*/ 13360 w 19248"/>
                <a:gd name="connsiteY3" fmla="*/ 6436 h 13689"/>
                <a:gd name="connsiteX4" fmla="*/ 15515 w 19248"/>
                <a:gd name="connsiteY4" fmla="*/ 895 h 13689"/>
                <a:gd name="connsiteX5" fmla="*/ 18105 w 19248"/>
                <a:gd name="connsiteY5" fmla="*/ 1758 h 13689"/>
                <a:gd name="connsiteX6" fmla="*/ 19248 w 19248"/>
                <a:gd name="connsiteY6" fmla="*/ 12510 h 13689"/>
                <a:gd name="connsiteX0" fmla="*/ 759 w 20007"/>
                <a:gd name="connsiteY0" fmla="*/ 13689 h 13689"/>
                <a:gd name="connsiteX1" fmla="*/ 497 w 20007"/>
                <a:gd name="connsiteY1" fmla="*/ 7268 h 13689"/>
                <a:gd name="connsiteX2" fmla="*/ 10996 w 20007"/>
                <a:gd name="connsiteY2" fmla="*/ 10662 h 13689"/>
                <a:gd name="connsiteX3" fmla="*/ 14119 w 20007"/>
                <a:gd name="connsiteY3" fmla="*/ 6436 h 13689"/>
                <a:gd name="connsiteX4" fmla="*/ 16274 w 20007"/>
                <a:gd name="connsiteY4" fmla="*/ 895 h 13689"/>
                <a:gd name="connsiteX5" fmla="*/ 18864 w 20007"/>
                <a:gd name="connsiteY5" fmla="*/ 1758 h 13689"/>
                <a:gd name="connsiteX6" fmla="*/ 20007 w 20007"/>
                <a:gd name="connsiteY6" fmla="*/ 12510 h 13689"/>
                <a:gd name="connsiteX0" fmla="*/ 759 w 20007"/>
                <a:gd name="connsiteY0" fmla="*/ 13689 h 13689"/>
                <a:gd name="connsiteX1" fmla="*/ 497 w 20007"/>
                <a:gd name="connsiteY1" fmla="*/ 7268 h 13689"/>
                <a:gd name="connsiteX2" fmla="*/ 5726 w 20007"/>
                <a:gd name="connsiteY2" fmla="*/ 8902 h 13689"/>
                <a:gd name="connsiteX3" fmla="*/ 10996 w 20007"/>
                <a:gd name="connsiteY3" fmla="*/ 10662 h 13689"/>
                <a:gd name="connsiteX4" fmla="*/ 14119 w 20007"/>
                <a:gd name="connsiteY4" fmla="*/ 6436 h 13689"/>
                <a:gd name="connsiteX5" fmla="*/ 16274 w 20007"/>
                <a:gd name="connsiteY5" fmla="*/ 895 h 13689"/>
                <a:gd name="connsiteX6" fmla="*/ 18864 w 20007"/>
                <a:gd name="connsiteY6" fmla="*/ 1758 h 13689"/>
                <a:gd name="connsiteX7" fmla="*/ 20007 w 20007"/>
                <a:gd name="connsiteY7" fmla="*/ 12510 h 13689"/>
                <a:gd name="connsiteX0" fmla="*/ 395 w 19643"/>
                <a:gd name="connsiteY0" fmla="*/ 13689 h 13689"/>
                <a:gd name="connsiteX1" fmla="*/ 133 w 19643"/>
                <a:gd name="connsiteY1" fmla="*/ 7268 h 13689"/>
                <a:gd name="connsiteX2" fmla="*/ 4559 w 19643"/>
                <a:gd name="connsiteY2" fmla="*/ 13319 h 13689"/>
                <a:gd name="connsiteX3" fmla="*/ 10632 w 19643"/>
                <a:gd name="connsiteY3" fmla="*/ 10662 h 13689"/>
                <a:gd name="connsiteX4" fmla="*/ 13755 w 19643"/>
                <a:gd name="connsiteY4" fmla="*/ 6436 h 13689"/>
                <a:gd name="connsiteX5" fmla="*/ 15910 w 19643"/>
                <a:gd name="connsiteY5" fmla="*/ 895 h 13689"/>
                <a:gd name="connsiteX6" fmla="*/ 18500 w 19643"/>
                <a:gd name="connsiteY6" fmla="*/ 1758 h 13689"/>
                <a:gd name="connsiteX7" fmla="*/ 19643 w 19643"/>
                <a:gd name="connsiteY7" fmla="*/ 12510 h 13689"/>
                <a:gd name="connsiteX0" fmla="*/ 0 w 22097"/>
                <a:gd name="connsiteY0" fmla="*/ 18003 h 18003"/>
                <a:gd name="connsiteX1" fmla="*/ 2587 w 22097"/>
                <a:gd name="connsiteY1" fmla="*/ 7268 h 18003"/>
                <a:gd name="connsiteX2" fmla="*/ 7013 w 22097"/>
                <a:gd name="connsiteY2" fmla="*/ 13319 h 18003"/>
                <a:gd name="connsiteX3" fmla="*/ 13086 w 22097"/>
                <a:gd name="connsiteY3" fmla="*/ 10662 h 18003"/>
                <a:gd name="connsiteX4" fmla="*/ 16209 w 22097"/>
                <a:gd name="connsiteY4" fmla="*/ 6436 h 18003"/>
                <a:gd name="connsiteX5" fmla="*/ 18364 w 22097"/>
                <a:gd name="connsiteY5" fmla="*/ 895 h 18003"/>
                <a:gd name="connsiteX6" fmla="*/ 20954 w 22097"/>
                <a:gd name="connsiteY6" fmla="*/ 1758 h 18003"/>
                <a:gd name="connsiteX7" fmla="*/ 22097 w 22097"/>
                <a:gd name="connsiteY7" fmla="*/ 12510 h 18003"/>
                <a:gd name="connsiteX0" fmla="*/ 0 w 22097"/>
                <a:gd name="connsiteY0" fmla="*/ 18003 h 18003"/>
                <a:gd name="connsiteX1" fmla="*/ 1857 w 22097"/>
                <a:gd name="connsiteY1" fmla="*/ 11891 h 18003"/>
                <a:gd name="connsiteX2" fmla="*/ 7013 w 22097"/>
                <a:gd name="connsiteY2" fmla="*/ 13319 h 18003"/>
                <a:gd name="connsiteX3" fmla="*/ 13086 w 22097"/>
                <a:gd name="connsiteY3" fmla="*/ 10662 h 18003"/>
                <a:gd name="connsiteX4" fmla="*/ 16209 w 22097"/>
                <a:gd name="connsiteY4" fmla="*/ 6436 h 18003"/>
                <a:gd name="connsiteX5" fmla="*/ 18364 w 22097"/>
                <a:gd name="connsiteY5" fmla="*/ 895 h 18003"/>
                <a:gd name="connsiteX6" fmla="*/ 20954 w 22097"/>
                <a:gd name="connsiteY6" fmla="*/ 1758 h 18003"/>
                <a:gd name="connsiteX7" fmla="*/ 22097 w 22097"/>
                <a:gd name="connsiteY7" fmla="*/ 12510 h 18003"/>
                <a:gd name="connsiteX0" fmla="*/ 0 w 22097"/>
                <a:gd name="connsiteY0" fmla="*/ 18003 h 18003"/>
                <a:gd name="connsiteX1" fmla="*/ 1857 w 22097"/>
                <a:gd name="connsiteY1" fmla="*/ 11891 h 18003"/>
                <a:gd name="connsiteX2" fmla="*/ 5625 w 22097"/>
                <a:gd name="connsiteY2" fmla="*/ 15271 h 18003"/>
                <a:gd name="connsiteX3" fmla="*/ 13086 w 22097"/>
                <a:gd name="connsiteY3" fmla="*/ 10662 h 18003"/>
                <a:gd name="connsiteX4" fmla="*/ 16209 w 22097"/>
                <a:gd name="connsiteY4" fmla="*/ 6436 h 18003"/>
                <a:gd name="connsiteX5" fmla="*/ 18364 w 22097"/>
                <a:gd name="connsiteY5" fmla="*/ 895 h 18003"/>
                <a:gd name="connsiteX6" fmla="*/ 20954 w 22097"/>
                <a:gd name="connsiteY6" fmla="*/ 1758 h 18003"/>
                <a:gd name="connsiteX7" fmla="*/ 22097 w 22097"/>
                <a:gd name="connsiteY7" fmla="*/ 12510 h 18003"/>
                <a:gd name="connsiteX0" fmla="*/ 0 w 22097"/>
                <a:gd name="connsiteY0" fmla="*/ 18003 h 18003"/>
                <a:gd name="connsiteX1" fmla="*/ 1857 w 22097"/>
                <a:gd name="connsiteY1" fmla="*/ 11891 h 18003"/>
                <a:gd name="connsiteX2" fmla="*/ 5625 w 22097"/>
                <a:gd name="connsiteY2" fmla="*/ 15271 h 18003"/>
                <a:gd name="connsiteX3" fmla="*/ 8984 w 22097"/>
                <a:gd name="connsiteY3" fmla="*/ 14039 h 18003"/>
                <a:gd name="connsiteX4" fmla="*/ 13086 w 22097"/>
                <a:gd name="connsiteY4" fmla="*/ 10662 h 18003"/>
                <a:gd name="connsiteX5" fmla="*/ 16209 w 22097"/>
                <a:gd name="connsiteY5" fmla="*/ 6436 h 18003"/>
                <a:gd name="connsiteX6" fmla="*/ 18364 w 22097"/>
                <a:gd name="connsiteY6" fmla="*/ 895 h 18003"/>
                <a:gd name="connsiteX7" fmla="*/ 20954 w 22097"/>
                <a:gd name="connsiteY7" fmla="*/ 1758 h 18003"/>
                <a:gd name="connsiteX8" fmla="*/ 22097 w 22097"/>
                <a:gd name="connsiteY8" fmla="*/ 12510 h 18003"/>
                <a:gd name="connsiteX0" fmla="*/ 0 w 22097"/>
                <a:gd name="connsiteY0" fmla="*/ 18003 h 18003"/>
                <a:gd name="connsiteX1" fmla="*/ 1857 w 22097"/>
                <a:gd name="connsiteY1" fmla="*/ 11891 h 18003"/>
                <a:gd name="connsiteX2" fmla="*/ 5625 w 22097"/>
                <a:gd name="connsiteY2" fmla="*/ 15271 h 18003"/>
                <a:gd name="connsiteX3" fmla="*/ 9934 w 22097"/>
                <a:gd name="connsiteY3" fmla="*/ 14861 h 18003"/>
                <a:gd name="connsiteX4" fmla="*/ 13086 w 22097"/>
                <a:gd name="connsiteY4" fmla="*/ 10662 h 18003"/>
                <a:gd name="connsiteX5" fmla="*/ 16209 w 22097"/>
                <a:gd name="connsiteY5" fmla="*/ 6436 h 18003"/>
                <a:gd name="connsiteX6" fmla="*/ 18364 w 22097"/>
                <a:gd name="connsiteY6" fmla="*/ 895 h 18003"/>
                <a:gd name="connsiteX7" fmla="*/ 20954 w 22097"/>
                <a:gd name="connsiteY7" fmla="*/ 1758 h 18003"/>
                <a:gd name="connsiteX8" fmla="*/ 22097 w 22097"/>
                <a:gd name="connsiteY8" fmla="*/ 12510 h 18003"/>
                <a:gd name="connsiteX0" fmla="*/ 0 w 22097"/>
                <a:gd name="connsiteY0" fmla="*/ 18003 h 18003"/>
                <a:gd name="connsiteX1" fmla="*/ 1857 w 22097"/>
                <a:gd name="connsiteY1" fmla="*/ 11891 h 18003"/>
                <a:gd name="connsiteX2" fmla="*/ 5625 w 22097"/>
                <a:gd name="connsiteY2" fmla="*/ 15271 h 18003"/>
                <a:gd name="connsiteX3" fmla="*/ 9934 w 22097"/>
                <a:gd name="connsiteY3" fmla="*/ 14861 h 18003"/>
                <a:gd name="connsiteX4" fmla="*/ 13232 w 22097"/>
                <a:gd name="connsiteY4" fmla="*/ 11484 h 18003"/>
                <a:gd name="connsiteX5" fmla="*/ 16209 w 22097"/>
                <a:gd name="connsiteY5" fmla="*/ 6436 h 18003"/>
                <a:gd name="connsiteX6" fmla="*/ 18364 w 22097"/>
                <a:gd name="connsiteY6" fmla="*/ 895 h 18003"/>
                <a:gd name="connsiteX7" fmla="*/ 20954 w 22097"/>
                <a:gd name="connsiteY7" fmla="*/ 1758 h 18003"/>
                <a:gd name="connsiteX8" fmla="*/ 22097 w 22097"/>
                <a:gd name="connsiteY8" fmla="*/ 12510 h 18003"/>
                <a:gd name="connsiteX0" fmla="*/ 0 w 22097"/>
                <a:gd name="connsiteY0" fmla="*/ 18003 h 18003"/>
                <a:gd name="connsiteX1" fmla="*/ 1857 w 22097"/>
                <a:gd name="connsiteY1" fmla="*/ 11891 h 18003"/>
                <a:gd name="connsiteX2" fmla="*/ 4822 w 22097"/>
                <a:gd name="connsiteY2" fmla="*/ 15374 h 18003"/>
                <a:gd name="connsiteX3" fmla="*/ 9934 w 22097"/>
                <a:gd name="connsiteY3" fmla="*/ 14861 h 18003"/>
                <a:gd name="connsiteX4" fmla="*/ 13232 w 22097"/>
                <a:gd name="connsiteY4" fmla="*/ 11484 h 18003"/>
                <a:gd name="connsiteX5" fmla="*/ 16209 w 22097"/>
                <a:gd name="connsiteY5" fmla="*/ 6436 h 18003"/>
                <a:gd name="connsiteX6" fmla="*/ 18364 w 22097"/>
                <a:gd name="connsiteY6" fmla="*/ 895 h 18003"/>
                <a:gd name="connsiteX7" fmla="*/ 20954 w 22097"/>
                <a:gd name="connsiteY7" fmla="*/ 1758 h 18003"/>
                <a:gd name="connsiteX8" fmla="*/ 22097 w 22097"/>
                <a:gd name="connsiteY8" fmla="*/ 12510 h 18003"/>
                <a:gd name="connsiteX0" fmla="*/ 0 w 22097"/>
                <a:gd name="connsiteY0" fmla="*/ 18003 h 18003"/>
                <a:gd name="connsiteX1" fmla="*/ 1784 w 22097"/>
                <a:gd name="connsiteY1" fmla="*/ 13535 h 18003"/>
                <a:gd name="connsiteX2" fmla="*/ 4822 w 22097"/>
                <a:gd name="connsiteY2" fmla="*/ 15374 h 18003"/>
                <a:gd name="connsiteX3" fmla="*/ 9934 w 22097"/>
                <a:gd name="connsiteY3" fmla="*/ 14861 h 18003"/>
                <a:gd name="connsiteX4" fmla="*/ 13232 w 22097"/>
                <a:gd name="connsiteY4" fmla="*/ 11484 h 18003"/>
                <a:gd name="connsiteX5" fmla="*/ 16209 w 22097"/>
                <a:gd name="connsiteY5" fmla="*/ 6436 h 18003"/>
                <a:gd name="connsiteX6" fmla="*/ 18364 w 22097"/>
                <a:gd name="connsiteY6" fmla="*/ 895 h 18003"/>
                <a:gd name="connsiteX7" fmla="*/ 20954 w 22097"/>
                <a:gd name="connsiteY7" fmla="*/ 1758 h 18003"/>
                <a:gd name="connsiteX8" fmla="*/ 22097 w 22097"/>
                <a:gd name="connsiteY8" fmla="*/ 12510 h 18003"/>
                <a:gd name="connsiteX0" fmla="*/ 0 w 22097"/>
                <a:gd name="connsiteY0" fmla="*/ 18003 h 18003"/>
                <a:gd name="connsiteX1" fmla="*/ 1930 w 22097"/>
                <a:gd name="connsiteY1" fmla="*/ 10967 h 18003"/>
                <a:gd name="connsiteX2" fmla="*/ 4822 w 22097"/>
                <a:gd name="connsiteY2" fmla="*/ 15374 h 18003"/>
                <a:gd name="connsiteX3" fmla="*/ 9934 w 22097"/>
                <a:gd name="connsiteY3" fmla="*/ 14861 h 18003"/>
                <a:gd name="connsiteX4" fmla="*/ 13232 w 22097"/>
                <a:gd name="connsiteY4" fmla="*/ 11484 h 18003"/>
                <a:gd name="connsiteX5" fmla="*/ 16209 w 22097"/>
                <a:gd name="connsiteY5" fmla="*/ 6436 h 18003"/>
                <a:gd name="connsiteX6" fmla="*/ 18364 w 22097"/>
                <a:gd name="connsiteY6" fmla="*/ 895 h 18003"/>
                <a:gd name="connsiteX7" fmla="*/ 20954 w 22097"/>
                <a:gd name="connsiteY7" fmla="*/ 1758 h 18003"/>
                <a:gd name="connsiteX8" fmla="*/ 22097 w 22097"/>
                <a:gd name="connsiteY8" fmla="*/ 12510 h 18003"/>
                <a:gd name="connsiteX0" fmla="*/ 0 w 22097"/>
                <a:gd name="connsiteY0" fmla="*/ 18003 h 18003"/>
                <a:gd name="connsiteX1" fmla="*/ 1930 w 22097"/>
                <a:gd name="connsiteY1" fmla="*/ 10967 h 18003"/>
                <a:gd name="connsiteX2" fmla="*/ 5333 w 22097"/>
                <a:gd name="connsiteY2" fmla="*/ 14655 h 18003"/>
                <a:gd name="connsiteX3" fmla="*/ 9934 w 22097"/>
                <a:gd name="connsiteY3" fmla="*/ 14861 h 18003"/>
                <a:gd name="connsiteX4" fmla="*/ 13232 w 22097"/>
                <a:gd name="connsiteY4" fmla="*/ 11484 h 18003"/>
                <a:gd name="connsiteX5" fmla="*/ 16209 w 22097"/>
                <a:gd name="connsiteY5" fmla="*/ 6436 h 18003"/>
                <a:gd name="connsiteX6" fmla="*/ 18364 w 22097"/>
                <a:gd name="connsiteY6" fmla="*/ 895 h 18003"/>
                <a:gd name="connsiteX7" fmla="*/ 20954 w 22097"/>
                <a:gd name="connsiteY7" fmla="*/ 1758 h 18003"/>
                <a:gd name="connsiteX8" fmla="*/ 22097 w 22097"/>
                <a:gd name="connsiteY8" fmla="*/ 12510 h 18003"/>
                <a:gd name="connsiteX0" fmla="*/ 0 w 22097"/>
                <a:gd name="connsiteY0" fmla="*/ 18003 h 18003"/>
                <a:gd name="connsiteX1" fmla="*/ 1930 w 22097"/>
                <a:gd name="connsiteY1" fmla="*/ 10967 h 18003"/>
                <a:gd name="connsiteX2" fmla="*/ 5333 w 22097"/>
                <a:gd name="connsiteY2" fmla="*/ 14655 h 18003"/>
                <a:gd name="connsiteX3" fmla="*/ 8765 w 22097"/>
                <a:gd name="connsiteY3" fmla="*/ 15066 h 18003"/>
                <a:gd name="connsiteX4" fmla="*/ 13232 w 22097"/>
                <a:gd name="connsiteY4" fmla="*/ 11484 h 18003"/>
                <a:gd name="connsiteX5" fmla="*/ 16209 w 22097"/>
                <a:gd name="connsiteY5" fmla="*/ 6436 h 18003"/>
                <a:gd name="connsiteX6" fmla="*/ 18364 w 22097"/>
                <a:gd name="connsiteY6" fmla="*/ 895 h 18003"/>
                <a:gd name="connsiteX7" fmla="*/ 20954 w 22097"/>
                <a:gd name="connsiteY7" fmla="*/ 1758 h 18003"/>
                <a:gd name="connsiteX8" fmla="*/ 22097 w 22097"/>
                <a:gd name="connsiteY8" fmla="*/ 12510 h 18003"/>
                <a:gd name="connsiteX0" fmla="*/ 0 w 22097"/>
                <a:gd name="connsiteY0" fmla="*/ 18003 h 18003"/>
                <a:gd name="connsiteX1" fmla="*/ 1930 w 22097"/>
                <a:gd name="connsiteY1" fmla="*/ 10967 h 18003"/>
                <a:gd name="connsiteX2" fmla="*/ 4676 w 22097"/>
                <a:gd name="connsiteY2" fmla="*/ 14141 h 18003"/>
                <a:gd name="connsiteX3" fmla="*/ 8765 w 22097"/>
                <a:gd name="connsiteY3" fmla="*/ 15066 h 18003"/>
                <a:gd name="connsiteX4" fmla="*/ 13232 w 22097"/>
                <a:gd name="connsiteY4" fmla="*/ 11484 h 18003"/>
                <a:gd name="connsiteX5" fmla="*/ 16209 w 22097"/>
                <a:gd name="connsiteY5" fmla="*/ 6436 h 18003"/>
                <a:gd name="connsiteX6" fmla="*/ 18364 w 22097"/>
                <a:gd name="connsiteY6" fmla="*/ 895 h 18003"/>
                <a:gd name="connsiteX7" fmla="*/ 20954 w 22097"/>
                <a:gd name="connsiteY7" fmla="*/ 1758 h 18003"/>
                <a:gd name="connsiteX8" fmla="*/ 22097 w 22097"/>
                <a:gd name="connsiteY8" fmla="*/ 12510 h 18003"/>
                <a:gd name="connsiteX0" fmla="*/ 0 w 22097"/>
                <a:gd name="connsiteY0" fmla="*/ 18003 h 18003"/>
                <a:gd name="connsiteX1" fmla="*/ 1930 w 22097"/>
                <a:gd name="connsiteY1" fmla="*/ 10967 h 18003"/>
                <a:gd name="connsiteX2" fmla="*/ 4676 w 22097"/>
                <a:gd name="connsiteY2" fmla="*/ 14141 h 18003"/>
                <a:gd name="connsiteX3" fmla="*/ 8765 w 22097"/>
                <a:gd name="connsiteY3" fmla="*/ 15066 h 18003"/>
                <a:gd name="connsiteX4" fmla="*/ 13232 w 22097"/>
                <a:gd name="connsiteY4" fmla="*/ 11484 h 18003"/>
                <a:gd name="connsiteX5" fmla="*/ 16209 w 22097"/>
                <a:gd name="connsiteY5" fmla="*/ 6436 h 18003"/>
                <a:gd name="connsiteX6" fmla="*/ 18364 w 22097"/>
                <a:gd name="connsiteY6" fmla="*/ 895 h 18003"/>
                <a:gd name="connsiteX7" fmla="*/ 20954 w 22097"/>
                <a:gd name="connsiteY7" fmla="*/ 1758 h 18003"/>
                <a:gd name="connsiteX8" fmla="*/ 22097 w 22097"/>
                <a:gd name="connsiteY8" fmla="*/ 12510 h 18003"/>
                <a:gd name="connsiteX0" fmla="*/ 0 w 22097"/>
                <a:gd name="connsiteY0" fmla="*/ 18003 h 18003"/>
                <a:gd name="connsiteX1" fmla="*/ 1930 w 22097"/>
                <a:gd name="connsiteY1" fmla="*/ 10967 h 18003"/>
                <a:gd name="connsiteX2" fmla="*/ 4676 w 22097"/>
                <a:gd name="connsiteY2" fmla="*/ 14141 h 18003"/>
                <a:gd name="connsiteX3" fmla="*/ 8765 w 22097"/>
                <a:gd name="connsiteY3" fmla="*/ 15066 h 18003"/>
                <a:gd name="connsiteX4" fmla="*/ 13232 w 22097"/>
                <a:gd name="connsiteY4" fmla="*/ 11484 h 18003"/>
                <a:gd name="connsiteX5" fmla="*/ 16209 w 22097"/>
                <a:gd name="connsiteY5" fmla="*/ 6436 h 18003"/>
                <a:gd name="connsiteX6" fmla="*/ 18364 w 22097"/>
                <a:gd name="connsiteY6" fmla="*/ 895 h 18003"/>
                <a:gd name="connsiteX7" fmla="*/ 20954 w 22097"/>
                <a:gd name="connsiteY7" fmla="*/ 1758 h 18003"/>
                <a:gd name="connsiteX8" fmla="*/ 22097 w 22097"/>
                <a:gd name="connsiteY8" fmla="*/ 12510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97" h="18003" extrusionOk="0">
                  <a:moveTo>
                    <a:pt x="0" y="18003"/>
                  </a:moveTo>
                  <a:cubicBezTo>
                    <a:pt x="1375" y="17570"/>
                    <a:pt x="1151" y="11611"/>
                    <a:pt x="1930" y="10967"/>
                  </a:cubicBezTo>
                  <a:cubicBezTo>
                    <a:pt x="2709" y="10323"/>
                    <a:pt x="3926" y="13269"/>
                    <a:pt x="4676" y="14141"/>
                  </a:cubicBezTo>
                  <a:cubicBezTo>
                    <a:pt x="5791" y="15526"/>
                    <a:pt x="7522" y="15834"/>
                    <a:pt x="8765" y="15066"/>
                  </a:cubicBezTo>
                  <a:cubicBezTo>
                    <a:pt x="10008" y="14298"/>
                    <a:pt x="11991" y="12922"/>
                    <a:pt x="13232" y="11484"/>
                  </a:cubicBezTo>
                  <a:cubicBezTo>
                    <a:pt x="14473" y="10046"/>
                    <a:pt x="15354" y="8201"/>
                    <a:pt x="16209" y="6436"/>
                  </a:cubicBezTo>
                  <a:cubicBezTo>
                    <a:pt x="17064" y="4671"/>
                    <a:pt x="17573" y="1675"/>
                    <a:pt x="18364" y="895"/>
                  </a:cubicBezTo>
                  <a:cubicBezTo>
                    <a:pt x="19155" y="115"/>
                    <a:pt x="20048" y="-995"/>
                    <a:pt x="20954" y="1758"/>
                  </a:cubicBezTo>
                  <a:cubicBezTo>
                    <a:pt x="21675" y="6082"/>
                    <a:pt x="21552" y="9557"/>
                    <a:pt x="22097" y="12510"/>
                  </a:cubicBezTo>
                </a:path>
              </a:pathLst>
            </a:custGeom>
            <a:gradFill>
              <a:gsLst>
                <a:gs pos="0">
                  <a:srgbClr val="797979"/>
                </a:gs>
                <a:gs pos="84000">
                  <a:srgbClr val="797979">
                    <a:alpha val="0"/>
                  </a:srgbClr>
                </a:gs>
              </a:gsLst>
              <a:lin ang="5400000"/>
            </a:gradFill>
            <a:ln w="57150">
              <a:solidFill>
                <a:srgbClr val="797979">
                  <a:alpha val="64000"/>
                </a:srgb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9165978-5286-AB4F-B998-4C84B4FF43A7}"/>
              </a:ext>
            </a:extLst>
          </p:cNvPr>
          <p:cNvGrpSpPr/>
          <p:nvPr/>
        </p:nvGrpSpPr>
        <p:grpSpPr>
          <a:xfrm>
            <a:off x="230404" y="622537"/>
            <a:ext cx="3676040" cy="3541716"/>
            <a:chOff x="-1216794" y="2321637"/>
            <a:chExt cx="5597528" cy="5392993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2F179703-873A-BF47-A2CD-D83E1C4FCDD3}"/>
                </a:ext>
              </a:extLst>
            </p:cNvPr>
            <p:cNvGrpSpPr/>
            <p:nvPr/>
          </p:nvGrpSpPr>
          <p:grpSpPr>
            <a:xfrm>
              <a:off x="-1216794" y="3444948"/>
              <a:ext cx="5597528" cy="4269682"/>
              <a:chOff x="2291950" y="5396714"/>
              <a:chExt cx="6021768" cy="4593284"/>
            </a:xfrm>
          </p:grpSpPr>
          <p:sp>
            <p:nvSpPr>
              <p:cNvPr id="148" name="Line">
                <a:extLst>
                  <a:ext uri="{FF2B5EF4-FFF2-40B4-BE49-F238E27FC236}">
                    <a16:creationId xmlns:a16="http://schemas.microsoft.com/office/drawing/2014/main" id="{8A4185D7-2D12-D74D-B6C8-6C85C8B07249}"/>
                  </a:ext>
                </a:extLst>
              </p:cNvPr>
              <p:cNvSpPr/>
              <p:nvPr/>
            </p:nvSpPr>
            <p:spPr>
              <a:xfrm rot="19481508">
                <a:off x="2291950" y="7405440"/>
                <a:ext cx="4896313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4684E630-F42A-524F-8252-4EFD85644218}"/>
                  </a:ext>
                </a:extLst>
              </p:cNvPr>
              <p:cNvGrpSpPr/>
              <p:nvPr/>
            </p:nvGrpSpPr>
            <p:grpSpPr>
              <a:xfrm>
                <a:off x="2507831" y="5396714"/>
                <a:ext cx="3938902" cy="2976355"/>
                <a:chOff x="2591261" y="5452014"/>
                <a:chExt cx="3938902" cy="2976355"/>
              </a:xfrm>
            </p:grpSpPr>
            <p:sp>
              <p:nvSpPr>
                <p:cNvPr id="166" name="Shape">
                  <a:extLst>
                    <a:ext uri="{FF2B5EF4-FFF2-40B4-BE49-F238E27FC236}">
                      <a16:creationId xmlns:a16="http://schemas.microsoft.com/office/drawing/2014/main" id="{2E0AE9BF-5088-1749-900B-96A3635FEB5A}"/>
                    </a:ext>
                  </a:extLst>
                </p:cNvPr>
                <p:cNvSpPr/>
                <p:nvPr/>
              </p:nvSpPr>
              <p:spPr>
                <a:xfrm rot="20981508">
                  <a:off x="5882275" y="5452014"/>
                  <a:ext cx="647888" cy="750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7" name="Shape">
                  <a:extLst>
                    <a:ext uri="{FF2B5EF4-FFF2-40B4-BE49-F238E27FC236}">
                      <a16:creationId xmlns:a16="http://schemas.microsoft.com/office/drawing/2014/main" id="{8A4F1752-41F0-004C-8691-10F318F7ABC8}"/>
                    </a:ext>
                  </a:extLst>
                </p:cNvPr>
                <p:cNvSpPr/>
                <p:nvPr/>
              </p:nvSpPr>
              <p:spPr>
                <a:xfrm rot="20981508">
                  <a:off x="2591261" y="8205550"/>
                  <a:ext cx="192381" cy="222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635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8" name="Shape">
                  <a:extLst>
                    <a:ext uri="{FF2B5EF4-FFF2-40B4-BE49-F238E27FC236}">
                      <a16:creationId xmlns:a16="http://schemas.microsoft.com/office/drawing/2014/main" id="{A87FE631-5FA2-CA4A-8E03-108B03155F75}"/>
                    </a:ext>
                  </a:extLst>
                </p:cNvPr>
                <p:cNvSpPr/>
                <p:nvPr/>
              </p:nvSpPr>
              <p:spPr>
                <a:xfrm rot="20981508">
                  <a:off x="5346813" y="5923478"/>
                  <a:ext cx="548259" cy="635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69" name="Shape">
                  <a:extLst>
                    <a:ext uri="{FF2B5EF4-FFF2-40B4-BE49-F238E27FC236}">
                      <a16:creationId xmlns:a16="http://schemas.microsoft.com/office/drawing/2014/main" id="{A12DAACD-9344-E042-BD57-B3395A52C7C2}"/>
                    </a:ext>
                  </a:extLst>
                </p:cNvPr>
                <p:cNvSpPr/>
                <p:nvPr/>
              </p:nvSpPr>
              <p:spPr>
                <a:xfrm rot="20981508">
                  <a:off x="4786796" y="6370861"/>
                  <a:ext cx="493433" cy="5715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70" name="Shape">
                  <a:extLst>
                    <a:ext uri="{FF2B5EF4-FFF2-40B4-BE49-F238E27FC236}">
                      <a16:creationId xmlns:a16="http://schemas.microsoft.com/office/drawing/2014/main" id="{BDCB4656-2D9A-E34A-BB56-B2F1914F3B3D}"/>
                    </a:ext>
                  </a:extLst>
                </p:cNvPr>
                <p:cNvSpPr/>
                <p:nvPr/>
              </p:nvSpPr>
              <p:spPr>
                <a:xfrm rot="20981508">
                  <a:off x="4226778" y="6818244"/>
                  <a:ext cx="438607" cy="5080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71" name="Shape">
                  <a:extLst>
                    <a:ext uri="{FF2B5EF4-FFF2-40B4-BE49-F238E27FC236}">
                      <a16:creationId xmlns:a16="http://schemas.microsoft.com/office/drawing/2014/main" id="{747BD35B-0AFF-094B-AC3B-9963181A1347}"/>
                    </a:ext>
                  </a:extLst>
                </p:cNvPr>
                <p:cNvSpPr/>
                <p:nvPr/>
              </p:nvSpPr>
              <p:spPr>
                <a:xfrm rot="20981508">
                  <a:off x="3696808" y="7295092"/>
                  <a:ext cx="328956" cy="381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172" name="Shape">
                  <a:extLst>
                    <a:ext uri="{FF2B5EF4-FFF2-40B4-BE49-F238E27FC236}">
                      <a16:creationId xmlns:a16="http://schemas.microsoft.com/office/drawing/2014/main" id="{6125F7D7-4FA9-9A42-9BB4-A65AFF4F7B41}"/>
                    </a:ext>
                  </a:extLst>
                </p:cNvPr>
                <p:cNvSpPr/>
                <p:nvPr/>
              </p:nvSpPr>
              <p:spPr>
                <a:xfrm rot="20981508">
                  <a:off x="3136791" y="7742476"/>
                  <a:ext cx="274129" cy="317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4C7FDDE7-3965-944D-B854-1BDF5794FCB4}"/>
                  </a:ext>
                </a:extLst>
              </p:cNvPr>
              <p:cNvSpPr/>
              <p:nvPr/>
            </p:nvSpPr>
            <p:spPr>
              <a:xfrm>
                <a:off x="2731374" y="8822607"/>
                <a:ext cx="4869983" cy="467833"/>
              </a:xfrm>
              <a:prstGeom prst="rect">
                <a:avLst/>
              </a:prstGeom>
              <a:gradFill>
                <a:gsLst>
                  <a:gs pos="31000">
                    <a:srgbClr val="DE1502"/>
                  </a:gs>
                  <a:gs pos="0">
                    <a:srgbClr val="7F511C"/>
                  </a:gs>
                  <a:gs pos="100000">
                    <a:srgbClr val="BCBF12"/>
                  </a:gs>
                  <a:gs pos="71000">
                    <a:srgbClr val="FDAF2B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  <p:sp>
            <p:nvSpPr>
              <p:cNvPr id="151" name="Line">
                <a:extLst>
                  <a:ext uri="{FF2B5EF4-FFF2-40B4-BE49-F238E27FC236}">
                    <a16:creationId xmlns:a16="http://schemas.microsoft.com/office/drawing/2014/main" id="{CF0D5513-9500-9C44-9CE4-519ADBDF6A9B}"/>
                  </a:ext>
                </a:extLst>
              </p:cNvPr>
              <p:cNvSpPr/>
              <p:nvPr/>
            </p:nvSpPr>
            <p:spPr>
              <a:xfrm rot="20182607">
                <a:off x="2975502" y="7655213"/>
                <a:ext cx="5338216" cy="23347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arrow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52" name="Picture 151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44E7B79B-E1A5-9940-8F90-84878A3733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00722" y="7306090"/>
                <a:ext cx="649157" cy="650842"/>
              </a:xfrm>
              <a:prstGeom prst="rect">
                <a:avLst/>
              </a:prstGeom>
            </p:spPr>
          </p:pic>
          <p:pic>
            <p:nvPicPr>
              <p:cNvPr id="153" name="Picture 152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1BF2E467-19C7-484A-A0C9-52CB849D6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colorTemperature colorTemp="2203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5720" y="6383187"/>
                <a:ext cx="1040425" cy="1043127"/>
              </a:xfrm>
              <a:prstGeom prst="rect">
                <a:avLst/>
              </a:prstGeom>
            </p:spPr>
          </p:pic>
          <p:pic>
            <p:nvPicPr>
              <p:cNvPr id="154" name="Picture 153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2F0DA994-EC99-574D-8FBE-C5C7F6A374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9255" y="7573737"/>
                <a:ext cx="542967" cy="544377"/>
              </a:xfrm>
              <a:prstGeom prst="rect">
                <a:avLst/>
              </a:prstGeom>
            </p:spPr>
          </p:pic>
          <p:pic>
            <p:nvPicPr>
              <p:cNvPr id="155" name="Picture 154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12A4CF23-F61E-D24B-8BCE-9D021779A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4402" y="8145603"/>
                <a:ext cx="441768" cy="442915"/>
              </a:xfrm>
              <a:prstGeom prst="rect">
                <a:avLst/>
              </a:prstGeom>
            </p:spPr>
          </p:pic>
          <p:pic>
            <p:nvPicPr>
              <p:cNvPr id="156" name="Picture 155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B194BE9D-9E56-4049-8E94-BA3DAAC6E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colorTemperature colorTemp="1001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499" y="6557185"/>
                <a:ext cx="1040425" cy="1043127"/>
              </a:xfrm>
              <a:prstGeom prst="rect">
                <a:avLst/>
              </a:prstGeom>
            </p:spPr>
          </p:pic>
          <p:pic>
            <p:nvPicPr>
              <p:cNvPr id="157" name="Picture 156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CBBF9F02-B1E7-F847-968D-237C628B15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027" y="7871448"/>
                <a:ext cx="542967" cy="544377"/>
              </a:xfrm>
              <a:prstGeom prst="rect">
                <a:avLst/>
              </a:prstGeom>
            </p:spPr>
          </p:pic>
          <p:pic>
            <p:nvPicPr>
              <p:cNvPr id="158" name="Picture 157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09608210-3171-7C45-9C99-DE198D627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1987" y="7974418"/>
                <a:ext cx="491601" cy="492877"/>
              </a:xfrm>
              <a:prstGeom prst="rect">
                <a:avLst/>
              </a:prstGeom>
            </p:spPr>
          </p:pic>
          <p:pic>
            <p:nvPicPr>
              <p:cNvPr id="159" name="Picture 158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DA2CC3F5-565C-A541-B4C6-94DDAD9DD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6349" y="6653994"/>
                <a:ext cx="855968" cy="858189"/>
              </a:xfrm>
              <a:prstGeom prst="rect">
                <a:avLst/>
              </a:prstGeom>
            </p:spPr>
          </p:pic>
          <p:pic>
            <p:nvPicPr>
              <p:cNvPr id="160" name="Picture 159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88F37FAB-AA08-6A4B-9BCE-F7D83FA11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8950" y="7089600"/>
                <a:ext cx="558396" cy="559845"/>
              </a:xfrm>
              <a:prstGeom prst="rect">
                <a:avLst/>
              </a:prstGeom>
            </p:spPr>
          </p:pic>
          <p:pic>
            <p:nvPicPr>
              <p:cNvPr id="161" name="Picture 160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0D85185E-B4C7-544D-A43C-E081576A8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4016" y="7638643"/>
                <a:ext cx="558396" cy="559845"/>
              </a:xfrm>
              <a:prstGeom prst="rect">
                <a:avLst/>
              </a:prstGeom>
            </p:spPr>
          </p:pic>
          <p:pic>
            <p:nvPicPr>
              <p:cNvPr id="162" name="Picture 161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CA695FE9-D66A-1E4B-BE69-8F105E5E82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2922" y="7295492"/>
                <a:ext cx="558396" cy="559845"/>
              </a:xfrm>
              <a:prstGeom prst="rect">
                <a:avLst/>
              </a:prstGeom>
            </p:spPr>
          </p:pic>
          <p:pic>
            <p:nvPicPr>
              <p:cNvPr id="163" name="Picture 162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0EF1A01F-008D-7D4D-A0EF-A22236645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8876" y="7917201"/>
                <a:ext cx="542967" cy="544377"/>
              </a:xfrm>
              <a:prstGeom prst="rect">
                <a:avLst/>
              </a:prstGeom>
            </p:spPr>
          </p:pic>
          <p:pic>
            <p:nvPicPr>
              <p:cNvPr id="164" name="Picture 163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10BFD476-BE55-114C-8819-A1C62229A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3535" y="7711310"/>
                <a:ext cx="542967" cy="544377"/>
              </a:xfrm>
              <a:prstGeom prst="rect">
                <a:avLst/>
              </a:prstGeom>
            </p:spPr>
          </p:pic>
          <p:pic>
            <p:nvPicPr>
              <p:cNvPr id="165" name="Picture 164" descr="A close up of a tree&#13;&#10;&#13;&#10;Description automatically generated">
                <a:extLst>
                  <a:ext uri="{FF2B5EF4-FFF2-40B4-BE49-F238E27FC236}">
                    <a16:creationId xmlns:a16="http://schemas.microsoft.com/office/drawing/2014/main" id="{82E9E111-85FF-824D-BD69-0D4FDCECF7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4534" b="99870" l="2468" r="97143">
                            <a14:foregroundMark x1="2857" y1="56995" x2="2857" y2="56995"/>
                            <a14:foregroundMark x1="60000" y1="7902" x2="60000" y2="7902"/>
                            <a14:foregroundMark x1="88182" y1="43912" x2="88182" y2="43912"/>
                            <a14:foregroundMark x1="87143" y1="47021" x2="87143" y2="47021"/>
                            <a14:foregroundMark x1="88182" y1="43912" x2="88182" y2="43912"/>
                            <a14:foregroundMark x1="89091" y1="43005" x2="89091" y2="43005"/>
                            <a14:foregroundMark x1="90909" y1="43394" x2="90909" y2="43394"/>
                            <a14:foregroundMark x1="89481" y1="60492" x2="89481" y2="60492"/>
                            <a14:foregroundMark x1="91818" y1="60492" x2="97143" y2="61010"/>
                            <a14:foregroundMark x1="96753" y1="37047" x2="92208" y2="40674"/>
                            <a14:foregroundMark x1="63247" y1="4534" x2="60130" y2="11269"/>
                            <a14:foregroundMark x1="61429" y1="93523" x2="59610" y2="90803"/>
                            <a14:foregroundMark x1="61948" y1="92098" x2="61948" y2="92098"/>
                            <a14:foregroundMark x1="41558" y1="79016" x2="44286" y2="90285"/>
                            <a14:foregroundMark x1="44026" y1="76943" x2="46364" y2="99870"/>
                            <a14:foregroundMark x1="45714" y1="74870" x2="44026" y2="88083"/>
                            <a14:foregroundMark x1="42987" y1="91062" x2="43636" y2="88083"/>
                            <a14:foregroundMark x1="44675" y1="74482" x2="47013" y2="77979"/>
                            <a14:foregroundMark x1="64026" y1="5440" x2="64026" y2="505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9840" y="6709464"/>
                <a:ext cx="857691" cy="859919"/>
              </a:xfrm>
              <a:prstGeom prst="rect">
                <a:avLst/>
              </a:prstGeom>
            </p:spPr>
          </p:pic>
        </p:grpSp>
        <p:sp>
          <p:nvSpPr>
            <p:cNvPr id="147" name="Line">
              <a:extLst>
                <a:ext uri="{FF2B5EF4-FFF2-40B4-BE49-F238E27FC236}">
                  <a16:creationId xmlns:a16="http://schemas.microsoft.com/office/drawing/2014/main" id="{AB78220B-921E-E04A-8329-43C6CE7874E0}"/>
                </a:ext>
              </a:extLst>
            </p:cNvPr>
            <p:cNvSpPr/>
            <p:nvPr/>
          </p:nvSpPr>
          <p:spPr>
            <a:xfrm flipH="1">
              <a:off x="340892" y="2321637"/>
              <a:ext cx="3951722" cy="4042406"/>
            </a:xfrm>
            <a:custGeom>
              <a:avLst/>
              <a:gdLst>
                <a:gd name="connsiteX0" fmla="*/ 0 w 21710"/>
                <a:gd name="connsiteY0" fmla="*/ 15616 h 21003"/>
                <a:gd name="connsiteX1" fmla="*/ 4117 w 21710"/>
                <a:gd name="connsiteY1" fmla="*/ 19112 h 21003"/>
                <a:gd name="connsiteX2" fmla="*/ 8089 w 21710"/>
                <a:gd name="connsiteY2" fmla="*/ 14491 h 21003"/>
                <a:gd name="connsiteX3" fmla="*/ 10509 w 21710"/>
                <a:gd name="connsiteY3" fmla="*/ 6160 h 21003"/>
                <a:gd name="connsiteX4" fmla="*/ 11432 w 21710"/>
                <a:gd name="connsiteY4" fmla="*/ 1337 h 21003"/>
                <a:gd name="connsiteX5" fmla="*/ 12070 w 21710"/>
                <a:gd name="connsiteY5" fmla="*/ 101 h 21003"/>
                <a:gd name="connsiteX6" fmla="*/ 14153 w 21710"/>
                <a:gd name="connsiteY6" fmla="*/ 1318 h 21003"/>
                <a:gd name="connsiteX7" fmla="*/ 15931 w 21710"/>
                <a:gd name="connsiteY7" fmla="*/ 540 h 21003"/>
                <a:gd name="connsiteX8" fmla="*/ 16814 w 21710"/>
                <a:gd name="connsiteY8" fmla="*/ 2267 h 21003"/>
                <a:gd name="connsiteX9" fmla="*/ 18114 w 21710"/>
                <a:gd name="connsiteY9" fmla="*/ 9893 h 21003"/>
                <a:gd name="connsiteX10" fmla="*/ 21710 w 21710"/>
                <a:gd name="connsiteY10" fmla="*/ 21003 h 21003"/>
                <a:gd name="connsiteX0" fmla="*/ 0 w 21710"/>
                <a:gd name="connsiteY0" fmla="*/ 15616 h 21003"/>
                <a:gd name="connsiteX1" fmla="*/ 4556 w 21710"/>
                <a:gd name="connsiteY1" fmla="*/ 16179 h 21003"/>
                <a:gd name="connsiteX2" fmla="*/ 8089 w 21710"/>
                <a:gd name="connsiteY2" fmla="*/ 14491 h 21003"/>
                <a:gd name="connsiteX3" fmla="*/ 10509 w 21710"/>
                <a:gd name="connsiteY3" fmla="*/ 6160 h 21003"/>
                <a:gd name="connsiteX4" fmla="*/ 11432 w 21710"/>
                <a:gd name="connsiteY4" fmla="*/ 1337 h 21003"/>
                <a:gd name="connsiteX5" fmla="*/ 12070 w 21710"/>
                <a:gd name="connsiteY5" fmla="*/ 101 h 21003"/>
                <a:gd name="connsiteX6" fmla="*/ 14153 w 21710"/>
                <a:gd name="connsiteY6" fmla="*/ 1318 h 21003"/>
                <a:gd name="connsiteX7" fmla="*/ 15931 w 21710"/>
                <a:gd name="connsiteY7" fmla="*/ 540 h 21003"/>
                <a:gd name="connsiteX8" fmla="*/ 16814 w 21710"/>
                <a:gd name="connsiteY8" fmla="*/ 2267 h 21003"/>
                <a:gd name="connsiteX9" fmla="*/ 18114 w 21710"/>
                <a:gd name="connsiteY9" fmla="*/ 9893 h 21003"/>
                <a:gd name="connsiteX10" fmla="*/ 21710 w 21710"/>
                <a:gd name="connsiteY10" fmla="*/ 21003 h 21003"/>
                <a:gd name="connsiteX0" fmla="*/ 0 w 21710"/>
                <a:gd name="connsiteY0" fmla="*/ 15616 h 21003"/>
                <a:gd name="connsiteX1" fmla="*/ 4556 w 21710"/>
                <a:gd name="connsiteY1" fmla="*/ 16179 h 21003"/>
                <a:gd name="connsiteX2" fmla="*/ 8528 w 21710"/>
                <a:gd name="connsiteY2" fmla="*/ 12330 h 21003"/>
                <a:gd name="connsiteX3" fmla="*/ 10509 w 21710"/>
                <a:gd name="connsiteY3" fmla="*/ 6160 h 21003"/>
                <a:gd name="connsiteX4" fmla="*/ 11432 w 21710"/>
                <a:gd name="connsiteY4" fmla="*/ 1337 h 21003"/>
                <a:gd name="connsiteX5" fmla="*/ 12070 w 21710"/>
                <a:gd name="connsiteY5" fmla="*/ 101 h 21003"/>
                <a:gd name="connsiteX6" fmla="*/ 14153 w 21710"/>
                <a:gd name="connsiteY6" fmla="*/ 1318 h 21003"/>
                <a:gd name="connsiteX7" fmla="*/ 15931 w 21710"/>
                <a:gd name="connsiteY7" fmla="*/ 540 h 21003"/>
                <a:gd name="connsiteX8" fmla="*/ 16814 w 21710"/>
                <a:gd name="connsiteY8" fmla="*/ 2267 h 21003"/>
                <a:gd name="connsiteX9" fmla="*/ 18114 w 21710"/>
                <a:gd name="connsiteY9" fmla="*/ 9893 h 21003"/>
                <a:gd name="connsiteX10" fmla="*/ 21710 w 21710"/>
                <a:gd name="connsiteY10" fmla="*/ 21003 h 21003"/>
                <a:gd name="connsiteX0" fmla="*/ 0 w 21710"/>
                <a:gd name="connsiteY0" fmla="*/ 15616 h 21003"/>
                <a:gd name="connsiteX1" fmla="*/ 6203 w 21710"/>
                <a:gd name="connsiteY1" fmla="*/ 15098 h 21003"/>
                <a:gd name="connsiteX2" fmla="*/ 8528 w 21710"/>
                <a:gd name="connsiteY2" fmla="*/ 12330 h 21003"/>
                <a:gd name="connsiteX3" fmla="*/ 10509 w 21710"/>
                <a:gd name="connsiteY3" fmla="*/ 6160 h 21003"/>
                <a:gd name="connsiteX4" fmla="*/ 11432 w 21710"/>
                <a:gd name="connsiteY4" fmla="*/ 1337 h 21003"/>
                <a:gd name="connsiteX5" fmla="*/ 12070 w 21710"/>
                <a:gd name="connsiteY5" fmla="*/ 101 h 21003"/>
                <a:gd name="connsiteX6" fmla="*/ 14153 w 21710"/>
                <a:gd name="connsiteY6" fmla="*/ 1318 h 21003"/>
                <a:gd name="connsiteX7" fmla="*/ 15931 w 21710"/>
                <a:gd name="connsiteY7" fmla="*/ 540 h 21003"/>
                <a:gd name="connsiteX8" fmla="*/ 16814 w 21710"/>
                <a:gd name="connsiteY8" fmla="*/ 2267 h 21003"/>
                <a:gd name="connsiteX9" fmla="*/ 18114 w 21710"/>
                <a:gd name="connsiteY9" fmla="*/ 9893 h 21003"/>
                <a:gd name="connsiteX10" fmla="*/ 21710 w 21710"/>
                <a:gd name="connsiteY10" fmla="*/ 21003 h 21003"/>
                <a:gd name="connsiteX0" fmla="*/ 0 w 20173"/>
                <a:gd name="connsiteY0" fmla="*/ 16697 h 21003"/>
                <a:gd name="connsiteX1" fmla="*/ 4666 w 20173"/>
                <a:gd name="connsiteY1" fmla="*/ 15098 h 21003"/>
                <a:gd name="connsiteX2" fmla="*/ 6991 w 20173"/>
                <a:gd name="connsiteY2" fmla="*/ 12330 h 21003"/>
                <a:gd name="connsiteX3" fmla="*/ 8972 w 20173"/>
                <a:gd name="connsiteY3" fmla="*/ 6160 h 21003"/>
                <a:gd name="connsiteX4" fmla="*/ 9895 w 20173"/>
                <a:gd name="connsiteY4" fmla="*/ 1337 h 21003"/>
                <a:gd name="connsiteX5" fmla="*/ 10533 w 20173"/>
                <a:gd name="connsiteY5" fmla="*/ 101 h 21003"/>
                <a:gd name="connsiteX6" fmla="*/ 12616 w 20173"/>
                <a:gd name="connsiteY6" fmla="*/ 1318 h 21003"/>
                <a:gd name="connsiteX7" fmla="*/ 14394 w 20173"/>
                <a:gd name="connsiteY7" fmla="*/ 540 h 21003"/>
                <a:gd name="connsiteX8" fmla="*/ 15277 w 20173"/>
                <a:gd name="connsiteY8" fmla="*/ 2267 h 21003"/>
                <a:gd name="connsiteX9" fmla="*/ 16577 w 20173"/>
                <a:gd name="connsiteY9" fmla="*/ 9893 h 21003"/>
                <a:gd name="connsiteX10" fmla="*/ 20173 w 20173"/>
                <a:gd name="connsiteY10" fmla="*/ 21003 h 21003"/>
                <a:gd name="connsiteX0" fmla="*/ 0 w 20173"/>
                <a:gd name="connsiteY0" fmla="*/ 16789 h 21095"/>
                <a:gd name="connsiteX1" fmla="*/ 4666 w 20173"/>
                <a:gd name="connsiteY1" fmla="*/ 15190 h 21095"/>
                <a:gd name="connsiteX2" fmla="*/ 6991 w 20173"/>
                <a:gd name="connsiteY2" fmla="*/ 12422 h 21095"/>
                <a:gd name="connsiteX3" fmla="*/ 8972 w 20173"/>
                <a:gd name="connsiteY3" fmla="*/ 6252 h 21095"/>
                <a:gd name="connsiteX4" fmla="*/ 10533 w 20173"/>
                <a:gd name="connsiteY4" fmla="*/ 193 h 21095"/>
                <a:gd name="connsiteX5" fmla="*/ 12616 w 20173"/>
                <a:gd name="connsiteY5" fmla="*/ 1410 h 21095"/>
                <a:gd name="connsiteX6" fmla="*/ 14394 w 20173"/>
                <a:gd name="connsiteY6" fmla="*/ 632 h 21095"/>
                <a:gd name="connsiteX7" fmla="*/ 15277 w 20173"/>
                <a:gd name="connsiteY7" fmla="*/ 2359 h 21095"/>
                <a:gd name="connsiteX8" fmla="*/ 16577 w 20173"/>
                <a:gd name="connsiteY8" fmla="*/ 9985 h 21095"/>
                <a:gd name="connsiteX9" fmla="*/ 20173 w 20173"/>
                <a:gd name="connsiteY9" fmla="*/ 21095 h 21095"/>
                <a:gd name="connsiteX0" fmla="*/ 0 w 20173"/>
                <a:gd name="connsiteY0" fmla="*/ 16301 h 20607"/>
                <a:gd name="connsiteX1" fmla="*/ 4666 w 20173"/>
                <a:gd name="connsiteY1" fmla="*/ 14702 h 20607"/>
                <a:gd name="connsiteX2" fmla="*/ 6991 w 20173"/>
                <a:gd name="connsiteY2" fmla="*/ 11934 h 20607"/>
                <a:gd name="connsiteX3" fmla="*/ 8972 w 20173"/>
                <a:gd name="connsiteY3" fmla="*/ 5764 h 20607"/>
                <a:gd name="connsiteX4" fmla="*/ 12616 w 20173"/>
                <a:gd name="connsiteY4" fmla="*/ 922 h 20607"/>
                <a:gd name="connsiteX5" fmla="*/ 14394 w 20173"/>
                <a:gd name="connsiteY5" fmla="*/ 144 h 20607"/>
                <a:gd name="connsiteX6" fmla="*/ 15277 w 20173"/>
                <a:gd name="connsiteY6" fmla="*/ 1871 h 20607"/>
                <a:gd name="connsiteX7" fmla="*/ 16577 w 20173"/>
                <a:gd name="connsiteY7" fmla="*/ 9497 h 20607"/>
                <a:gd name="connsiteX8" fmla="*/ 20173 w 20173"/>
                <a:gd name="connsiteY8" fmla="*/ 20607 h 20607"/>
                <a:gd name="connsiteX0" fmla="*/ 0 w 20173"/>
                <a:gd name="connsiteY0" fmla="*/ 16753 h 21059"/>
                <a:gd name="connsiteX1" fmla="*/ 4666 w 20173"/>
                <a:gd name="connsiteY1" fmla="*/ 15154 h 21059"/>
                <a:gd name="connsiteX2" fmla="*/ 6991 w 20173"/>
                <a:gd name="connsiteY2" fmla="*/ 12386 h 21059"/>
                <a:gd name="connsiteX3" fmla="*/ 8972 w 20173"/>
                <a:gd name="connsiteY3" fmla="*/ 6216 h 21059"/>
                <a:gd name="connsiteX4" fmla="*/ 11079 w 20173"/>
                <a:gd name="connsiteY4" fmla="*/ 448 h 21059"/>
                <a:gd name="connsiteX5" fmla="*/ 14394 w 20173"/>
                <a:gd name="connsiteY5" fmla="*/ 596 h 21059"/>
                <a:gd name="connsiteX6" fmla="*/ 15277 w 20173"/>
                <a:gd name="connsiteY6" fmla="*/ 2323 h 21059"/>
                <a:gd name="connsiteX7" fmla="*/ 16577 w 20173"/>
                <a:gd name="connsiteY7" fmla="*/ 9949 h 21059"/>
                <a:gd name="connsiteX8" fmla="*/ 20173 w 20173"/>
                <a:gd name="connsiteY8" fmla="*/ 21059 h 21059"/>
                <a:gd name="connsiteX0" fmla="*/ 0 w 20173"/>
                <a:gd name="connsiteY0" fmla="*/ 16753 h 21059"/>
                <a:gd name="connsiteX1" fmla="*/ 4007 w 20173"/>
                <a:gd name="connsiteY1" fmla="*/ 10677 h 21059"/>
                <a:gd name="connsiteX2" fmla="*/ 6991 w 20173"/>
                <a:gd name="connsiteY2" fmla="*/ 12386 h 21059"/>
                <a:gd name="connsiteX3" fmla="*/ 8972 w 20173"/>
                <a:gd name="connsiteY3" fmla="*/ 6216 h 21059"/>
                <a:gd name="connsiteX4" fmla="*/ 11079 w 20173"/>
                <a:gd name="connsiteY4" fmla="*/ 448 h 21059"/>
                <a:gd name="connsiteX5" fmla="*/ 14394 w 20173"/>
                <a:gd name="connsiteY5" fmla="*/ 596 h 21059"/>
                <a:gd name="connsiteX6" fmla="*/ 15277 w 20173"/>
                <a:gd name="connsiteY6" fmla="*/ 2323 h 21059"/>
                <a:gd name="connsiteX7" fmla="*/ 16577 w 20173"/>
                <a:gd name="connsiteY7" fmla="*/ 9949 h 21059"/>
                <a:gd name="connsiteX8" fmla="*/ 20173 w 20173"/>
                <a:gd name="connsiteY8" fmla="*/ 21059 h 21059"/>
                <a:gd name="connsiteX0" fmla="*/ 0 w 20173"/>
                <a:gd name="connsiteY0" fmla="*/ 16753 h 21059"/>
                <a:gd name="connsiteX1" fmla="*/ 4007 w 20173"/>
                <a:gd name="connsiteY1" fmla="*/ 10677 h 21059"/>
                <a:gd name="connsiteX2" fmla="*/ 6991 w 20173"/>
                <a:gd name="connsiteY2" fmla="*/ 8526 h 21059"/>
                <a:gd name="connsiteX3" fmla="*/ 8972 w 20173"/>
                <a:gd name="connsiteY3" fmla="*/ 6216 h 21059"/>
                <a:gd name="connsiteX4" fmla="*/ 11079 w 20173"/>
                <a:gd name="connsiteY4" fmla="*/ 448 h 21059"/>
                <a:gd name="connsiteX5" fmla="*/ 14394 w 20173"/>
                <a:gd name="connsiteY5" fmla="*/ 596 h 21059"/>
                <a:gd name="connsiteX6" fmla="*/ 15277 w 20173"/>
                <a:gd name="connsiteY6" fmla="*/ 2323 h 21059"/>
                <a:gd name="connsiteX7" fmla="*/ 16577 w 20173"/>
                <a:gd name="connsiteY7" fmla="*/ 9949 h 21059"/>
                <a:gd name="connsiteX8" fmla="*/ 20173 w 20173"/>
                <a:gd name="connsiteY8" fmla="*/ 21059 h 21059"/>
                <a:gd name="connsiteX0" fmla="*/ 0 w 20173"/>
                <a:gd name="connsiteY0" fmla="*/ 16709 h 21015"/>
                <a:gd name="connsiteX1" fmla="*/ 4007 w 20173"/>
                <a:gd name="connsiteY1" fmla="*/ 10633 h 21015"/>
                <a:gd name="connsiteX2" fmla="*/ 6991 w 20173"/>
                <a:gd name="connsiteY2" fmla="*/ 8482 h 21015"/>
                <a:gd name="connsiteX3" fmla="*/ 9301 w 20173"/>
                <a:gd name="connsiteY3" fmla="*/ 5554 h 21015"/>
                <a:gd name="connsiteX4" fmla="*/ 11079 w 20173"/>
                <a:gd name="connsiteY4" fmla="*/ 404 h 21015"/>
                <a:gd name="connsiteX5" fmla="*/ 14394 w 20173"/>
                <a:gd name="connsiteY5" fmla="*/ 552 h 21015"/>
                <a:gd name="connsiteX6" fmla="*/ 15277 w 20173"/>
                <a:gd name="connsiteY6" fmla="*/ 2279 h 21015"/>
                <a:gd name="connsiteX7" fmla="*/ 16577 w 20173"/>
                <a:gd name="connsiteY7" fmla="*/ 9905 h 21015"/>
                <a:gd name="connsiteX8" fmla="*/ 20173 w 20173"/>
                <a:gd name="connsiteY8" fmla="*/ 21015 h 21015"/>
                <a:gd name="connsiteX0" fmla="*/ 0 w 20173"/>
                <a:gd name="connsiteY0" fmla="*/ 16709 h 21015"/>
                <a:gd name="connsiteX1" fmla="*/ 4007 w 20173"/>
                <a:gd name="connsiteY1" fmla="*/ 10633 h 21015"/>
                <a:gd name="connsiteX2" fmla="*/ 7869 w 20173"/>
                <a:gd name="connsiteY2" fmla="*/ 8328 h 21015"/>
                <a:gd name="connsiteX3" fmla="*/ 9301 w 20173"/>
                <a:gd name="connsiteY3" fmla="*/ 5554 h 21015"/>
                <a:gd name="connsiteX4" fmla="*/ 11079 w 20173"/>
                <a:gd name="connsiteY4" fmla="*/ 404 h 21015"/>
                <a:gd name="connsiteX5" fmla="*/ 14394 w 20173"/>
                <a:gd name="connsiteY5" fmla="*/ 552 h 21015"/>
                <a:gd name="connsiteX6" fmla="*/ 15277 w 20173"/>
                <a:gd name="connsiteY6" fmla="*/ 2279 h 21015"/>
                <a:gd name="connsiteX7" fmla="*/ 16577 w 20173"/>
                <a:gd name="connsiteY7" fmla="*/ 9905 h 21015"/>
                <a:gd name="connsiteX8" fmla="*/ 20173 w 20173"/>
                <a:gd name="connsiteY8" fmla="*/ 21015 h 21015"/>
                <a:gd name="connsiteX0" fmla="*/ 0 w 20173"/>
                <a:gd name="connsiteY0" fmla="*/ 16709 h 21015"/>
                <a:gd name="connsiteX1" fmla="*/ 4775 w 20173"/>
                <a:gd name="connsiteY1" fmla="*/ 10787 h 21015"/>
                <a:gd name="connsiteX2" fmla="*/ 7869 w 20173"/>
                <a:gd name="connsiteY2" fmla="*/ 8328 h 21015"/>
                <a:gd name="connsiteX3" fmla="*/ 9301 w 20173"/>
                <a:gd name="connsiteY3" fmla="*/ 5554 h 21015"/>
                <a:gd name="connsiteX4" fmla="*/ 11079 w 20173"/>
                <a:gd name="connsiteY4" fmla="*/ 404 h 21015"/>
                <a:gd name="connsiteX5" fmla="*/ 14394 w 20173"/>
                <a:gd name="connsiteY5" fmla="*/ 552 h 21015"/>
                <a:gd name="connsiteX6" fmla="*/ 15277 w 20173"/>
                <a:gd name="connsiteY6" fmla="*/ 2279 h 21015"/>
                <a:gd name="connsiteX7" fmla="*/ 16577 w 20173"/>
                <a:gd name="connsiteY7" fmla="*/ 9905 h 21015"/>
                <a:gd name="connsiteX8" fmla="*/ 20173 w 20173"/>
                <a:gd name="connsiteY8" fmla="*/ 21015 h 21015"/>
                <a:gd name="connsiteX0" fmla="*/ 0 w 19185"/>
                <a:gd name="connsiteY0" fmla="*/ 12695 h 21015"/>
                <a:gd name="connsiteX1" fmla="*/ 3787 w 19185"/>
                <a:gd name="connsiteY1" fmla="*/ 10787 h 21015"/>
                <a:gd name="connsiteX2" fmla="*/ 6881 w 19185"/>
                <a:gd name="connsiteY2" fmla="*/ 8328 h 21015"/>
                <a:gd name="connsiteX3" fmla="*/ 8313 w 19185"/>
                <a:gd name="connsiteY3" fmla="*/ 5554 h 21015"/>
                <a:gd name="connsiteX4" fmla="*/ 10091 w 19185"/>
                <a:gd name="connsiteY4" fmla="*/ 404 h 21015"/>
                <a:gd name="connsiteX5" fmla="*/ 13406 w 19185"/>
                <a:gd name="connsiteY5" fmla="*/ 552 h 21015"/>
                <a:gd name="connsiteX6" fmla="*/ 14289 w 19185"/>
                <a:gd name="connsiteY6" fmla="*/ 2279 h 21015"/>
                <a:gd name="connsiteX7" fmla="*/ 15589 w 19185"/>
                <a:gd name="connsiteY7" fmla="*/ 9905 h 21015"/>
                <a:gd name="connsiteX8" fmla="*/ 19185 w 19185"/>
                <a:gd name="connsiteY8" fmla="*/ 21015 h 21015"/>
                <a:gd name="connsiteX0" fmla="*/ 0 w 19185"/>
                <a:gd name="connsiteY0" fmla="*/ 12825 h 21145"/>
                <a:gd name="connsiteX1" fmla="*/ 3787 w 19185"/>
                <a:gd name="connsiteY1" fmla="*/ 10917 h 21145"/>
                <a:gd name="connsiteX2" fmla="*/ 6881 w 19185"/>
                <a:gd name="connsiteY2" fmla="*/ 8458 h 21145"/>
                <a:gd name="connsiteX3" fmla="*/ 8313 w 19185"/>
                <a:gd name="connsiteY3" fmla="*/ 5684 h 21145"/>
                <a:gd name="connsiteX4" fmla="*/ 10091 w 19185"/>
                <a:gd name="connsiteY4" fmla="*/ 534 h 21145"/>
                <a:gd name="connsiteX5" fmla="*/ 12308 w 19185"/>
                <a:gd name="connsiteY5" fmla="*/ 373 h 21145"/>
                <a:gd name="connsiteX6" fmla="*/ 14289 w 19185"/>
                <a:gd name="connsiteY6" fmla="*/ 2409 h 21145"/>
                <a:gd name="connsiteX7" fmla="*/ 15589 w 19185"/>
                <a:gd name="connsiteY7" fmla="*/ 10035 h 21145"/>
                <a:gd name="connsiteX8" fmla="*/ 19185 w 19185"/>
                <a:gd name="connsiteY8" fmla="*/ 21145 h 21145"/>
                <a:gd name="connsiteX0" fmla="*/ 0 w 19185"/>
                <a:gd name="connsiteY0" fmla="*/ 12966 h 21286"/>
                <a:gd name="connsiteX1" fmla="*/ 3787 w 19185"/>
                <a:gd name="connsiteY1" fmla="*/ 11058 h 21286"/>
                <a:gd name="connsiteX2" fmla="*/ 6881 w 19185"/>
                <a:gd name="connsiteY2" fmla="*/ 8599 h 21286"/>
                <a:gd name="connsiteX3" fmla="*/ 8313 w 19185"/>
                <a:gd name="connsiteY3" fmla="*/ 5825 h 21286"/>
                <a:gd name="connsiteX4" fmla="*/ 10091 w 19185"/>
                <a:gd name="connsiteY4" fmla="*/ 675 h 21286"/>
                <a:gd name="connsiteX5" fmla="*/ 12443 w 19185"/>
                <a:gd name="connsiteY5" fmla="*/ 261 h 21286"/>
                <a:gd name="connsiteX6" fmla="*/ 14289 w 19185"/>
                <a:gd name="connsiteY6" fmla="*/ 2550 h 21286"/>
                <a:gd name="connsiteX7" fmla="*/ 15589 w 19185"/>
                <a:gd name="connsiteY7" fmla="*/ 10176 h 21286"/>
                <a:gd name="connsiteX8" fmla="*/ 19185 w 19185"/>
                <a:gd name="connsiteY8" fmla="*/ 21286 h 21286"/>
                <a:gd name="connsiteX0" fmla="*/ 0 w 19185"/>
                <a:gd name="connsiteY0" fmla="*/ 12970 h 21290"/>
                <a:gd name="connsiteX1" fmla="*/ 3787 w 19185"/>
                <a:gd name="connsiteY1" fmla="*/ 11062 h 21290"/>
                <a:gd name="connsiteX2" fmla="*/ 6881 w 19185"/>
                <a:gd name="connsiteY2" fmla="*/ 8603 h 21290"/>
                <a:gd name="connsiteX3" fmla="*/ 8043 w 19185"/>
                <a:gd name="connsiteY3" fmla="*/ 5892 h 21290"/>
                <a:gd name="connsiteX4" fmla="*/ 10091 w 19185"/>
                <a:gd name="connsiteY4" fmla="*/ 679 h 21290"/>
                <a:gd name="connsiteX5" fmla="*/ 12443 w 19185"/>
                <a:gd name="connsiteY5" fmla="*/ 265 h 21290"/>
                <a:gd name="connsiteX6" fmla="*/ 14289 w 19185"/>
                <a:gd name="connsiteY6" fmla="*/ 2554 h 21290"/>
                <a:gd name="connsiteX7" fmla="*/ 15589 w 19185"/>
                <a:gd name="connsiteY7" fmla="*/ 10180 h 21290"/>
                <a:gd name="connsiteX8" fmla="*/ 19185 w 19185"/>
                <a:gd name="connsiteY8" fmla="*/ 21290 h 21290"/>
                <a:gd name="connsiteX0" fmla="*/ 0 w 19185"/>
                <a:gd name="connsiteY0" fmla="*/ 12970 h 21290"/>
                <a:gd name="connsiteX1" fmla="*/ 3787 w 19185"/>
                <a:gd name="connsiteY1" fmla="*/ 11062 h 21290"/>
                <a:gd name="connsiteX2" fmla="*/ 6297 w 19185"/>
                <a:gd name="connsiteY2" fmla="*/ 8603 h 21290"/>
                <a:gd name="connsiteX3" fmla="*/ 8043 w 19185"/>
                <a:gd name="connsiteY3" fmla="*/ 5892 h 21290"/>
                <a:gd name="connsiteX4" fmla="*/ 10091 w 19185"/>
                <a:gd name="connsiteY4" fmla="*/ 679 h 21290"/>
                <a:gd name="connsiteX5" fmla="*/ 12443 w 19185"/>
                <a:gd name="connsiteY5" fmla="*/ 265 h 21290"/>
                <a:gd name="connsiteX6" fmla="*/ 14289 w 19185"/>
                <a:gd name="connsiteY6" fmla="*/ 2554 h 21290"/>
                <a:gd name="connsiteX7" fmla="*/ 15589 w 19185"/>
                <a:gd name="connsiteY7" fmla="*/ 10180 h 21290"/>
                <a:gd name="connsiteX8" fmla="*/ 19185 w 19185"/>
                <a:gd name="connsiteY8" fmla="*/ 21290 h 21290"/>
                <a:gd name="connsiteX0" fmla="*/ 323 w 15445"/>
                <a:gd name="connsiteY0" fmla="*/ 16454 h 21290"/>
                <a:gd name="connsiteX1" fmla="*/ 47 w 15445"/>
                <a:gd name="connsiteY1" fmla="*/ 11062 h 21290"/>
                <a:gd name="connsiteX2" fmla="*/ 2557 w 15445"/>
                <a:gd name="connsiteY2" fmla="*/ 8603 h 21290"/>
                <a:gd name="connsiteX3" fmla="*/ 4303 w 15445"/>
                <a:gd name="connsiteY3" fmla="*/ 5892 h 21290"/>
                <a:gd name="connsiteX4" fmla="*/ 6351 w 15445"/>
                <a:gd name="connsiteY4" fmla="*/ 679 h 21290"/>
                <a:gd name="connsiteX5" fmla="*/ 8703 w 15445"/>
                <a:gd name="connsiteY5" fmla="*/ 265 h 21290"/>
                <a:gd name="connsiteX6" fmla="*/ 10549 w 15445"/>
                <a:gd name="connsiteY6" fmla="*/ 2554 h 21290"/>
                <a:gd name="connsiteX7" fmla="*/ 11849 w 15445"/>
                <a:gd name="connsiteY7" fmla="*/ 10180 h 21290"/>
                <a:gd name="connsiteX8" fmla="*/ 15445 w 15445"/>
                <a:gd name="connsiteY8" fmla="*/ 21290 h 21290"/>
                <a:gd name="connsiteX0" fmla="*/ 0 w 15122"/>
                <a:gd name="connsiteY0" fmla="*/ 16454 h 21290"/>
                <a:gd name="connsiteX1" fmla="*/ 2234 w 15122"/>
                <a:gd name="connsiteY1" fmla="*/ 8603 h 21290"/>
                <a:gd name="connsiteX2" fmla="*/ 3980 w 15122"/>
                <a:gd name="connsiteY2" fmla="*/ 5892 h 21290"/>
                <a:gd name="connsiteX3" fmla="*/ 6028 w 15122"/>
                <a:gd name="connsiteY3" fmla="*/ 679 h 21290"/>
                <a:gd name="connsiteX4" fmla="*/ 8380 w 15122"/>
                <a:gd name="connsiteY4" fmla="*/ 265 h 21290"/>
                <a:gd name="connsiteX5" fmla="*/ 10226 w 15122"/>
                <a:gd name="connsiteY5" fmla="*/ 2554 h 21290"/>
                <a:gd name="connsiteX6" fmla="*/ 11526 w 15122"/>
                <a:gd name="connsiteY6" fmla="*/ 10180 h 21290"/>
                <a:gd name="connsiteX7" fmla="*/ 15122 w 15122"/>
                <a:gd name="connsiteY7" fmla="*/ 21290 h 21290"/>
                <a:gd name="connsiteX0" fmla="*/ 0 w 15122"/>
                <a:gd name="connsiteY0" fmla="*/ 16454 h 21290"/>
                <a:gd name="connsiteX1" fmla="*/ 3423 w 15122"/>
                <a:gd name="connsiteY1" fmla="*/ 11809 h 21290"/>
                <a:gd name="connsiteX2" fmla="*/ 3980 w 15122"/>
                <a:gd name="connsiteY2" fmla="*/ 5892 h 21290"/>
                <a:gd name="connsiteX3" fmla="*/ 6028 w 15122"/>
                <a:gd name="connsiteY3" fmla="*/ 679 h 21290"/>
                <a:gd name="connsiteX4" fmla="*/ 8380 w 15122"/>
                <a:gd name="connsiteY4" fmla="*/ 265 h 21290"/>
                <a:gd name="connsiteX5" fmla="*/ 10226 w 15122"/>
                <a:gd name="connsiteY5" fmla="*/ 2554 h 21290"/>
                <a:gd name="connsiteX6" fmla="*/ 11526 w 15122"/>
                <a:gd name="connsiteY6" fmla="*/ 10180 h 21290"/>
                <a:gd name="connsiteX7" fmla="*/ 15122 w 15122"/>
                <a:gd name="connsiteY7" fmla="*/ 21290 h 21290"/>
                <a:gd name="connsiteX0" fmla="*/ 0 w 15122"/>
                <a:gd name="connsiteY0" fmla="*/ 16462 h 21298"/>
                <a:gd name="connsiteX1" fmla="*/ 3423 w 15122"/>
                <a:gd name="connsiteY1" fmla="*/ 11817 h 21298"/>
                <a:gd name="connsiteX2" fmla="*/ 5268 w 15122"/>
                <a:gd name="connsiteY2" fmla="*/ 6039 h 21298"/>
                <a:gd name="connsiteX3" fmla="*/ 6028 w 15122"/>
                <a:gd name="connsiteY3" fmla="*/ 687 h 21298"/>
                <a:gd name="connsiteX4" fmla="*/ 8380 w 15122"/>
                <a:gd name="connsiteY4" fmla="*/ 273 h 21298"/>
                <a:gd name="connsiteX5" fmla="*/ 10226 w 15122"/>
                <a:gd name="connsiteY5" fmla="*/ 2562 h 21298"/>
                <a:gd name="connsiteX6" fmla="*/ 11526 w 15122"/>
                <a:gd name="connsiteY6" fmla="*/ 10188 h 21298"/>
                <a:gd name="connsiteX7" fmla="*/ 15122 w 15122"/>
                <a:gd name="connsiteY7" fmla="*/ 21298 h 21298"/>
                <a:gd name="connsiteX0" fmla="*/ 0 w 15122"/>
                <a:gd name="connsiteY0" fmla="*/ 16204 h 21040"/>
                <a:gd name="connsiteX1" fmla="*/ 3423 w 15122"/>
                <a:gd name="connsiteY1" fmla="*/ 11559 h 21040"/>
                <a:gd name="connsiteX2" fmla="*/ 5268 w 15122"/>
                <a:gd name="connsiteY2" fmla="*/ 5781 h 21040"/>
                <a:gd name="connsiteX3" fmla="*/ 6722 w 15122"/>
                <a:gd name="connsiteY3" fmla="*/ 1544 h 21040"/>
                <a:gd name="connsiteX4" fmla="*/ 8380 w 15122"/>
                <a:gd name="connsiteY4" fmla="*/ 15 h 21040"/>
                <a:gd name="connsiteX5" fmla="*/ 10226 w 15122"/>
                <a:gd name="connsiteY5" fmla="*/ 2304 h 21040"/>
                <a:gd name="connsiteX6" fmla="*/ 11526 w 15122"/>
                <a:gd name="connsiteY6" fmla="*/ 9930 h 21040"/>
                <a:gd name="connsiteX7" fmla="*/ 15122 w 15122"/>
                <a:gd name="connsiteY7" fmla="*/ 21040 h 21040"/>
                <a:gd name="connsiteX0" fmla="*/ 0 w 15122"/>
                <a:gd name="connsiteY0" fmla="*/ 16204 h 21040"/>
                <a:gd name="connsiteX1" fmla="*/ 3720 w 15122"/>
                <a:gd name="connsiteY1" fmla="*/ 9468 h 21040"/>
                <a:gd name="connsiteX2" fmla="*/ 5268 w 15122"/>
                <a:gd name="connsiteY2" fmla="*/ 5781 h 21040"/>
                <a:gd name="connsiteX3" fmla="*/ 6722 w 15122"/>
                <a:gd name="connsiteY3" fmla="*/ 1544 h 21040"/>
                <a:gd name="connsiteX4" fmla="*/ 8380 w 15122"/>
                <a:gd name="connsiteY4" fmla="*/ 15 h 21040"/>
                <a:gd name="connsiteX5" fmla="*/ 10226 w 15122"/>
                <a:gd name="connsiteY5" fmla="*/ 2304 h 21040"/>
                <a:gd name="connsiteX6" fmla="*/ 11526 w 15122"/>
                <a:gd name="connsiteY6" fmla="*/ 9930 h 21040"/>
                <a:gd name="connsiteX7" fmla="*/ 15122 w 15122"/>
                <a:gd name="connsiteY7" fmla="*/ 21040 h 21040"/>
                <a:gd name="connsiteX0" fmla="*/ 0 w 14626"/>
                <a:gd name="connsiteY0" fmla="*/ 14810 h 21040"/>
                <a:gd name="connsiteX1" fmla="*/ 3224 w 14626"/>
                <a:gd name="connsiteY1" fmla="*/ 9468 h 21040"/>
                <a:gd name="connsiteX2" fmla="*/ 4772 w 14626"/>
                <a:gd name="connsiteY2" fmla="*/ 5781 h 21040"/>
                <a:gd name="connsiteX3" fmla="*/ 6226 w 14626"/>
                <a:gd name="connsiteY3" fmla="*/ 1544 h 21040"/>
                <a:gd name="connsiteX4" fmla="*/ 7884 w 14626"/>
                <a:gd name="connsiteY4" fmla="*/ 15 h 21040"/>
                <a:gd name="connsiteX5" fmla="*/ 9730 w 14626"/>
                <a:gd name="connsiteY5" fmla="*/ 2304 h 21040"/>
                <a:gd name="connsiteX6" fmla="*/ 11030 w 14626"/>
                <a:gd name="connsiteY6" fmla="*/ 9930 h 21040"/>
                <a:gd name="connsiteX7" fmla="*/ 14626 w 14626"/>
                <a:gd name="connsiteY7" fmla="*/ 21040 h 21040"/>
                <a:gd name="connsiteX0" fmla="*/ 0 w 14626"/>
                <a:gd name="connsiteY0" fmla="*/ 14810 h 21040"/>
                <a:gd name="connsiteX1" fmla="*/ 3918 w 14626"/>
                <a:gd name="connsiteY1" fmla="*/ 11280 h 21040"/>
                <a:gd name="connsiteX2" fmla="*/ 4772 w 14626"/>
                <a:gd name="connsiteY2" fmla="*/ 5781 h 21040"/>
                <a:gd name="connsiteX3" fmla="*/ 6226 w 14626"/>
                <a:gd name="connsiteY3" fmla="*/ 1544 h 21040"/>
                <a:gd name="connsiteX4" fmla="*/ 7884 w 14626"/>
                <a:gd name="connsiteY4" fmla="*/ 15 h 21040"/>
                <a:gd name="connsiteX5" fmla="*/ 9730 w 14626"/>
                <a:gd name="connsiteY5" fmla="*/ 2304 h 21040"/>
                <a:gd name="connsiteX6" fmla="*/ 11030 w 14626"/>
                <a:gd name="connsiteY6" fmla="*/ 9930 h 21040"/>
                <a:gd name="connsiteX7" fmla="*/ 14626 w 14626"/>
                <a:gd name="connsiteY7" fmla="*/ 21040 h 21040"/>
                <a:gd name="connsiteX0" fmla="*/ 0 w 14626"/>
                <a:gd name="connsiteY0" fmla="*/ 14811 h 21041"/>
                <a:gd name="connsiteX1" fmla="*/ 3918 w 14626"/>
                <a:gd name="connsiteY1" fmla="*/ 11281 h 21041"/>
                <a:gd name="connsiteX2" fmla="*/ 5466 w 14626"/>
                <a:gd name="connsiteY2" fmla="*/ 6200 h 21041"/>
                <a:gd name="connsiteX3" fmla="*/ 6226 w 14626"/>
                <a:gd name="connsiteY3" fmla="*/ 1545 h 21041"/>
                <a:gd name="connsiteX4" fmla="*/ 7884 w 14626"/>
                <a:gd name="connsiteY4" fmla="*/ 16 h 21041"/>
                <a:gd name="connsiteX5" fmla="*/ 9730 w 14626"/>
                <a:gd name="connsiteY5" fmla="*/ 2305 h 21041"/>
                <a:gd name="connsiteX6" fmla="*/ 11030 w 14626"/>
                <a:gd name="connsiteY6" fmla="*/ 9931 h 21041"/>
                <a:gd name="connsiteX7" fmla="*/ 14626 w 14626"/>
                <a:gd name="connsiteY7" fmla="*/ 21041 h 21041"/>
                <a:gd name="connsiteX0" fmla="*/ 0 w 14626"/>
                <a:gd name="connsiteY0" fmla="*/ 14811 h 21041"/>
                <a:gd name="connsiteX1" fmla="*/ 3918 w 14626"/>
                <a:gd name="connsiteY1" fmla="*/ 11281 h 21041"/>
                <a:gd name="connsiteX2" fmla="*/ 5466 w 14626"/>
                <a:gd name="connsiteY2" fmla="*/ 6200 h 21041"/>
                <a:gd name="connsiteX3" fmla="*/ 6226 w 14626"/>
                <a:gd name="connsiteY3" fmla="*/ 1545 h 21041"/>
                <a:gd name="connsiteX4" fmla="*/ 7884 w 14626"/>
                <a:gd name="connsiteY4" fmla="*/ 16 h 21041"/>
                <a:gd name="connsiteX5" fmla="*/ 9730 w 14626"/>
                <a:gd name="connsiteY5" fmla="*/ 2305 h 21041"/>
                <a:gd name="connsiteX6" fmla="*/ 11030 w 14626"/>
                <a:gd name="connsiteY6" fmla="*/ 9931 h 21041"/>
                <a:gd name="connsiteX7" fmla="*/ 14626 w 14626"/>
                <a:gd name="connsiteY7" fmla="*/ 21041 h 2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6" h="21041" extrusionOk="0">
                  <a:moveTo>
                    <a:pt x="0" y="14811"/>
                  </a:moveTo>
                  <a:cubicBezTo>
                    <a:pt x="3240" y="12479"/>
                    <a:pt x="3007" y="12716"/>
                    <a:pt x="3918" y="11281"/>
                  </a:cubicBezTo>
                  <a:cubicBezTo>
                    <a:pt x="4829" y="9846"/>
                    <a:pt x="5081" y="7823"/>
                    <a:pt x="5466" y="6200"/>
                  </a:cubicBezTo>
                  <a:cubicBezTo>
                    <a:pt x="5851" y="4577"/>
                    <a:pt x="5823" y="2576"/>
                    <a:pt x="6226" y="1545"/>
                  </a:cubicBezTo>
                  <a:cubicBezTo>
                    <a:pt x="6629" y="514"/>
                    <a:pt x="7300" y="-111"/>
                    <a:pt x="7884" y="16"/>
                  </a:cubicBezTo>
                  <a:cubicBezTo>
                    <a:pt x="8468" y="143"/>
                    <a:pt x="9206" y="653"/>
                    <a:pt x="9730" y="2305"/>
                  </a:cubicBezTo>
                  <a:cubicBezTo>
                    <a:pt x="10254" y="3957"/>
                    <a:pt x="10604" y="7375"/>
                    <a:pt x="11030" y="9931"/>
                  </a:cubicBezTo>
                  <a:cubicBezTo>
                    <a:pt x="11751" y="14255"/>
                    <a:pt x="12992" y="18088"/>
                    <a:pt x="14626" y="21041"/>
                  </a:cubicBezTo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72000">
                  <a:srgbClr val="797979">
                    <a:alpha val="0"/>
                  </a:srgbClr>
                </a:gs>
              </a:gsLst>
              <a:lin ang="5400000"/>
            </a:gradFill>
            <a:ln w="53975">
              <a:solidFill>
                <a:schemeClr val="tx1">
                  <a:lumMod val="65000"/>
                  <a:lumOff val="35000"/>
                  <a:alpha val="58000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24929699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Conclusions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28529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algn="l" defTabSz="821531">
              <a:lnSpc>
                <a:spcPct val="120000"/>
              </a:lnSpc>
              <a:defRPr sz="4200"/>
            </a:lvl1pPr>
          </a:lstStyle>
          <a:p>
            <a:r>
              <a:rPr lang="en-US" sz="4800" dirty="0">
                <a:latin typeface="Roboto Medium" charset="0"/>
                <a:ea typeface="Roboto Medium" charset="0"/>
                <a:cs typeface="Roboto Medium" charset="0"/>
              </a:rPr>
              <a:t>Conclusions</a:t>
            </a:r>
            <a:endParaRPr sz="48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78F5D-48C7-F148-99CD-FCCD278261FF}"/>
              </a:ext>
            </a:extLst>
          </p:cNvPr>
          <p:cNvSpPr txBox="1"/>
          <p:nvPr/>
        </p:nvSpPr>
        <p:spPr>
          <a:xfrm>
            <a:off x="548204" y="3007917"/>
            <a:ext cx="11664000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Perceptual averaging does not reduce the ensemble in a form of a single mean.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412677-50C5-8E4F-BA16-565DB4FF47AF}"/>
              </a:ext>
            </a:extLst>
          </p:cNvPr>
          <p:cNvSpPr txBox="1"/>
          <p:nvPr/>
        </p:nvSpPr>
        <p:spPr>
          <a:xfrm>
            <a:off x="548204" y="4449192"/>
            <a:ext cx="11664000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Mean representation is more like a population summary which includes an ensemble of statistical properties, such as numerosity and variance.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0F0F49-79E0-2A46-969F-FFF198B1139C}"/>
              </a:ext>
            </a:extLst>
          </p:cNvPr>
          <p:cNvSpPr txBox="1"/>
          <p:nvPr/>
        </p:nvSpPr>
        <p:spPr>
          <a:xfrm>
            <a:off x="548204" y="6333666"/>
            <a:ext cx="11664000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>
                <a:latin typeface="Roboto" panose="02000000000000000000" pitchFamily="2" charset="0"/>
                <a:ea typeface="Roboto" panose="02000000000000000000" pitchFamily="2" charset="0"/>
              </a:rPr>
              <a:t>Population summary can avoid confusion in the natural world, distinguishing between things that have similar average but only marked by subtle differences. </a:t>
            </a:r>
          </a:p>
        </p:txBody>
      </p:sp>
    </p:spTree>
    <p:extLst>
      <p:ext uri="{BB962C8B-B14F-4D97-AF65-F5344CB8AC3E}">
        <p14:creationId xmlns:p14="http://schemas.microsoft.com/office/powerpoint/2010/main" val="1280183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yellow flower in a field&#13;&#10;&#13;&#10;Description automatically generated">
            <a:extLst>
              <a:ext uri="{FF2B5EF4-FFF2-40B4-BE49-F238E27FC236}">
                <a16:creationId xmlns:a16="http://schemas.microsoft.com/office/drawing/2014/main" id="{4E35B483-FA8B-4440-B706-2BD4F3CB72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7"/>
          <a:stretch/>
        </p:blipFill>
        <p:spPr>
          <a:xfrm>
            <a:off x="-1321917" y="0"/>
            <a:ext cx="15648633" cy="9753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3C9C0A7-5384-4A48-B5A4-45ED5532B008}"/>
              </a:ext>
            </a:extLst>
          </p:cNvPr>
          <p:cNvSpPr/>
          <p:nvPr/>
        </p:nvSpPr>
        <p:spPr>
          <a:xfrm>
            <a:off x="-1054341" y="0"/>
            <a:ext cx="15113480" cy="10075653"/>
          </a:xfrm>
          <a:prstGeom prst="rect">
            <a:avLst/>
          </a:prstGeom>
          <a:solidFill>
            <a:schemeClr val="bg1">
              <a:alpha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60" name="Thank you !"/>
          <p:cNvSpPr txBox="1">
            <a:spLocks noGrp="1"/>
          </p:cNvSpPr>
          <p:nvPr>
            <p:ph type="title" idx="4294967295"/>
          </p:nvPr>
        </p:nvSpPr>
        <p:spPr>
          <a:xfrm>
            <a:off x="385503" y="4262535"/>
            <a:ext cx="12233794" cy="1228530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defTabSz="821531">
              <a:lnSpc>
                <a:spcPct val="120000"/>
              </a:lnSpc>
              <a:defRPr sz="4200"/>
            </a:lvl1pPr>
          </a:lstStyle>
          <a:p>
            <a:r>
              <a:rPr sz="6000" dirty="0">
                <a:solidFill>
                  <a:schemeClr val="tx1"/>
                </a:solidFill>
                <a:latin typeface="Roboto Medium" charset="0"/>
                <a:ea typeface="Roboto Medium" charset="0"/>
                <a:cs typeface="Roboto Medium" charset="0"/>
              </a:rPr>
              <a:t>Thank </a:t>
            </a:r>
            <a:r>
              <a:rPr lang="en-US" sz="6000" dirty="0">
                <a:solidFill>
                  <a:schemeClr val="tx1"/>
                </a:solidFill>
                <a:latin typeface="Roboto Medium" charset="0"/>
                <a:ea typeface="Roboto Medium" charset="0"/>
                <a:cs typeface="Roboto Medium" charset="0"/>
              </a:rPr>
              <a:t>y</a:t>
            </a:r>
            <a:r>
              <a:rPr sz="6000" dirty="0">
                <a:solidFill>
                  <a:schemeClr val="tx1"/>
                </a:solidFill>
                <a:latin typeface="Roboto Medium" charset="0"/>
                <a:ea typeface="Roboto Medium" charset="0"/>
                <a:cs typeface="Roboto Medium" charset="0"/>
              </a:rPr>
              <a:t>ou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Thank you !"/>
          <p:cNvSpPr txBox="1">
            <a:spLocks noGrp="1"/>
          </p:cNvSpPr>
          <p:nvPr>
            <p:ph type="title" idx="4294967295"/>
          </p:nvPr>
        </p:nvSpPr>
        <p:spPr>
          <a:xfrm>
            <a:off x="385503" y="4262535"/>
            <a:ext cx="12233794" cy="1228530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lnSpc>
                <a:spcPct val="120000"/>
              </a:lnSpc>
              <a:defRPr sz="4200"/>
            </a:lvl1pPr>
          </a:lstStyle>
          <a:p>
            <a:r>
              <a:rPr lang="en-US" altLang="ko-KR" b="1" dirty="0">
                <a:latin typeface="Roboto" panose="02000000000000000000" pitchFamily="2" charset="0"/>
                <a:ea typeface="Roboto" panose="02000000000000000000" pitchFamily="2" charset="0"/>
                <a:cs typeface="Roboto Medium" charset="0"/>
              </a:rPr>
              <a:t>Appendix</a:t>
            </a:r>
            <a:endParaRPr b="1" dirty="0">
              <a:latin typeface="Roboto" panose="02000000000000000000" pitchFamily="2" charset="0"/>
              <a:ea typeface="Roboto" panose="02000000000000000000" pitchFamily="2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75056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Rounded Rectangle"/>
          <p:cNvSpPr/>
          <p:nvPr/>
        </p:nvSpPr>
        <p:spPr>
          <a:xfrm>
            <a:off x="-194373" y="3183022"/>
            <a:ext cx="13393545" cy="6282440"/>
          </a:xfrm>
          <a:prstGeom prst="roundRect">
            <a:avLst>
              <a:gd name="adj" fmla="val 1876"/>
            </a:avLst>
          </a:prstGeom>
          <a:solidFill>
            <a:srgbClr val="EBEBEB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374" name="Group"/>
          <p:cNvGrpSpPr/>
          <p:nvPr/>
        </p:nvGrpSpPr>
        <p:grpSpPr>
          <a:xfrm>
            <a:off x="5212650" y="3374306"/>
            <a:ext cx="2579499" cy="2640979"/>
            <a:chOff x="-83800" y="-68404"/>
            <a:chExt cx="2579498" cy="2640977"/>
          </a:xfrm>
        </p:grpSpPr>
        <p:grpSp>
          <p:nvGrpSpPr>
            <p:cNvPr id="372" name="Group"/>
            <p:cNvGrpSpPr/>
            <p:nvPr/>
          </p:nvGrpSpPr>
          <p:grpSpPr>
            <a:xfrm>
              <a:off x="-83801" y="394329"/>
              <a:ext cx="2579499" cy="2178244"/>
              <a:chOff x="-133321" y="66188"/>
              <a:chExt cx="2579498" cy="2178243"/>
            </a:xfrm>
          </p:grpSpPr>
          <p:sp>
            <p:nvSpPr>
              <p:cNvPr id="362" name="Rounded Rectangle"/>
              <p:cNvSpPr/>
              <p:nvPr/>
            </p:nvSpPr>
            <p:spPr>
              <a:xfrm>
                <a:off x="-133322" y="66188"/>
                <a:ext cx="2579500" cy="2178244"/>
              </a:xfrm>
              <a:prstGeom prst="roundRect">
                <a:avLst>
                  <a:gd name="adj" fmla="val 10801"/>
                </a:avLst>
              </a:prstGeom>
              <a:solidFill>
                <a:srgbClr val="FFD5A9"/>
              </a:solidFill>
              <a:ln w="25400" cap="flat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3" name="Circle"/>
              <p:cNvSpPr/>
              <p:nvPr/>
            </p:nvSpPr>
            <p:spPr>
              <a:xfrm>
                <a:off x="153087" y="470469"/>
                <a:ext cx="435312" cy="4353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4" name="Circle"/>
              <p:cNvSpPr/>
              <p:nvPr/>
            </p:nvSpPr>
            <p:spPr>
              <a:xfrm>
                <a:off x="1002487" y="470469"/>
                <a:ext cx="435313" cy="4353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5" name="Circle"/>
              <p:cNvSpPr/>
              <p:nvPr/>
            </p:nvSpPr>
            <p:spPr>
              <a:xfrm>
                <a:off x="1585478" y="322820"/>
                <a:ext cx="313881" cy="31388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6" name="Circle"/>
              <p:cNvSpPr/>
              <p:nvPr/>
            </p:nvSpPr>
            <p:spPr>
              <a:xfrm>
                <a:off x="213802" y="1139661"/>
                <a:ext cx="313882" cy="31388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7" name="Circle"/>
              <p:cNvSpPr/>
              <p:nvPr/>
            </p:nvSpPr>
            <p:spPr>
              <a:xfrm>
                <a:off x="794013" y="1079969"/>
                <a:ext cx="201482" cy="20148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8" name="Circle"/>
              <p:cNvSpPr/>
              <p:nvPr/>
            </p:nvSpPr>
            <p:spPr>
              <a:xfrm>
                <a:off x="1524763" y="862509"/>
                <a:ext cx="435312" cy="4353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9" name="Circle"/>
              <p:cNvSpPr/>
              <p:nvPr/>
            </p:nvSpPr>
            <p:spPr>
              <a:xfrm>
                <a:off x="999487" y="1529097"/>
                <a:ext cx="313882" cy="31388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0" name="Circle"/>
              <p:cNvSpPr/>
              <p:nvPr/>
            </p:nvSpPr>
            <p:spPr>
              <a:xfrm>
                <a:off x="1867135" y="1523627"/>
                <a:ext cx="313881" cy="31388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1" name="Circle"/>
              <p:cNvSpPr/>
              <p:nvPr/>
            </p:nvSpPr>
            <p:spPr>
              <a:xfrm>
                <a:off x="426569" y="1867114"/>
                <a:ext cx="157855" cy="15785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373" name="Display"/>
            <p:cNvSpPr txBox="1"/>
            <p:nvPr/>
          </p:nvSpPr>
          <p:spPr>
            <a:xfrm>
              <a:off x="227034" y="-68405"/>
              <a:ext cx="1957828" cy="4664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 b="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b="1">
                  <a:latin typeface="Roboto Condensed" charset="0"/>
                  <a:ea typeface="Roboto Condensed" charset="0"/>
                  <a:cs typeface="Roboto Condensed" charset="0"/>
                </a:rPr>
                <a:t>Display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490721" y="6089912"/>
            <a:ext cx="3032904" cy="2928919"/>
            <a:chOff x="3490721" y="6089912"/>
            <a:chExt cx="3032904" cy="2928919"/>
          </a:xfrm>
        </p:grpSpPr>
        <p:grpSp>
          <p:nvGrpSpPr>
            <p:cNvPr id="384" name="Group"/>
            <p:cNvGrpSpPr/>
            <p:nvPr/>
          </p:nvGrpSpPr>
          <p:grpSpPr>
            <a:xfrm>
              <a:off x="3490721" y="6840586"/>
              <a:ext cx="2579499" cy="2178245"/>
              <a:chOff x="-137729" y="207984"/>
              <a:chExt cx="2579498" cy="2178243"/>
            </a:xfrm>
          </p:grpSpPr>
          <p:sp>
            <p:nvSpPr>
              <p:cNvPr id="375" name="Rounded Rectangle"/>
              <p:cNvSpPr/>
              <p:nvPr/>
            </p:nvSpPr>
            <p:spPr>
              <a:xfrm>
                <a:off x="-137730" y="207984"/>
                <a:ext cx="2579500" cy="2178244"/>
              </a:xfrm>
              <a:prstGeom prst="roundRect">
                <a:avLst>
                  <a:gd name="adj" fmla="val 10791"/>
                </a:avLst>
              </a:prstGeom>
              <a:solidFill>
                <a:srgbClr val="FFD5A9"/>
              </a:solidFill>
              <a:ln w="25400" cap="flat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6" name="Use mouse to adjust test circle to average circle size of display"/>
              <p:cNvSpPr txBox="1"/>
              <p:nvPr/>
            </p:nvSpPr>
            <p:spPr>
              <a:xfrm>
                <a:off x="0" y="1585015"/>
                <a:ext cx="2304041" cy="7827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600"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b="0" dirty="0">
                    <a:latin typeface="Roboto Medium" charset="0"/>
                    <a:ea typeface="Roboto Medium" charset="0"/>
                    <a:cs typeface="Roboto Medium" charset="0"/>
                  </a:rPr>
                  <a:t>Use mouse to adjust test circle to average circle size of display</a:t>
                </a:r>
              </a:p>
            </p:txBody>
          </p:sp>
          <p:grpSp>
            <p:nvGrpSpPr>
              <p:cNvPr id="383" name="Group"/>
              <p:cNvGrpSpPr/>
              <p:nvPr/>
            </p:nvGrpSpPr>
            <p:grpSpPr>
              <a:xfrm>
                <a:off x="671620" y="391309"/>
                <a:ext cx="960801" cy="960801"/>
                <a:chOff x="0" y="0"/>
                <a:chExt cx="960799" cy="960799"/>
              </a:xfrm>
            </p:grpSpPr>
            <p:sp>
              <p:nvSpPr>
                <p:cNvPr id="377" name="Circle"/>
                <p:cNvSpPr/>
                <p:nvPr/>
              </p:nvSpPr>
              <p:spPr>
                <a:xfrm>
                  <a:off x="0" y="0"/>
                  <a:ext cx="960800" cy="960800"/>
                </a:xfrm>
                <a:prstGeom prst="ellipse">
                  <a:avLst/>
                </a:prstGeom>
                <a:noFill/>
                <a:ln w="25400" cap="flat">
                  <a:solidFill>
                    <a:srgbClr val="5E5E5E"/>
                  </a:solidFill>
                  <a:custDash>
                    <a:ds d="200000" sp="200000"/>
                  </a:custDash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78" name="Circle"/>
                <p:cNvSpPr/>
                <p:nvPr/>
              </p:nvSpPr>
              <p:spPr>
                <a:xfrm>
                  <a:off x="350964" y="350964"/>
                  <a:ext cx="258872" cy="25887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79" name="Line"/>
                <p:cNvSpPr/>
                <p:nvPr/>
              </p:nvSpPr>
              <p:spPr>
                <a:xfrm flipV="1">
                  <a:off x="608430" y="165463"/>
                  <a:ext cx="184850" cy="184849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80" name="Line"/>
                <p:cNvSpPr/>
                <p:nvPr/>
              </p:nvSpPr>
              <p:spPr>
                <a:xfrm flipH="1" flipV="1">
                  <a:off x="181125" y="165463"/>
                  <a:ext cx="184850" cy="184849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81" name="Line"/>
                <p:cNvSpPr/>
                <p:nvPr/>
              </p:nvSpPr>
              <p:spPr>
                <a:xfrm flipH="1">
                  <a:off x="181125" y="603930"/>
                  <a:ext cx="184850" cy="184849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82" name="Line"/>
                <p:cNvSpPr/>
                <p:nvPr/>
              </p:nvSpPr>
              <p:spPr>
                <a:xfrm>
                  <a:off x="608430" y="603930"/>
                  <a:ext cx="184850" cy="184849"/>
                </a:xfrm>
                <a:prstGeom prst="line">
                  <a:avLst/>
                </a:prstGeom>
                <a:noFill/>
                <a:ln w="38100" cap="flat">
                  <a:solidFill>
                    <a:srgbClr val="5E5E5E"/>
                  </a:solidFill>
                  <a:prstDash val="solid"/>
                  <a:miter lim="400000"/>
                  <a:tailEnd type="stealth" w="med" len="med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</p:grpSp>
        <p:sp>
          <p:nvSpPr>
            <p:cNvPr id="385" name="Response"/>
            <p:cNvSpPr txBox="1"/>
            <p:nvPr/>
          </p:nvSpPr>
          <p:spPr>
            <a:xfrm>
              <a:off x="3805503" y="6350194"/>
              <a:ext cx="1949934" cy="450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 b="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b="1" dirty="0">
                  <a:latin typeface="Roboto Condensed" charset="0"/>
                  <a:ea typeface="Roboto Condensed" charset="0"/>
                  <a:cs typeface="Roboto Condensed" charset="0"/>
                </a:rPr>
                <a:t>Response</a:t>
              </a:r>
            </a:p>
          </p:txBody>
        </p:sp>
        <p:sp>
          <p:nvSpPr>
            <p:cNvPr id="391" name="Line"/>
            <p:cNvSpPr/>
            <p:nvPr/>
          </p:nvSpPr>
          <p:spPr>
            <a:xfrm flipH="1">
              <a:off x="5448129" y="6089912"/>
              <a:ext cx="1075496" cy="715611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ysDot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557243" y="6102060"/>
            <a:ext cx="3108142" cy="2892827"/>
            <a:chOff x="6557243" y="6102060"/>
            <a:chExt cx="3108142" cy="2892827"/>
          </a:xfrm>
        </p:grpSpPr>
        <p:grpSp>
          <p:nvGrpSpPr>
            <p:cNvPr id="389" name="Group"/>
            <p:cNvGrpSpPr/>
            <p:nvPr/>
          </p:nvGrpSpPr>
          <p:grpSpPr>
            <a:xfrm>
              <a:off x="7085885" y="6816642"/>
              <a:ext cx="2579500" cy="2178245"/>
              <a:chOff x="-189618" y="247600"/>
              <a:chExt cx="2579498" cy="2178243"/>
            </a:xfrm>
          </p:grpSpPr>
          <p:sp>
            <p:nvSpPr>
              <p:cNvPr id="386" name="Rounded Rectangle"/>
              <p:cNvSpPr/>
              <p:nvPr/>
            </p:nvSpPr>
            <p:spPr>
              <a:xfrm>
                <a:off x="-189619" y="247600"/>
                <a:ext cx="2579500" cy="2178245"/>
              </a:xfrm>
              <a:prstGeom prst="roundRect">
                <a:avLst>
                  <a:gd name="adj" fmla="val 10797"/>
                </a:avLst>
              </a:prstGeom>
              <a:solidFill>
                <a:srgbClr val="FFD5A9"/>
              </a:solidFill>
              <a:ln w="25400" cap="flat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7" name="Is the test circle…"/>
              <p:cNvSpPr txBox="1"/>
              <p:nvPr/>
            </p:nvSpPr>
            <p:spPr>
              <a:xfrm>
                <a:off x="-135215" y="1403964"/>
                <a:ext cx="2470692" cy="10124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b="0" dirty="0">
                    <a:latin typeface="Roboto Medium" charset="0"/>
                    <a:ea typeface="Roboto Medium" charset="0"/>
                    <a:cs typeface="Roboto Medium" charset="0"/>
                  </a:rPr>
                  <a:t>Is the test circle </a:t>
                </a:r>
              </a:p>
              <a:p>
                <a:pPr>
                  <a:defRPr sz="1600"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b="0" dirty="0">
                    <a:latin typeface="Roboto Medium" charset="0"/>
                    <a:ea typeface="Roboto Medium" charset="0"/>
                    <a:cs typeface="Roboto Medium" charset="0"/>
                  </a:rPr>
                  <a:t>larger or smaller than the average size of display?</a:t>
                </a:r>
              </a:p>
            </p:txBody>
          </p:sp>
          <p:sp>
            <p:nvSpPr>
              <p:cNvPr id="388" name="Circle"/>
              <p:cNvSpPr/>
              <p:nvPr/>
            </p:nvSpPr>
            <p:spPr>
              <a:xfrm>
                <a:off x="970625" y="742679"/>
                <a:ext cx="259013" cy="259012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5E5E5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390" name="Line"/>
            <p:cNvSpPr/>
            <p:nvPr/>
          </p:nvSpPr>
          <p:spPr>
            <a:xfrm>
              <a:off x="6557243" y="6102060"/>
              <a:ext cx="1075841" cy="667818"/>
            </a:xfrm>
            <a:prstGeom prst="line">
              <a:avLst/>
            </a:prstGeom>
            <a:noFill/>
            <a:ln w="38100" cap="flat">
              <a:solidFill>
                <a:schemeClr val="accent4">
                  <a:hueOff val="-1081314"/>
                  <a:satOff val="4338"/>
                  <a:lumOff val="-8931"/>
                </a:schemeClr>
              </a:solidFill>
              <a:prstDash val="sysDot"/>
              <a:miter lim="400000"/>
              <a:tail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92" name="Response"/>
            <p:cNvSpPr txBox="1"/>
            <p:nvPr/>
          </p:nvSpPr>
          <p:spPr>
            <a:xfrm>
              <a:off x="7438168" y="6355165"/>
              <a:ext cx="1874933" cy="4400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 b="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b="1" dirty="0">
                  <a:latin typeface="Roboto Condensed" charset="0"/>
                  <a:ea typeface="Roboto Condensed" charset="0"/>
                  <a:cs typeface="Roboto Condensed" charset="0"/>
                </a:rPr>
                <a:t>Response</a:t>
              </a:r>
            </a:p>
          </p:txBody>
        </p:sp>
      </p:grpSp>
      <p:sp>
        <p:nvSpPr>
          <p:cNvPr id="394" name="Most seems to assume that the mean is represented somewhat like a exemplar value, like single size.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28529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690086">
              <a:defRPr sz="3528"/>
            </a:lvl1pPr>
          </a:lstStyle>
          <a:p>
            <a:r>
              <a:rPr dirty="0">
                <a:latin typeface="Roboto Medium" charset="0"/>
                <a:ea typeface="Roboto Medium" charset="0"/>
                <a:cs typeface="Roboto Medium" charset="0"/>
              </a:rPr>
              <a:t>Most seems to assume that the mean is represented somewhat like a exemplar value, like single size.</a:t>
            </a:r>
          </a:p>
        </p:txBody>
      </p:sp>
    </p:spTree>
    <p:extLst>
      <p:ext uri="{BB962C8B-B14F-4D97-AF65-F5344CB8AC3E}">
        <p14:creationId xmlns:p14="http://schemas.microsoft.com/office/powerpoint/2010/main" val="2804438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‘MECHANISM’ is inextricably linked to…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70001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algn="l" defTabSz="731162">
              <a:defRPr sz="3738"/>
            </a:pPr>
            <a:r>
              <a:rPr lang="en-US" sz="2800" dirty="0">
                <a:latin typeface="Roboto Medium" charset="0"/>
                <a:ea typeface="Roboto Medium" charset="0"/>
                <a:cs typeface="Roboto Medium" charset="0"/>
              </a:rPr>
              <a:t>Is mean represented as a single size?</a:t>
            </a:r>
            <a:endParaRPr sz="28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A1577EC-6D7B-3D44-AB26-B0D879BB759C}"/>
              </a:ext>
            </a:extLst>
          </p:cNvPr>
          <p:cNvGrpSpPr/>
          <p:nvPr/>
        </p:nvGrpSpPr>
        <p:grpSpPr>
          <a:xfrm>
            <a:off x="4324845" y="4969454"/>
            <a:ext cx="4334887" cy="2846079"/>
            <a:chOff x="4324846" y="4626834"/>
            <a:chExt cx="4334887" cy="2846079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F1D428F-F734-424D-A576-4255B650DC9E}"/>
                </a:ext>
              </a:extLst>
            </p:cNvPr>
            <p:cNvGrpSpPr/>
            <p:nvPr/>
          </p:nvGrpSpPr>
          <p:grpSpPr>
            <a:xfrm>
              <a:off x="4345066" y="5818030"/>
              <a:ext cx="4314667" cy="1654883"/>
              <a:chOff x="1184481" y="5852987"/>
              <a:chExt cx="4314667" cy="1654883"/>
            </a:xfrm>
          </p:grpSpPr>
          <p:sp>
            <p:nvSpPr>
              <p:cNvPr id="120" name="Line">
                <a:extLst>
                  <a:ext uri="{FF2B5EF4-FFF2-40B4-BE49-F238E27FC236}">
                    <a16:creationId xmlns:a16="http://schemas.microsoft.com/office/drawing/2014/main" id="{A7EDFB4B-58B8-B04A-BB9F-ABBCC0D7D26B}"/>
                  </a:ext>
                </a:extLst>
              </p:cNvPr>
              <p:cNvSpPr/>
              <p:nvPr/>
            </p:nvSpPr>
            <p:spPr>
              <a:xfrm>
                <a:off x="3497547" y="6294148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1" name="Line">
                <a:extLst>
                  <a:ext uri="{FF2B5EF4-FFF2-40B4-BE49-F238E27FC236}">
                    <a16:creationId xmlns:a16="http://schemas.microsoft.com/office/drawing/2014/main" id="{99DB0EEC-5B78-6C48-AA4C-1C585CD8F6FA}"/>
                  </a:ext>
                </a:extLst>
              </p:cNvPr>
              <p:cNvSpPr/>
              <p:nvPr/>
            </p:nvSpPr>
            <p:spPr>
              <a:xfrm>
                <a:off x="3955636" y="5852987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2" name="Line">
                <a:extLst>
                  <a:ext uri="{FF2B5EF4-FFF2-40B4-BE49-F238E27FC236}">
                    <a16:creationId xmlns:a16="http://schemas.microsoft.com/office/drawing/2014/main" id="{70AAE772-50A7-2B42-B74A-3CB862DDE17A}"/>
                  </a:ext>
                </a:extLst>
              </p:cNvPr>
              <p:cNvSpPr/>
              <p:nvPr/>
            </p:nvSpPr>
            <p:spPr>
              <a:xfrm>
                <a:off x="2803741" y="6430509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3" name="Line">
                <a:extLst>
                  <a:ext uri="{FF2B5EF4-FFF2-40B4-BE49-F238E27FC236}">
                    <a16:creationId xmlns:a16="http://schemas.microsoft.com/office/drawing/2014/main" id="{CA8F44B8-9B72-744F-9003-75592585C5DF}"/>
                  </a:ext>
                </a:extLst>
              </p:cNvPr>
              <p:cNvSpPr/>
              <p:nvPr/>
            </p:nvSpPr>
            <p:spPr>
              <a:xfrm>
                <a:off x="2114141" y="6707514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4" name="Line">
                <a:extLst>
                  <a:ext uri="{FF2B5EF4-FFF2-40B4-BE49-F238E27FC236}">
                    <a16:creationId xmlns:a16="http://schemas.microsoft.com/office/drawing/2014/main" id="{C8199204-3E8E-C343-BF65-F3799BD25525}"/>
                  </a:ext>
                </a:extLst>
              </p:cNvPr>
              <p:cNvSpPr/>
              <p:nvPr/>
            </p:nvSpPr>
            <p:spPr>
              <a:xfrm>
                <a:off x="1184481" y="7051887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5" name="Line">
                <a:extLst>
                  <a:ext uri="{FF2B5EF4-FFF2-40B4-BE49-F238E27FC236}">
                    <a16:creationId xmlns:a16="http://schemas.microsoft.com/office/drawing/2014/main" id="{69C5DDF5-FA0E-F647-B9F6-311565920926}"/>
                  </a:ext>
                </a:extLst>
              </p:cNvPr>
              <p:cNvSpPr/>
              <p:nvPr/>
            </p:nvSpPr>
            <p:spPr>
              <a:xfrm>
                <a:off x="4245218" y="6784248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6" name="Line">
                <a:extLst>
                  <a:ext uri="{FF2B5EF4-FFF2-40B4-BE49-F238E27FC236}">
                    <a16:creationId xmlns:a16="http://schemas.microsoft.com/office/drawing/2014/main" id="{FC98DF7E-B6C6-354D-9843-FE479B991479}"/>
                  </a:ext>
                </a:extLst>
              </p:cNvPr>
              <p:cNvSpPr/>
              <p:nvPr/>
            </p:nvSpPr>
            <p:spPr>
              <a:xfrm>
                <a:off x="1375146" y="6293866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7" name="Line">
                <a:extLst>
                  <a:ext uri="{FF2B5EF4-FFF2-40B4-BE49-F238E27FC236}">
                    <a16:creationId xmlns:a16="http://schemas.microsoft.com/office/drawing/2014/main" id="{871D1ABD-C71E-B44E-9595-C344840A9E0B}"/>
                  </a:ext>
                </a:extLst>
              </p:cNvPr>
              <p:cNvSpPr/>
              <p:nvPr/>
            </p:nvSpPr>
            <p:spPr>
              <a:xfrm>
                <a:off x="2114141" y="5874552"/>
                <a:ext cx="1253930" cy="326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28" name="Line">
                <a:extLst>
                  <a:ext uri="{FF2B5EF4-FFF2-40B4-BE49-F238E27FC236}">
                    <a16:creationId xmlns:a16="http://schemas.microsoft.com/office/drawing/2014/main" id="{D3B4D95C-F7D2-AB41-A7B9-2B2CC8414989}"/>
                  </a:ext>
                </a:extLst>
              </p:cNvPr>
              <p:cNvSpPr/>
              <p:nvPr/>
            </p:nvSpPr>
            <p:spPr>
              <a:xfrm>
                <a:off x="3044784" y="7180878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0F302C8-5A64-DF49-84F8-0EB9873A2838}"/>
                </a:ext>
              </a:extLst>
            </p:cNvPr>
            <p:cNvGrpSpPr/>
            <p:nvPr/>
          </p:nvGrpSpPr>
          <p:grpSpPr>
            <a:xfrm>
              <a:off x="4324846" y="5805729"/>
              <a:ext cx="4329641" cy="1652437"/>
              <a:chOff x="1164261" y="5840686"/>
              <a:chExt cx="4329641" cy="1652437"/>
            </a:xfrm>
          </p:grpSpPr>
          <p:sp>
            <p:nvSpPr>
              <p:cNvPr id="111" name="Line">
                <a:extLst>
                  <a:ext uri="{FF2B5EF4-FFF2-40B4-BE49-F238E27FC236}">
                    <a16:creationId xmlns:a16="http://schemas.microsoft.com/office/drawing/2014/main" id="{6DAE4067-FE58-EC4D-BB4A-D0F97511BE67}"/>
                  </a:ext>
                </a:extLst>
              </p:cNvPr>
              <p:cNvSpPr/>
              <p:nvPr/>
            </p:nvSpPr>
            <p:spPr>
              <a:xfrm>
                <a:off x="2810181" y="6417985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2" name="Line">
                <a:extLst>
                  <a:ext uri="{FF2B5EF4-FFF2-40B4-BE49-F238E27FC236}">
                    <a16:creationId xmlns:a16="http://schemas.microsoft.com/office/drawing/2014/main" id="{1FDABC5F-C345-5A42-81AD-53B639388059}"/>
                  </a:ext>
                </a:extLst>
              </p:cNvPr>
              <p:cNvSpPr/>
              <p:nvPr/>
            </p:nvSpPr>
            <p:spPr>
              <a:xfrm>
                <a:off x="3506312" y="6271881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3" name="Line">
                <a:extLst>
                  <a:ext uri="{FF2B5EF4-FFF2-40B4-BE49-F238E27FC236}">
                    <a16:creationId xmlns:a16="http://schemas.microsoft.com/office/drawing/2014/main" id="{0090DA41-CEFC-FD46-845E-472AB9A77FED}"/>
                  </a:ext>
                </a:extLst>
              </p:cNvPr>
              <p:cNvSpPr/>
              <p:nvPr/>
            </p:nvSpPr>
            <p:spPr>
              <a:xfrm>
                <a:off x="3977491" y="5840686"/>
                <a:ext cx="1253930" cy="326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4" name="Line">
                <a:extLst>
                  <a:ext uri="{FF2B5EF4-FFF2-40B4-BE49-F238E27FC236}">
                    <a16:creationId xmlns:a16="http://schemas.microsoft.com/office/drawing/2014/main" id="{4AE129DF-4137-564A-90BB-560EBF99DC93}"/>
                  </a:ext>
                </a:extLst>
              </p:cNvPr>
              <p:cNvSpPr/>
              <p:nvPr/>
            </p:nvSpPr>
            <p:spPr>
              <a:xfrm>
                <a:off x="2111912" y="5869345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5" name="Line">
                <a:extLst>
                  <a:ext uri="{FF2B5EF4-FFF2-40B4-BE49-F238E27FC236}">
                    <a16:creationId xmlns:a16="http://schemas.microsoft.com/office/drawing/2014/main" id="{974909FA-74D8-7840-8308-0985D8530095}"/>
                  </a:ext>
                </a:extLst>
              </p:cNvPr>
              <p:cNvSpPr/>
              <p:nvPr/>
            </p:nvSpPr>
            <p:spPr>
              <a:xfrm>
                <a:off x="1380392" y="6284981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6" name="Line">
                <a:extLst>
                  <a:ext uri="{FF2B5EF4-FFF2-40B4-BE49-F238E27FC236}">
                    <a16:creationId xmlns:a16="http://schemas.microsoft.com/office/drawing/2014/main" id="{D5C3B440-5AEC-3D40-8C2C-4DD808B9A27B}"/>
                  </a:ext>
                </a:extLst>
              </p:cNvPr>
              <p:cNvSpPr/>
              <p:nvPr/>
            </p:nvSpPr>
            <p:spPr>
              <a:xfrm>
                <a:off x="2128537" y="6683992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7" name="Line">
                <a:extLst>
                  <a:ext uri="{FF2B5EF4-FFF2-40B4-BE49-F238E27FC236}">
                    <a16:creationId xmlns:a16="http://schemas.microsoft.com/office/drawing/2014/main" id="{661268AA-EDDD-3448-8C7C-62103D0F0C8C}"/>
                  </a:ext>
                </a:extLst>
              </p:cNvPr>
              <p:cNvSpPr/>
              <p:nvPr/>
            </p:nvSpPr>
            <p:spPr>
              <a:xfrm>
                <a:off x="1164261" y="7033127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8" name="Line">
                <a:extLst>
                  <a:ext uri="{FF2B5EF4-FFF2-40B4-BE49-F238E27FC236}">
                    <a16:creationId xmlns:a16="http://schemas.microsoft.com/office/drawing/2014/main" id="{E2FA77A0-FE4B-EF41-A86C-70FCC66D2C75}"/>
                  </a:ext>
                </a:extLst>
              </p:cNvPr>
              <p:cNvSpPr/>
              <p:nvPr/>
            </p:nvSpPr>
            <p:spPr>
              <a:xfrm>
                <a:off x="3042938" y="7166131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9" name="Line">
                <a:extLst>
                  <a:ext uri="{FF2B5EF4-FFF2-40B4-BE49-F238E27FC236}">
                    <a16:creationId xmlns:a16="http://schemas.microsoft.com/office/drawing/2014/main" id="{9AA53368-C836-E44B-AEA5-6CBF4850EAA6}"/>
                  </a:ext>
                </a:extLst>
              </p:cNvPr>
              <p:cNvSpPr/>
              <p:nvPr/>
            </p:nvSpPr>
            <p:spPr>
              <a:xfrm>
                <a:off x="4239971" y="6783745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D42CE9A-5A2A-7349-AC2C-5F585712CBE9}"/>
                </a:ext>
              </a:extLst>
            </p:cNvPr>
            <p:cNvGrpSpPr/>
            <p:nvPr/>
          </p:nvGrpSpPr>
          <p:grpSpPr>
            <a:xfrm>
              <a:off x="5212325" y="4626834"/>
              <a:ext cx="2592992" cy="2121949"/>
              <a:chOff x="2051740" y="4661791"/>
              <a:chExt cx="2592992" cy="2121949"/>
            </a:xfrm>
          </p:grpSpPr>
          <p:sp>
            <p:nvSpPr>
              <p:cNvPr id="103" name="Line">
                <a:extLst>
                  <a:ext uri="{FF2B5EF4-FFF2-40B4-BE49-F238E27FC236}">
                    <a16:creationId xmlns:a16="http://schemas.microsoft.com/office/drawing/2014/main" id="{FD0AB57B-0420-7B4F-8314-D9547514DF7F}"/>
                  </a:ext>
                </a:extLst>
              </p:cNvPr>
              <p:cNvSpPr/>
              <p:nvPr/>
            </p:nvSpPr>
            <p:spPr>
              <a:xfrm flipV="1">
                <a:off x="3437375" y="4704911"/>
                <a:ext cx="22555" cy="2006894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7" name="Line">
                <a:extLst>
                  <a:ext uri="{FF2B5EF4-FFF2-40B4-BE49-F238E27FC236}">
                    <a16:creationId xmlns:a16="http://schemas.microsoft.com/office/drawing/2014/main" id="{334613F0-A552-A544-977C-F10545CDFFBB}"/>
                  </a:ext>
                </a:extLst>
              </p:cNvPr>
              <p:cNvSpPr/>
              <p:nvPr/>
            </p:nvSpPr>
            <p:spPr>
              <a:xfrm flipH="1" flipV="1">
                <a:off x="3578955" y="4661791"/>
                <a:ext cx="558271" cy="2051217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/>
              </a:p>
            </p:txBody>
          </p:sp>
          <p:sp>
            <p:nvSpPr>
              <p:cNvPr id="108" name="Line">
                <a:extLst>
                  <a:ext uri="{FF2B5EF4-FFF2-40B4-BE49-F238E27FC236}">
                    <a16:creationId xmlns:a16="http://schemas.microsoft.com/office/drawing/2014/main" id="{ED4EA41C-A692-3F4F-88D7-21E98C8B4203}"/>
                  </a:ext>
                </a:extLst>
              </p:cNvPr>
              <p:cNvSpPr/>
              <p:nvPr/>
            </p:nvSpPr>
            <p:spPr>
              <a:xfrm flipH="1" flipV="1">
                <a:off x="3698293" y="4704910"/>
                <a:ext cx="946439" cy="1463469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9" name="Line">
                <a:extLst>
                  <a:ext uri="{FF2B5EF4-FFF2-40B4-BE49-F238E27FC236}">
                    <a16:creationId xmlns:a16="http://schemas.microsoft.com/office/drawing/2014/main" id="{C89D4B3C-B5FE-5743-AD57-182A723A6D39}"/>
                  </a:ext>
                </a:extLst>
              </p:cNvPr>
              <p:cNvSpPr/>
              <p:nvPr/>
            </p:nvSpPr>
            <p:spPr>
              <a:xfrm flipV="1">
                <a:off x="2051740" y="4704915"/>
                <a:ext cx="1228273" cy="1725591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10" name="Line">
                <a:extLst>
                  <a:ext uri="{FF2B5EF4-FFF2-40B4-BE49-F238E27FC236}">
                    <a16:creationId xmlns:a16="http://schemas.microsoft.com/office/drawing/2014/main" id="{A331B695-FE15-5240-8E54-6F7353FCEAEE}"/>
                  </a:ext>
                </a:extLst>
              </p:cNvPr>
              <p:cNvSpPr/>
              <p:nvPr/>
            </p:nvSpPr>
            <p:spPr>
              <a:xfrm flipV="1">
                <a:off x="2757602" y="4704911"/>
                <a:ext cx="599873" cy="2078829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129" name="Line">
            <a:extLst>
              <a:ext uri="{FF2B5EF4-FFF2-40B4-BE49-F238E27FC236}">
                <a16:creationId xmlns:a16="http://schemas.microsoft.com/office/drawing/2014/main" id="{98DB2A3B-BD9B-E04C-9A05-9C7EF6410D59}"/>
              </a:ext>
            </a:extLst>
          </p:cNvPr>
          <p:cNvSpPr/>
          <p:nvPr/>
        </p:nvSpPr>
        <p:spPr>
          <a:xfrm flipV="1">
            <a:off x="6621287" y="3574695"/>
            <a:ext cx="1" cy="969951"/>
          </a:xfrm>
          <a:prstGeom prst="line">
            <a:avLst/>
          </a:prstGeom>
          <a:noFill/>
          <a:ln w="50800" cap="flat">
            <a:solidFill>
              <a:srgbClr val="1DB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0" name="Line">
            <a:extLst>
              <a:ext uri="{FF2B5EF4-FFF2-40B4-BE49-F238E27FC236}">
                <a16:creationId xmlns:a16="http://schemas.microsoft.com/office/drawing/2014/main" id="{F481760D-84D3-0646-87C4-51BA1FD753EA}"/>
              </a:ext>
            </a:extLst>
          </p:cNvPr>
          <p:cNvSpPr/>
          <p:nvPr/>
        </p:nvSpPr>
        <p:spPr>
          <a:xfrm>
            <a:off x="4727277" y="4541039"/>
            <a:ext cx="339393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defTabSz="821531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2" name="Picture 131" descr="A close up of a tree&#13;&#10;&#13;&#10;Description automatically generated">
            <a:extLst>
              <a:ext uri="{FF2B5EF4-FFF2-40B4-BE49-F238E27FC236}">
                <a16:creationId xmlns:a16="http://schemas.microsoft.com/office/drawing/2014/main" id="{E7EB6143-2186-D440-9DD2-C7D04CE6B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315" y="3963277"/>
            <a:ext cx="1046578" cy="1049296"/>
          </a:xfrm>
          <a:prstGeom prst="rect">
            <a:avLst/>
          </a:prstGeom>
        </p:spPr>
      </p:pic>
      <p:pic>
        <p:nvPicPr>
          <p:cNvPr id="133" name="Picture 132" descr="A close up of a tree&#13;&#10;&#13;&#10;Description automatically generated">
            <a:extLst>
              <a:ext uri="{FF2B5EF4-FFF2-40B4-BE49-F238E27FC236}">
                <a16:creationId xmlns:a16="http://schemas.microsoft.com/office/drawing/2014/main" id="{EBB7D97B-C017-7A4E-AEE2-D19C1DF1B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68" y="4380722"/>
            <a:ext cx="319803" cy="320634"/>
          </a:xfrm>
          <a:prstGeom prst="rect">
            <a:avLst/>
          </a:prstGeom>
        </p:spPr>
      </p:pic>
      <p:pic>
        <p:nvPicPr>
          <p:cNvPr id="134" name="Picture 133" descr="A close up of a tree&#13;&#10;&#13;&#10;Description automatically generated">
            <a:extLst>
              <a:ext uri="{FF2B5EF4-FFF2-40B4-BE49-F238E27FC236}">
                <a16:creationId xmlns:a16="http://schemas.microsoft.com/office/drawing/2014/main" id="{0DF9E1F1-E88C-4E4A-9003-B6E87FC75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86" y="2719743"/>
            <a:ext cx="688220" cy="6900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Yet these single probe studies consistently report…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28529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/>
          <a:p>
            <a:pPr algn="l" defTabSz="690086">
              <a:defRPr sz="3528"/>
            </a:pPr>
            <a:r>
              <a:rPr lang="en-US" sz="4000" dirty="0">
                <a:latin typeface="Roboto Medium" charset="0"/>
                <a:ea typeface="Roboto Medium" charset="0"/>
                <a:cs typeface="Roboto Medium" charset="0"/>
              </a:rPr>
              <a:t>Single </a:t>
            </a:r>
            <a:r>
              <a:rPr sz="4000" dirty="0">
                <a:latin typeface="Roboto Medium" charset="0"/>
                <a:ea typeface="Roboto Medium" charset="0"/>
                <a:cs typeface="Roboto Medium" charset="0"/>
              </a:rPr>
              <a:t>probe studies consistently report </a:t>
            </a:r>
          </a:p>
          <a:p>
            <a:pPr algn="l" defTabSz="690086">
              <a:defRPr sz="3528"/>
            </a:pPr>
            <a:r>
              <a:rPr sz="4000" dirty="0">
                <a:latin typeface="Roboto Medium" charset="0"/>
                <a:ea typeface="Roboto Medium" charset="0"/>
                <a:cs typeface="Roboto Medium" charset="0"/>
              </a:rPr>
              <a:t>positive bias (overestimation of the mean).</a:t>
            </a:r>
          </a:p>
        </p:txBody>
      </p:sp>
      <p:sp>
        <p:nvSpPr>
          <p:cNvPr id="400" name="Bauer (2017)"/>
          <p:cNvSpPr txBox="1"/>
          <p:nvPr/>
        </p:nvSpPr>
        <p:spPr>
          <a:xfrm>
            <a:off x="9989240" y="8877643"/>
            <a:ext cx="2544284" cy="38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lnSpc>
                <a:spcPct val="120000"/>
              </a:lnSpc>
              <a:defRPr sz="1800" b="0"/>
            </a:lvl1pPr>
          </a:lstStyle>
          <a:p>
            <a:r>
              <a:rPr dirty="0">
                <a:latin typeface="Roboto" charset="0"/>
                <a:ea typeface="Roboto" charset="0"/>
                <a:cs typeface="Roboto" charset="0"/>
              </a:rPr>
              <a:t>Bauer (2017)</a:t>
            </a:r>
          </a:p>
        </p:txBody>
      </p:sp>
      <p:pic>
        <p:nvPicPr>
          <p:cNvPr id="401" name="Screen Shot 2018-08-08 at 12.09.51 AM.png" descr="Screen Shot 2018-08-08 at 12.09.51 AM.png"/>
          <p:cNvPicPr>
            <a:picLocks noChangeAspect="1"/>
          </p:cNvPicPr>
          <p:nvPr/>
        </p:nvPicPr>
        <p:blipFill>
          <a:blip r:embed="rId2"/>
          <a:srcRect b="26586"/>
          <a:stretch>
            <a:fillRect/>
          </a:stretch>
        </p:blipFill>
        <p:spPr>
          <a:xfrm>
            <a:off x="5816729" y="3286501"/>
            <a:ext cx="6305192" cy="438708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03" name="Line"/>
          <p:cNvSpPr/>
          <p:nvPr/>
        </p:nvSpPr>
        <p:spPr>
          <a:xfrm flipV="1">
            <a:off x="8809587" y="3364445"/>
            <a:ext cx="1" cy="3329314"/>
          </a:xfrm>
          <a:prstGeom prst="line">
            <a:avLst/>
          </a:prstGeom>
          <a:noFill/>
          <a:ln w="50800" cap="flat">
            <a:solidFill>
              <a:schemeClr val="accent5">
                <a:hueOff val="-82419"/>
                <a:satOff val="-9513"/>
                <a:lumOff val="-16343"/>
              </a:schemeClr>
            </a:solidFill>
            <a:prstDash val="sysDot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9314881" y="2654564"/>
            <a:ext cx="2831245" cy="4039195"/>
            <a:chOff x="9314881" y="2654564"/>
            <a:chExt cx="2831245" cy="4039195"/>
          </a:xfrm>
        </p:grpSpPr>
        <p:sp>
          <p:nvSpPr>
            <p:cNvPr id="402" name="Line"/>
            <p:cNvSpPr/>
            <p:nvPr/>
          </p:nvSpPr>
          <p:spPr>
            <a:xfrm flipV="1">
              <a:off x="9422750" y="3080238"/>
              <a:ext cx="1" cy="3613521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04" name="Around 3% ~ 40% bias"/>
            <p:cNvSpPr txBox="1"/>
            <p:nvPr/>
          </p:nvSpPr>
          <p:spPr>
            <a:xfrm>
              <a:off x="9314881" y="2654564"/>
              <a:ext cx="2831245" cy="4093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algn="l">
                <a:lnSpc>
                  <a:spcPct val="120000"/>
                </a:lnSpc>
                <a:defRPr sz="1800">
                  <a:solidFill>
                    <a:schemeClr val="accent5">
                      <a:hueOff val="-82419"/>
                      <a:satOff val="-9513"/>
                      <a:lumOff val="-16343"/>
                    </a:schemeClr>
                  </a:solidFill>
                </a:defRPr>
              </a:lvl1pPr>
            </a:lstStyle>
            <a:p>
              <a:r>
                <a:rPr b="0">
                  <a:latin typeface="Roboto Medium" charset="0"/>
                  <a:ea typeface="Roboto Medium" charset="0"/>
                  <a:cs typeface="Roboto Medium" charset="0"/>
                </a:rPr>
                <a:t>3</a:t>
              </a:r>
              <a:r>
                <a:rPr b="0" dirty="0">
                  <a:latin typeface="Roboto Medium" charset="0"/>
                  <a:ea typeface="Roboto Medium" charset="0"/>
                  <a:cs typeface="Roboto Medium" charset="0"/>
                </a:rPr>
                <a:t>% ~ 40</a:t>
              </a:r>
              <a:r>
                <a:rPr b="0">
                  <a:latin typeface="Roboto Medium" charset="0"/>
                  <a:ea typeface="Roboto Medium" charset="0"/>
                  <a:cs typeface="Roboto Medium" charset="0"/>
                </a:rPr>
                <a:t>% </a:t>
              </a:r>
              <a:r>
                <a:rPr lang="en-US" b="0">
                  <a:latin typeface="Roboto Medium" charset="0"/>
                  <a:ea typeface="Roboto Medium" charset="0"/>
                  <a:cs typeface="Roboto Medium" charset="0"/>
                </a:rPr>
                <a:t>(avg 6.2%)</a:t>
              </a:r>
              <a:r>
                <a:rPr b="0">
                  <a:latin typeface="Roboto Medium" charset="0"/>
                  <a:ea typeface="Roboto Medium" charset="0"/>
                  <a:cs typeface="Roboto Medium" charset="0"/>
                </a:rPr>
                <a:t>bias</a:t>
              </a:r>
              <a:endParaRPr b="0" dirty="0">
                <a:latin typeface="Roboto Medium" charset="0"/>
                <a:ea typeface="Roboto Medium" charset="0"/>
                <a:cs typeface="Roboto Medium" charset="0"/>
              </a:endParaRP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969681" y="3747778"/>
            <a:ext cx="1964157" cy="3072330"/>
            <a:chOff x="0" y="0"/>
            <a:chExt cx="1964155" cy="3072328"/>
          </a:xfrm>
        </p:grpSpPr>
        <p:grpSp>
          <p:nvGrpSpPr>
            <p:cNvPr id="408" name="Group"/>
            <p:cNvGrpSpPr/>
            <p:nvPr/>
          </p:nvGrpSpPr>
          <p:grpSpPr>
            <a:xfrm>
              <a:off x="0" y="0"/>
              <a:ext cx="1964156" cy="2585592"/>
              <a:chOff x="0" y="0"/>
              <a:chExt cx="1964155" cy="2585591"/>
            </a:xfrm>
          </p:grpSpPr>
          <p:sp>
            <p:nvSpPr>
              <p:cNvPr id="406" name="Rectangle"/>
              <p:cNvSpPr/>
              <p:nvPr/>
            </p:nvSpPr>
            <p:spPr>
              <a:xfrm>
                <a:off x="0" y="0"/>
                <a:ext cx="1964156" cy="2585592"/>
              </a:xfrm>
              <a:prstGeom prst="rect">
                <a:avLst/>
              </a:prstGeom>
              <a:solidFill>
                <a:srgbClr val="141414"/>
              </a:solidFill>
              <a:ln w="38100" cap="flat">
                <a:solidFill>
                  <a:srgbClr val="9898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407" name="Screen Shot 2018-08-09 at 2.44.26 PM.png" descr="Screen Shot 2018-08-09 at 2.44.26 PM.png"/>
              <p:cNvPicPr>
                <a:picLocks noChangeAspect="1"/>
              </p:cNvPicPr>
              <p:nvPr/>
            </p:nvPicPr>
            <p:blipFill>
              <a:blip r:embed="rId3"/>
              <a:srcRect l="53425" t="41141" r="36481" b="38933"/>
              <a:stretch>
                <a:fillRect/>
              </a:stretch>
            </p:blipFill>
            <p:spPr>
              <a:xfrm>
                <a:off x="477586" y="671490"/>
                <a:ext cx="1057496" cy="11442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09" name="Ensemble"/>
            <p:cNvSpPr txBox="1"/>
            <p:nvPr/>
          </p:nvSpPr>
          <p:spPr>
            <a:xfrm>
              <a:off x="449161" y="2678628"/>
              <a:ext cx="1065834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t>Ensemble</a:t>
              </a:r>
            </a:p>
          </p:txBody>
        </p:sp>
      </p:grpSp>
      <p:grpSp>
        <p:nvGrpSpPr>
          <p:cNvPr id="418" name="Group"/>
          <p:cNvGrpSpPr/>
          <p:nvPr/>
        </p:nvGrpSpPr>
        <p:grpSpPr>
          <a:xfrm>
            <a:off x="3121593" y="3747778"/>
            <a:ext cx="1964156" cy="3072330"/>
            <a:chOff x="0" y="0"/>
            <a:chExt cx="1964155" cy="3072328"/>
          </a:xfrm>
        </p:grpSpPr>
        <p:grpSp>
          <p:nvGrpSpPr>
            <p:cNvPr id="416" name="Group"/>
            <p:cNvGrpSpPr/>
            <p:nvPr/>
          </p:nvGrpSpPr>
          <p:grpSpPr>
            <a:xfrm>
              <a:off x="0" y="0"/>
              <a:ext cx="1964156" cy="2585592"/>
              <a:chOff x="0" y="0"/>
              <a:chExt cx="1964155" cy="2585591"/>
            </a:xfrm>
          </p:grpSpPr>
          <p:grpSp>
            <p:nvGrpSpPr>
              <p:cNvPr id="413" name="Group"/>
              <p:cNvGrpSpPr/>
              <p:nvPr/>
            </p:nvGrpSpPr>
            <p:grpSpPr>
              <a:xfrm>
                <a:off x="0" y="0"/>
                <a:ext cx="1964156" cy="2585592"/>
                <a:chOff x="0" y="0"/>
                <a:chExt cx="1964155" cy="2585591"/>
              </a:xfrm>
            </p:grpSpPr>
            <p:sp>
              <p:nvSpPr>
                <p:cNvPr id="411" name="Rectangle"/>
                <p:cNvSpPr/>
                <p:nvPr/>
              </p:nvSpPr>
              <p:spPr>
                <a:xfrm>
                  <a:off x="0" y="0"/>
                  <a:ext cx="1964156" cy="2585592"/>
                </a:xfrm>
                <a:prstGeom prst="rect">
                  <a:avLst/>
                </a:prstGeom>
                <a:solidFill>
                  <a:srgbClr val="141414"/>
                </a:solidFill>
                <a:ln w="38100" cap="flat">
                  <a:solidFill>
                    <a:srgbClr val="989898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pic>
              <p:nvPicPr>
                <p:cNvPr id="412" name="Screen Shot 2018-08-09 at 2.44.26 PM.png" descr="Screen Shot 2018-08-09 at 2.44.26 PM.png"/>
                <p:cNvPicPr>
                  <a:picLocks noChangeAspect="1"/>
                </p:cNvPicPr>
                <p:nvPr/>
              </p:nvPicPr>
              <p:blipFill>
                <a:blip r:embed="rId3"/>
                <a:srcRect l="53425" t="41141" r="36481" b="38933"/>
                <a:stretch>
                  <a:fillRect/>
                </a:stretch>
              </p:blipFill>
              <p:spPr>
                <a:xfrm>
                  <a:off x="477586" y="671490"/>
                  <a:ext cx="1057496" cy="114423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414" name="Screen Shot 2018-08-09 at 2.44.26 PM.png" descr="Screen Shot 2018-08-09 at 2.44.26 PM.png"/>
              <p:cNvPicPr>
                <a:picLocks noChangeAspect="1"/>
              </p:cNvPicPr>
              <p:nvPr/>
            </p:nvPicPr>
            <p:blipFill>
              <a:blip r:embed="rId3"/>
              <a:srcRect l="71028" t="80746" r="24518" b="16146"/>
              <a:stretch>
                <a:fillRect/>
              </a:stretch>
            </p:blipFill>
            <p:spPr>
              <a:xfrm>
                <a:off x="748715" y="2328741"/>
                <a:ext cx="466611" cy="17838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5" name="Square"/>
              <p:cNvSpPr/>
              <p:nvPr/>
            </p:nvSpPr>
            <p:spPr>
              <a:xfrm>
                <a:off x="347077" y="549411"/>
                <a:ext cx="1270001" cy="1270001"/>
              </a:xfrm>
              <a:prstGeom prst="rect">
                <a:avLst/>
              </a:prstGeom>
              <a:solidFill>
                <a:srgbClr val="14141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417" name="Probe"/>
            <p:cNvSpPr txBox="1"/>
            <p:nvPr/>
          </p:nvSpPr>
          <p:spPr>
            <a:xfrm>
              <a:off x="643450" y="2678628"/>
              <a:ext cx="677256" cy="393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dirty="0"/>
                <a:t>Probe</a:t>
              </a:r>
            </a:p>
          </p:txBody>
        </p:sp>
      </p:grpSp>
      <p:sp>
        <p:nvSpPr>
          <p:cNvPr id="22" name="Probe"/>
          <p:cNvSpPr txBox="1"/>
          <p:nvPr/>
        </p:nvSpPr>
        <p:spPr>
          <a:xfrm>
            <a:off x="1487477" y="7278606"/>
            <a:ext cx="2938305" cy="394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900" b="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rPr lang="en-US" dirty="0"/>
              <a:t>Probe greater than the mean?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5365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his overestimation increases as discrepancy in set size increase between the standard display &amp; test display.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28529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690086">
              <a:defRPr sz="3528"/>
            </a:lvl1pPr>
          </a:lstStyle>
          <a:p>
            <a:r>
              <a:rPr sz="4000" dirty="0">
                <a:latin typeface="Roboto Medium" charset="0"/>
                <a:ea typeface="Roboto Medium" charset="0"/>
                <a:cs typeface="Roboto Medium" charset="0"/>
              </a:rPr>
              <a:t>This overestimation increases as discrepancy in set size increase</a:t>
            </a:r>
            <a:r>
              <a:rPr lang="en-US" sz="4000" dirty="0">
                <a:latin typeface="Roboto Medium" charset="0"/>
                <a:ea typeface="Roboto Medium" charset="0"/>
                <a:cs typeface="Roboto Medium" charset="0"/>
              </a:rPr>
              <a:t>s.</a:t>
            </a:r>
            <a:endParaRPr sz="40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421" name="Lee, Baek, Chong (2016)"/>
          <p:cNvSpPr txBox="1"/>
          <p:nvPr/>
        </p:nvSpPr>
        <p:spPr>
          <a:xfrm>
            <a:off x="9094337" y="8877643"/>
            <a:ext cx="3439187" cy="38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lnSpc>
                <a:spcPct val="120000"/>
              </a:lnSpc>
              <a:defRPr sz="1800" b="0"/>
            </a:lvl1pPr>
          </a:lstStyle>
          <a:p>
            <a:r>
              <a:rPr>
                <a:latin typeface="Roboto" charset="0"/>
                <a:ea typeface="Roboto" charset="0"/>
                <a:cs typeface="Roboto" charset="0"/>
              </a:rPr>
              <a:t>Lee, Baek, Chong (2016)</a:t>
            </a:r>
          </a:p>
        </p:txBody>
      </p:sp>
      <p:grpSp>
        <p:nvGrpSpPr>
          <p:cNvPr id="424" name="Group"/>
          <p:cNvGrpSpPr/>
          <p:nvPr/>
        </p:nvGrpSpPr>
        <p:grpSpPr>
          <a:xfrm>
            <a:off x="7529259" y="2436964"/>
            <a:ext cx="3563128" cy="5933875"/>
            <a:chOff x="976158" y="0"/>
            <a:chExt cx="3563123" cy="5933870"/>
          </a:xfrm>
        </p:grpSpPr>
        <p:pic>
          <p:nvPicPr>
            <p:cNvPr id="422" name="Screen Shot 2018-08-07 at 11.05.34 PM.png" descr="Screen Shot 2018-08-07 at 11.05.34 PM.png"/>
            <p:cNvPicPr>
              <a:picLocks noChangeAspect="1"/>
            </p:cNvPicPr>
            <p:nvPr/>
          </p:nvPicPr>
          <p:blipFill>
            <a:blip r:embed="rId2"/>
            <a:srcRect l="9115" r="84575" b="27219"/>
            <a:stretch>
              <a:fillRect/>
            </a:stretch>
          </p:blipFill>
          <p:spPr>
            <a:xfrm>
              <a:off x="976158" y="9447"/>
              <a:ext cx="675526" cy="59244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3" name="Screen Shot 2018-08-07 at 11.05.34 PM.png" descr="Screen Shot 2018-08-07 at 11.05.34 PM.png"/>
            <p:cNvPicPr>
              <a:picLocks noChangeAspect="1"/>
            </p:cNvPicPr>
            <p:nvPr/>
          </p:nvPicPr>
          <p:blipFill>
            <a:blip r:embed="rId2"/>
            <a:srcRect l="42017" r="30504" b="38040"/>
            <a:stretch>
              <a:fillRect/>
            </a:stretch>
          </p:blipFill>
          <p:spPr>
            <a:xfrm>
              <a:off x="1596830" y="0"/>
              <a:ext cx="2942453" cy="5043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25" name="Line"/>
          <p:cNvSpPr/>
          <p:nvPr/>
        </p:nvSpPr>
        <p:spPr>
          <a:xfrm flipV="1">
            <a:off x="8606186" y="4580285"/>
            <a:ext cx="947782" cy="377044"/>
          </a:xfrm>
          <a:prstGeom prst="line">
            <a:avLst/>
          </a:prstGeom>
          <a:noFill/>
          <a:ln w="38100" cap="flat">
            <a:solidFill>
              <a:schemeClr val="accent5">
                <a:hueOff val="-82419"/>
                <a:satOff val="-9513"/>
                <a:lumOff val="-16343"/>
              </a:schemeClr>
            </a:solidFill>
            <a:prstDash val="solid"/>
            <a:miter lim="400000"/>
            <a:headEnd type="oval" w="med" len="med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6" name="Line"/>
          <p:cNvSpPr/>
          <p:nvPr/>
        </p:nvSpPr>
        <p:spPr>
          <a:xfrm flipV="1">
            <a:off x="9584428" y="4467649"/>
            <a:ext cx="961034" cy="101226"/>
          </a:xfrm>
          <a:prstGeom prst="line">
            <a:avLst/>
          </a:prstGeom>
          <a:noFill/>
          <a:ln w="38100" cap="flat">
            <a:solidFill>
              <a:schemeClr val="accent5">
                <a:hueOff val="-82419"/>
                <a:satOff val="-9513"/>
                <a:lumOff val="-16343"/>
              </a:schemeClr>
            </a:solidFill>
            <a:prstDash val="solid"/>
            <a:miter lim="400000"/>
            <a:tailEnd type="oval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8" name="Mean size task…"/>
          <p:cNvSpPr txBox="1"/>
          <p:nvPr/>
        </p:nvSpPr>
        <p:spPr>
          <a:xfrm>
            <a:off x="10707511" y="4070854"/>
            <a:ext cx="1822792" cy="1033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17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0">
                <a:latin typeface="Roboto Medium" charset="0"/>
                <a:ea typeface="Roboto Medium" charset="0"/>
                <a:cs typeface="Roboto Medium" charset="0"/>
              </a:rPr>
              <a:t>Mean size task </a:t>
            </a:r>
          </a:p>
          <a:p>
            <a:pPr>
              <a:defRPr sz="17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rPr b="0">
                <a:latin typeface="Roboto Medium" charset="0"/>
                <a:ea typeface="Roboto Medium" charset="0"/>
                <a:cs typeface="Roboto Medium" charset="0"/>
              </a:rPr>
              <a:t>PSE</a:t>
            </a:r>
          </a:p>
        </p:txBody>
      </p:sp>
      <p:sp>
        <p:nvSpPr>
          <p:cNvPr id="429" name="Number of Items…"/>
          <p:cNvSpPr txBox="1"/>
          <p:nvPr/>
        </p:nvSpPr>
        <p:spPr>
          <a:xfrm>
            <a:off x="8056765" y="7445355"/>
            <a:ext cx="3070045" cy="6000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Roboto Medium" charset="0"/>
                <a:ea typeface="Roboto Medium" charset="0"/>
                <a:cs typeface="Roboto Medium" charset="0"/>
              </a:rPr>
              <a:t>Number of Items </a:t>
            </a:r>
          </a:p>
          <a:p>
            <a:pPr>
              <a:defRPr sz="17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Roboto Medium" charset="0"/>
                <a:ea typeface="Roboto Medium" charset="0"/>
                <a:cs typeface="Roboto Medium" charset="0"/>
              </a:rPr>
              <a:t>in the Standard Display</a:t>
            </a:r>
          </a:p>
        </p:txBody>
      </p:sp>
      <p:sp>
        <p:nvSpPr>
          <p:cNvPr id="430" name="Point of Subjective Equality (%)"/>
          <p:cNvSpPr txBox="1"/>
          <p:nvPr/>
        </p:nvSpPr>
        <p:spPr>
          <a:xfrm rot="16200000">
            <a:off x="5157463" y="4873921"/>
            <a:ext cx="4026083" cy="3444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Roboto Medium" charset="0"/>
                <a:ea typeface="Roboto Medium" charset="0"/>
                <a:cs typeface="Roboto Medium" charset="0"/>
              </a:rPr>
              <a:t>Point of Subjective Equality (%)</a:t>
            </a:r>
          </a:p>
        </p:txBody>
      </p:sp>
      <p:grpSp>
        <p:nvGrpSpPr>
          <p:cNvPr id="435" name="Group"/>
          <p:cNvGrpSpPr/>
          <p:nvPr/>
        </p:nvGrpSpPr>
        <p:grpSpPr>
          <a:xfrm>
            <a:off x="732676" y="3098032"/>
            <a:ext cx="5270906" cy="4916771"/>
            <a:chOff x="0" y="0"/>
            <a:chExt cx="5270904" cy="4916770"/>
          </a:xfrm>
        </p:grpSpPr>
        <p:pic>
          <p:nvPicPr>
            <p:cNvPr id="432" name="Screen Shot 2018-08-09 at 2.47.04 PM.png" descr="Screen Shot 2018-08-09 at 2.47.04 PM.png"/>
            <p:cNvPicPr>
              <a:picLocks noChangeAspect="1"/>
            </p:cNvPicPr>
            <p:nvPr/>
          </p:nvPicPr>
          <p:blipFill>
            <a:blip r:embed="rId3"/>
            <a:srcRect l="7584" t="23229" r="3438" b="310"/>
            <a:stretch>
              <a:fillRect/>
            </a:stretch>
          </p:blipFill>
          <p:spPr>
            <a:xfrm>
              <a:off x="0" y="0"/>
              <a:ext cx="5270905" cy="49167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3" name="Rectangle"/>
            <p:cNvSpPr/>
            <p:nvPr/>
          </p:nvSpPr>
          <p:spPr>
            <a:xfrm>
              <a:off x="1826177" y="26617"/>
              <a:ext cx="1669343" cy="1295795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34" name="Rectangle"/>
            <p:cNvSpPr/>
            <p:nvPr/>
          </p:nvSpPr>
          <p:spPr>
            <a:xfrm>
              <a:off x="3560538" y="2990392"/>
              <a:ext cx="1685636" cy="1585098"/>
            </a:xfrm>
            <a:prstGeom prst="rect">
              <a:avLst/>
            </a:prstGeom>
            <a:noFill/>
            <a:ln w="635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30001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 animBg="1"/>
      <p:bldP spid="4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his suggests that representing the mean in terms of a single value requires some form of conversion process.">
            <a:extLst>
              <a:ext uri="{FF2B5EF4-FFF2-40B4-BE49-F238E27FC236}">
                <a16:creationId xmlns:a16="http://schemas.microsoft.com/office/drawing/2014/main" id="{2BA5CA8B-7637-784A-86C3-BB9A759BE24F}"/>
              </a:ext>
            </a:extLst>
          </p:cNvPr>
          <p:cNvSpPr txBox="1">
            <a:spLocks/>
          </p:cNvSpPr>
          <p:nvPr/>
        </p:nvSpPr>
        <p:spPr>
          <a:xfrm>
            <a:off x="441496" y="444339"/>
            <a:ext cx="12233794" cy="1228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24363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4000" dirty="0">
                <a:latin typeface="Roboto Medium" charset="0"/>
                <a:ea typeface="Roboto Medium" charset="0"/>
                <a:cs typeface="Roboto Medium" charset="0"/>
              </a:rPr>
              <a:t>Interrelationship between different properties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20C619-7D70-264B-9BAF-78BD38B13435}"/>
              </a:ext>
            </a:extLst>
          </p:cNvPr>
          <p:cNvGrpSpPr/>
          <p:nvPr/>
        </p:nvGrpSpPr>
        <p:grpSpPr>
          <a:xfrm>
            <a:off x="583262" y="2602131"/>
            <a:ext cx="12092028" cy="1225207"/>
            <a:chOff x="583262" y="2240181"/>
            <a:chExt cx="12092028" cy="1225207"/>
          </a:xfrm>
        </p:grpSpPr>
        <p:sp>
          <p:nvSpPr>
            <p:cNvPr id="64" name="Bauer (2017)">
              <a:extLst>
                <a:ext uri="{FF2B5EF4-FFF2-40B4-BE49-F238E27FC236}">
                  <a16:creationId xmlns:a16="http://schemas.microsoft.com/office/drawing/2014/main" id="{BFF5224A-416B-7242-B29E-582B940E2291}"/>
                </a:ext>
              </a:extLst>
            </p:cNvPr>
            <p:cNvSpPr txBox="1"/>
            <p:nvPr/>
          </p:nvSpPr>
          <p:spPr>
            <a:xfrm>
              <a:off x="7308591" y="3081437"/>
              <a:ext cx="4901083" cy="3839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anchor="ctr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Lee, </a:t>
              </a:r>
              <a:r>
                <a:rPr lang="en-US" dirty="0" err="1">
                  <a:latin typeface="Roboto" charset="0"/>
                  <a:ea typeface="Roboto" charset="0"/>
                  <a:cs typeface="Roboto" charset="0"/>
                </a:rPr>
                <a:t>Baek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 &amp; Chong </a:t>
              </a:r>
              <a:r>
                <a:rPr dirty="0">
                  <a:latin typeface="Roboto" charset="0"/>
                  <a:ea typeface="Roboto" charset="0"/>
                  <a:cs typeface="Roboto" charset="0"/>
                </a:rPr>
                <a:t>(201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6</a:t>
              </a:r>
              <a:r>
                <a:rPr dirty="0">
                  <a:latin typeface="Roboto" charset="0"/>
                  <a:ea typeface="Roboto" charset="0"/>
                  <a:cs typeface="Roboto" charset="0"/>
                </a:rPr>
                <a:t>)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CFB6CAB-7722-7A44-AE98-7391E5755313}"/>
                </a:ext>
              </a:extLst>
            </p:cNvPr>
            <p:cNvSpPr txBox="1"/>
            <p:nvPr/>
          </p:nvSpPr>
          <p:spPr>
            <a:xfrm>
              <a:off x="583262" y="2240181"/>
              <a:ext cx="1209202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algn="l"/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Observers were able to extract three different ensemble properties of </a:t>
              </a:r>
              <a:r>
                <a:rPr lang="en-US" dirty="0">
                  <a:solidFill>
                    <a:srgbClr val="FD756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charset="0"/>
                </a:rPr>
                <a:t>summed area</a:t>
              </a:r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, </a:t>
              </a:r>
              <a:r>
                <a:rPr lang="en-US" dirty="0">
                  <a:solidFill>
                    <a:srgbClr val="FD756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charset="0"/>
                </a:rPr>
                <a:t>numerosity</a:t>
              </a:r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 and </a:t>
              </a:r>
              <a:r>
                <a:rPr lang="en-US" dirty="0">
                  <a:solidFill>
                    <a:srgbClr val="FD756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charset="0"/>
                </a:rPr>
                <a:t>mean size </a:t>
              </a:r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at once from the same display.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B60A69-413D-E440-AB35-530131C1C691}"/>
              </a:ext>
            </a:extLst>
          </p:cNvPr>
          <p:cNvGrpSpPr/>
          <p:nvPr/>
        </p:nvGrpSpPr>
        <p:grpSpPr>
          <a:xfrm>
            <a:off x="583262" y="4424449"/>
            <a:ext cx="12092028" cy="919381"/>
            <a:chOff x="583262" y="3840725"/>
            <a:chExt cx="12092028" cy="9193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86BA97-37DA-A348-9573-FE42C43E1D00}"/>
                </a:ext>
              </a:extLst>
            </p:cNvPr>
            <p:cNvSpPr txBox="1"/>
            <p:nvPr/>
          </p:nvSpPr>
          <p:spPr>
            <a:xfrm>
              <a:off x="583262" y="3840725"/>
              <a:ext cx="1209202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algn="l"/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High correlation between the perceived </a:t>
              </a:r>
              <a:r>
                <a:rPr lang="en-US" dirty="0">
                  <a:solidFill>
                    <a:srgbClr val="FD756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charset="0"/>
                </a:rPr>
                <a:t>summed area </a:t>
              </a:r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and </a:t>
              </a:r>
              <a:r>
                <a:rPr lang="en-US" dirty="0">
                  <a:solidFill>
                    <a:srgbClr val="FD756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charset="0"/>
                </a:rPr>
                <a:t>perceived numerosity</a:t>
              </a:r>
              <a:r>
                <a:rPr lang="en-US" b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charset="0"/>
                </a:rPr>
                <a:t>.</a:t>
              </a:r>
              <a:endParaRPr lang="en-US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charset="0"/>
              </a:endParaRPr>
            </a:p>
          </p:txBody>
        </p:sp>
        <p:sp>
          <p:nvSpPr>
            <p:cNvPr id="8" name="Bauer (2017)">
              <a:extLst>
                <a:ext uri="{FF2B5EF4-FFF2-40B4-BE49-F238E27FC236}">
                  <a16:creationId xmlns:a16="http://schemas.microsoft.com/office/drawing/2014/main" id="{5EEC8C9F-9AA2-2447-833E-3A187538BD40}"/>
                </a:ext>
              </a:extLst>
            </p:cNvPr>
            <p:cNvSpPr txBox="1"/>
            <p:nvPr/>
          </p:nvSpPr>
          <p:spPr>
            <a:xfrm>
              <a:off x="6229351" y="4376155"/>
              <a:ext cx="5980324" cy="3839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anchor="ctr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r>
                <a:rPr lang="de" dirty="0">
                  <a:latin typeface="Roboto" charset="0"/>
                  <a:ea typeface="Roboto" charset="0"/>
                  <a:cs typeface="Roboto" charset="0"/>
                </a:rPr>
                <a:t>Lee et al. (2016); </a:t>
              </a:r>
              <a:r>
                <a:rPr lang="de" dirty="0" err="1">
                  <a:latin typeface="Roboto" charset="0"/>
                  <a:ea typeface="Roboto" charset="0"/>
                  <a:cs typeface="Roboto" charset="0"/>
                </a:rPr>
                <a:t>Hurewitz</a:t>
              </a:r>
              <a:r>
                <a:rPr lang="de" dirty="0">
                  <a:latin typeface="Roboto" charset="0"/>
                  <a:ea typeface="Roboto" charset="0"/>
                  <a:cs typeface="Roboto" charset="0"/>
                </a:rPr>
                <a:t>, </a:t>
              </a:r>
              <a:r>
                <a:rPr lang="de" dirty="0" err="1">
                  <a:latin typeface="Roboto" charset="0"/>
                  <a:ea typeface="Roboto" charset="0"/>
                  <a:cs typeface="Roboto" charset="0"/>
                </a:rPr>
                <a:t>Gelman</a:t>
              </a:r>
              <a:r>
                <a:rPr lang="de" dirty="0">
                  <a:latin typeface="Roboto" charset="0"/>
                  <a:ea typeface="Roboto" charset="0"/>
                  <a:cs typeface="Roboto" charset="0"/>
                </a:rPr>
                <a:t> &amp; Schnitzer (2006)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CA0778-24F6-0F45-B7A2-8558130E0A3E}"/>
              </a:ext>
            </a:extLst>
          </p:cNvPr>
          <p:cNvGrpSpPr/>
          <p:nvPr/>
        </p:nvGrpSpPr>
        <p:grpSpPr>
          <a:xfrm>
            <a:off x="621362" y="5940941"/>
            <a:ext cx="12092028" cy="916689"/>
            <a:chOff x="621362" y="5441270"/>
            <a:chExt cx="12092028" cy="91668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3CA58D-FCCD-ED47-BEDB-0A802F82F1F4}"/>
                </a:ext>
              </a:extLst>
            </p:cNvPr>
            <p:cNvSpPr txBox="1"/>
            <p:nvPr/>
          </p:nvSpPr>
          <p:spPr>
            <a:xfrm>
              <a:off x="621362" y="5441270"/>
              <a:ext cx="1209202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algn="l"/>
              <a:r>
                <a:rPr lang="en-US" dirty="0">
                  <a:solidFill>
                    <a:srgbClr val="FD756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charset="0"/>
                </a:rPr>
                <a:t>Mean</a:t>
              </a:r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 judgements depend on the </a:t>
              </a:r>
              <a:r>
                <a:rPr lang="en-US" dirty="0">
                  <a:solidFill>
                    <a:srgbClr val="FD756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charset="0"/>
                </a:rPr>
                <a:t>number of items</a:t>
              </a:r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 or the </a:t>
              </a:r>
              <a:r>
                <a:rPr lang="en-US" dirty="0">
                  <a:solidFill>
                    <a:srgbClr val="FD756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charset="0"/>
                </a:rPr>
                <a:t>variance</a:t>
              </a:r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.</a:t>
              </a:r>
            </a:p>
          </p:txBody>
        </p:sp>
        <p:sp>
          <p:nvSpPr>
            <p:cNvPr id="9" name="Bauer (2017)">
              <a:extLst>
                <a:ext uri="{FF2B5EF4-FFF2-40B4-BE49-F238E27FC236}">
                  <a16:creationId xmlns:a16="http://schemas.microsoft.com/office/drawing/2014/main" id="{9B30305A-ABD1-3546-8603-3BEF1EADC0DF}"/>
                </a:ext>
              </a:extLst>
            </p:cNvPr>
            <p:cNvSpPr txBox="1"/>
            <p:nvPr/>
          </p:nvSpPr>
          <p:spPr>
            <a:xfrm>
              <a:off x="6502401" y="5974008"/>
              <a:ext cx="5707274" cy="3839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anchor="ctr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Chong &amp; </a:t>
              </a:r>
              <a:r>
                <a:rPr lang="en-US" dirty="0" err="1">
                  <a:latin typeface="Roboto" charset="0"/>
                  <a:ea typeface="Roboto" charset="0"/>
                  <a:cs typeface="Roboto" charset="0"/>
                </a:rPr>
                <a:t>Treisman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 (2005); Corbett et al. (2012)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2C8CC2-76E4-A940-9E03-A5289F37C5F5}"/>
              </a:ext>
            </a:extLst>
          </p:cNvPr>
          <p:cNvGrpSpPr/>
          <p:nvPr/>
        </p:nvGrpSpPr>
        <p:grpSpPr>
          <a:xfrm>
            <a:off x="583262" y="7454741"/>
            <a:ext cx="12092028" cy="1225207"/>
            <a:chOff x="583262" y="7092791"/>
            <a:chExt cx="12092028" cy="12252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9E8C98-E223-6E4C-BFA4-128B2C67F3EB}"/>
                </a:ext>
              </a:extLst>
            </p:cNvPr>
            <p:cNvSpPr txBox="1"/>
            <p:nvPr/>
          </p:nvSpPr>
          <p:spPr>
            <a:xfrm>
              <a:off x="583262" y="7092791"/>
              <a:ext cx="12092028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t">
              <a:spAutoFit/>
            </a:bodyPr>
            <a:lstStyle/>
            <a:p>
              <a:pPr algn="l"/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Providing stable </a:t>
              </a:r>
              <a:r>
                <a:rPr lang="en-US" dirty="0">
                  <a:solidFill>
                    <a:srgbClr val="FD756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charset="0"/>
                </a:rPr>
                <a:t>mean context </a:t>
              </a:r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over time facilitate </a:t>
              </a:r>
              <a:r>
                <a:rPr lang="en-US" dirty="0">
                  <a:solidFill>
                    <a:srgbClr val="FD756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charset="0"/>
                </a:rPr>
                <a:t>variability perception </a:t>
              </a:r>
              <a:r>
                <a:rPr lang="en-US" b="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" charset="0"/>
                </a:rPr>
                <a:t>while unstable mean context causes loss in variability sensitivity.</a:t>
              </a:r>
            </a:p>
          </p:txBody>
        </p:sp>
        <p:sp>
          <p:nvSpPr>
            <p:cNvPr id="10" name="Bauer (2017)">
              <a:extLst>
                <a:ext uri="{FF2B5EF4-FFF2-40B4-BE49-F238E27FC236}">
                  <a16:creationId xmlns:a16="http://schemas.microsoft.com/office/drawing/2014/main" id="{7ED35248-634B-9542-A650-1D5984FEFE4D}"/>
                </a:ext>
              </a:extLst>
            </p:cNvPr>
            <p:cNvSpPr txBox="1"/>
            <p:nvPr/>
          </p:nvSpPr>
          <p:spPr>
            <a:xfrm>
              <a:off x="7308591" y="7934047"/>
              <a:ext cx="4901083" cy="3839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anchor="ctr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Tong et al. </a:t>
              </a:r>
              <a:r>
                <a:rPr dirty="0">
                  <a:latin typeface="Roboto" charset="0"/>
                  <a:ea typeface="Roboto" charset="0"/>
                  <a:cs typeface="Roboto" charset="0"/>
                </a:rPr>
                <a:t>(201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5</a:t>
              </a:r>
              <a:r>
                <a:rPr dirty="0">
                  <a:latin typeface="Roboto" charset="0"/>
                  <a:ea typeface="Roboto" charset="0"/>
                  <a:cs typeface="Roboto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79829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his suggests that representing the mean in terms of a single value requires some form of conversion process.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28529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l" defTabSz="624363">
              <a:lnSpc>
                <a:spcPct val="120000"/>
              </a:lnSpc>
              <a:defRPr sz="3192"/>
            </a:lvl1pPr>
          </a:lstStyle>
          <a:p>
            <a:r>
              <a:rPr dirty="0">
                <a:latin typeface="Roboto Medium" charset="0"/>
                <a:ea typeface="Roboto Medium" charset="0"/>
                <a:cs typeface="Roboto Medium" charset="0"/>
              </a:rPr>
              <a:t>This suggests that representing the mean in terms of a single value requires some form of conversion process. </a:t>
            </a:r>
          </a:p>
        </p:txBody>
      </p:sp>
      <p:sp>
        <p:nvSpPr>
          <p:cNvPr id="447" name="Incompatible response incurs…"/>
          <p:cNvSpPr txBox="1"/>
          <p:nvPr/>
        </p:nvSpPr>
        <p:spPr>
          <a:xfrm>
            <a:off x="6141972" y="2830016"/>
            <a:ext cx="5998102" cy="716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lnSpc>
                <a:spcPct val="120000"/>
              </a:lnSpc>
              <a:defRPr sz="1800" b="0"/>
            </a:pPr>
            <a:r>
              <a:rPr b="0" dirty="0">
                <a:latin typeface="Roboto" charset="0"/>
                <a:ea typeface="Roboto" charset="0"/>
                <a:cs typeface="Roboto" charset="0"/>
              </a:rPr>
              <a:t>Incompatible response incurs</a:t>
            </a:r>
          </a:p>
          <a:p>
            <a:pPr>
              <a:lnSpc>
                <a:spcPct val="120000"/>
              </a:lnSpc>
              <a:defRPr sz="1800" b="0"/>
            </a:pPr>
            <a:r>
              <a:rPr dirty="0">
                <a:solidFill>
                  <a:schemeClr val="accent5"/>
                </a:solidFill>
                <a:latin typeface="Roboto Black" charset="0"/>
                <a:ea typeface="Roboto Black" charset="0"/>
                <a:cs typeface="Roboto Black" charset="0"/>
              </a:rPr>
              <a:t>CONVERSION COST</a:t>
            </a:r>
            <a:r>
              <a:rPr dirty="0"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b="0" dirty="0">
                <a:latin typeface="Roboto" charset="0"/>
                <a:ea typeface="Roboto" charset="0"/>
                <a:cs typeface="Roboto" charset="0"/>
              </a:rPr>
              <a:t>(overestimation of the mean)</a:t>
            </a:r>
          </a:p>
        </p:txBody>
      </p:sp>
      <p:grpSp>
        <p:nvGrpSpPr>
          <p:cNvPr id="483" name="Group"/>
          <p:cNvGrpSpPr/>
          <p:nvPr/>
        </p:nvGrpSpPr>
        <p:grpSpPr>
          <a:xfrm>
            <a:off x="5671105" y="3862150"/>
            <a:ext cx="2760617" cy="2253394"/>
            <a:chOff x="-41553" y="-264630"/>
            <a:chExt cx="2760616" cy="2253393"/>
          </a:xfrm>
        </p:grpSpPr>
        <p:pic>
          <p:nvPicPr>
            <p:cNvPr id="448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560958" y="411352"/>
              <a:ext cx="493416" cy="48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9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2054373" y="-97729"/>
              <a:ext cx="493416" cy="48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0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rcRect/>
            <a:stretch>
              <a:fillRect/>
            </a:stretch>
          </p:blipFill>
          <p:spPr>
            <a:xfrm>
              <a:off x="1003197" y="1334974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1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298303" y="259934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2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878347" y="259367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3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844486" y="893988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590135" y="103181"/>
              <a:ext cx="449656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718261" y="639527"/>
              <a:ext cx="449656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6097687">
              <a:off x="42127" y="617877"/>
              <a:ext cx="493416" cy="48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380559" y="683574"/>
              <a:ext cx="510461" cy="505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507620" y="1000358"/>
              <a:ext cx="510460" cy="505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9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1983289" y="1402958"/>
              <a:ext cx="475261" cy="470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0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2105130" y="1159587"/>
              <a:ext cx="510381" cy="505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1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364469" y="1288950"/>
              <a:ext cx="542641" cy="5369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1360963" y="-114139"/>
              <a:ext cx="421282" cy="4168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3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1867871" y="778670"/>
              <a:ext cx="470609" cy="465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4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4845031">
              <a:off x="1725602" y="1092901"/>
              <a:ext cx="525523" cy="520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5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83307" y="1412983"/>
              <a:ext cx="368139" cy="364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6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461554" y="767386"/>
              <a:ext cx="493416" cy="48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7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rcRect/>
            <a:stretch>
              <a:fillRect/>
            </a:stretch>
          </p:blipFill>
          <p:spPr>
            <a:xfrm>
              <a:off x="1160133" y="602363"/>
              <a:ext cx="493416" cy="488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676338" y="-76079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9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2135492" y="453342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719391" y="1334955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1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30291" y="73748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899994" y="-128178"/>
              <a:ext cx="449656" cy="4449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3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6097687">
              <a:off x="965118" y="226408"/>
              <a:ext cx="493416" cy="48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373649" y="288115"/>
              <a:ext cx="510461" cy="505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5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373649" y="-158261"/>
              <a:ext cx="510461" cy="505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6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rcRect/>
            <a:stretch>
              <a:fillRect/>
            </a:stretch>
          </p:blipFill>
          <p:spPr>
            <a:xfrm rot="7986419">
              <a:off x="61999" y="288210"/>
              <a:ext cx="510381" cy="505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1161118" y="1055159"/>
              <a:ext cx="542641" cy="5369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8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1413960" y="1318140"/>
              <a:ext cx="559836" cy="553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9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2200144" y="116202"/>
              <a:ext cx="421283" cy="4168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0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81875" y="-138544"/>
              <a:ext cx="470609" cy="4656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1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4845031">
              <a:off x="2090471" y="721735"/>
              <a:ext cx="525523" cy="520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2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71050" y="974651"/>
              <a:ext cx="368139" cy="364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84" name="KakaoTalk_Photo_2018-08-09-13-18-49.png" descr="KakaoTalk_Photo_2018-08-09-13-18-49.png"/>
          <p:cNvPicPr>
            <a:picLocks noChangeAspect="1"/>
          </p:cNvPicPr>
          <p:nvPr/>
        </p:nvPicPr>
        <p:blipFill>
          <a:blip r:embed="rId2">
            <a:alphaModFix amt="76382"/>
          </a:blip>
          <a:stretch>
            <a:fillRect/>
          </a:stretch>
        </p:blipFill>
        <p:spPr>
          <a:xfrm>
            <a:off x="10745542" y="4636086"/>
            <a:ext cx="457293" cy="452497"/>
          </a:xfrm>
          <a:prstGeom prst="rect">
            <a:avLst/>
          </a:prstGeom>
          <a:ln w="12700">
            <a:miter lim="400000"/>
          </a:ln>
        </p:spPr>
      </p:pic>
      <p:sp>
        <p:nvSpPr>
          <p:cNvPr id="485" name="Line"/>
          <p:cNvSpPr/>
          <p:nvPr/>
        </p:nvSpPr>
        <p:spPr>
          <a:xfrm>
            <a:off x="8884051" y="4862334"/>
            <a:ext cx="8187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490" name="Group"/>
          <p:cNvGrpSpPr/>
          <p:nvPr/>
        </p:nvGrpSpPr>
        <p:grpSpPr>
          <a:xfrm>
            <a:off x="592823" y="2779164"/>
            <a:ext cx="4611206" cy="5395170"/>
            <a:chOff x="0" y="0"/>
            <a:chExt cx="4611204" cy="5395169"/>
          </a:xfrm>
        </p:grpSpPr>
        <p:sp>
          <p:nvSpPr>
            <p:cNvPr id="486" name="Rectangle"/>
            <p:cNvSpPr/>
            <p:nvPr/>
          </p:nvSpPr>
          <p:spPr>
            <a:xfrm>
              <a:off x="0" y="0"/>
              <a:ext cx="4611205" cy="5395170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87" name="Fitts &amp; Deininger (1954)"/>
            <p:cNvSpPr txBox="1"/>
            <p:nvPr/>
          </p:nvSpPr>
          <p:spPr>
            <a:xfrm>
              <a:off x="1273868" y="4829596"/>
              <a:ext cx="3042225" cy="345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r">
                <a:lnSpc>
                  <a:spcPct val="120000"/>
                </a:lnSpc>
                <a:defRPr sz="1400" b="0"/>
              </a:lvl1pPr>
            </a:lstStyle>
            <a:p>
              <a:r>
                <a:rPr dirty="0">
                  <a:latin typeface="Roboto" charset="0"/>
                  <a:ea typeface="Roboto" charset="0"/>
                  <a:cs typeface="Roboto" charset="0"/>
                </a:rPr>
                <a:t>Fitts &amp; 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Posner </a:t>
              </a:r>
              <a:r>
                <a:rPr dirty="0">
                  <a:latin typeface="Roboto" charset="0"/>
                  <a:ea typeface="Roboto" charset="0"/>
                  <a:cs typeface="Roboto" charset="0"/>
                </a:rPr>
                <a:t>(1954)</a:t>
              </a:r>
            </a:p>
          </p:txBody>
        </p:sp>
        <p:sp>
          <p:nvSpPr>
            <p:cNvPr id="488" name="Stimulus-Response Compatibility"/>
            <p:cNvSpPr txBox="1"/>
            <p:nvPr/>
          </p:nvSpPr>
          <p:spPr>
            <a:xfrm>
              <a:off x="231715" y="103185"/>
              <a:ext cx="4147775" cy="712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900" b="0" cap="all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b="1" dirty="0">
                  <a:latin typeface="Roboto Condensed" charset="0"/>
                  <a:ea typeface="Roboto Condensed" charset="0"/>
                  <a:cs typeface="Roboto Condensed" charset="0"/>
                </a:rPr>
                <a:t>Stimulus-Response Compatibility</a:t>
              </a:r>
            </a:p>
          </p:txBody>
        </p:sp>
        <p:pic>
          <p:nvPicPr>
            <p:cNvPr id="489" name="Image" descr="Image"/>
            <p:cNvPicPr>
              <a:picLocks noChangeAspect="1"/>
            </p:cNvPicPr>
            <p:nvPr/>
          </p:nvPicPr>
          <p:blipFill>
            <a:blip r:embed="rId3"/>
            <a:srcRect l="1120" t="920" r="560" b="613"/>
            <a:stretch>
              <a:fillRect/>
            </a:stretch>
          </p:blipFill>
          <p:spPr>
            <a:xfrm>
              <a:off x="345596" y="998341"/>
              <a:ext cx="3942482" cy="3604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3" name="Group"/>
          <p:cNvGrpSpPr/>
          <p:nvPr/>
        </p:nvGrpSpPr>
        <p:grpSpPr>
          <a:xfrm>
            <a:off x="5921818" y="6293071"/>
            <a:ext cx="6624260" cy="1813837"/>
            <a:chOff x="-1" y="98193"/>
            <a:chExt cx="6624258" cy="1813835"/>
          </a:xfrm>
        </p:grpSpPr>
        <p:grpSp>
          <p:nvGrpSpPr>
            <p:cNvPr id="493" name="Group"/>
            <p:cNvGrpSpPr/>
            <p:nvPr/>
          </p:nvGrpSpPr>
          <p:grpSpPr>
            <a:xfrm>
              <a:off x="-1" y="809777"/>
              <a:ext cx="2642349" cy="1102251"/>
              <a:chOff x="2137664" y="315282"/>
              <a:chExt cx="2642347" cy="1102250"/>
            </a:xfrm>
          </p:grpSpPr>
          <p:sp>
            <p:nvSpPr>
              <p:cNvPr id="491" name="Line"/>
              <p:cNvSpPr/>
              <p:nvPr/>
            </p:nvSpPr>
            <p:spPr>
              <a:xfrm flipH="1">
                <a:off x="2211206" y="315282"/>
                <a:ext cx="2478182" cy="1100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70" extrusionOk="0">
                    <a:moveTo>
                      <a:pt x="0" y="20782"/>
                    </a:moveTo>
                    <a:cubicBezTo>
                      <a:pt x="1944" y="19690"/>
                      <a:pt x="3700" y="17385"/>
                      <a:pt x="5051" y="14152"/>
                    </a:cubicBezTo>
                    <a:cubicBezTo>
                      <a:pt x="5857" y="12224"/>
                      <a:pt x="6498" y="10009"/>
                      <a:pt x="7047" y="7695"/>
                    </a:cubicBezTo>
                    <a:cubicBezTo>
                      <a:pt x="7498" y="5793"/>
                      <a:pt x="7888" y="3821"/>
                      <a:pt x="8407" y="2002"/>
                    </a:cubicBezTo>
                    <a:cubicBezTo>
                      <a:pt x="8648" y="1154"/>
                      <a:pt x="8942" y="314"/>
                      <a:pt x="9387" y="84"/>
                    </a:cubicBezTo>
                    <a:cubicBezTo>
                      <a:pt x="10963" y="-730"/>
                      <a:pt x="11253" y="4595"/>
                      <a:pt x="12587" y="5225"/>
                    </a:cubicBezTo>
                    <a:cubicBezTo>
                      <a:pt x="13533" y="5672"/>
                      <a:pt x="14368" y="3665"/>
                      <a:pt x="15317" y="4017"/>
                    </a:cubicBezTo>
                    <a:cubicBezTo>
                      <a:pt x="15981" y="4263"/>
                      <a:pt x="16394" y="5475"/>
                      <a:pt x="16758" y="6698"/>
                    </a:cubicBezTo>
                    <a:cubicBezTo>
                      <a:pt x="17135" y="7966"/>
                      <a:pt x="17496" y="9274"/>
                      <a:pt x="17871" y="10547"/>
                    </a:cubicBezTo>
                    <a:cubicBezTo>
                      <a:pt x="18960" y="14239"/>
                      <a:pt x="20209" y="17696"/>
                      <a:pt x="21600" y="208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2" name="Line"/>
              <p:cNvSpPr/>
              <p:nvPr/>
            </p:nvSpPr>
            <p:spPr>
              <a:xfrm>
                <a:off x="2137664" y="1417533"/>
                <a:ext cx="264234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501" name="Group"/>
            <p:cNvGrpSpPr/>
            <p:nvPr/>
          </p:nvGrpSpPr>
          <p:grpSpPr>
            <a:xfrm>
              <a:off x="3981907" y="98193"/>
              <a:ext cx="2642350" cy="1737936"/>
              <a:chOff x="-1" y="98194"/>
              <a:chExt cx="2642349" cy="1737934"/>
            </a:xfrm>
          </p:grpSpPr>
          <p:grpSp>
            <p:nvGrpSpPr>
              <p:cNvPr id="496" name="Group"/>
              <p:cNvGrpSpPr/>
              <p:nvPr/>
            </p:nvGrpSpPr>
            <p:grpSpPr>
              <a:xfrm>
                <a:off x="-1" y="735628"/>
                <a:ext cx="2642349" cy="1100500"/>
                <a:chOff x="2137664" y="317034"/>
                <a:chExt cx="2642347" cy="1100498"/>
              </a:xfrm>
            </p:grpSpPr>
            <p:sp>
              <p:nvSpPr>
                <p:cNvPr id="494" name="Line"/>
                <p:cNvSpPr/>
                <p:nvPr/>
              </p:nvSpPr>
              <p:spPr>
                <a:xfrm flipH="1">
                  <a:off x="2211206" y="317034"/>
                  <a:ext cx="2478182" cy="109592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43" extrusionOk="0">
                      <a:moveTo>
                        <a:pt x="0" y="21352"/>
                      </a:moveTo>
                      <a:cubicBezTo>
                        <a:pt x="1467" y="18777"/>
                        <a:pt x="2889" y="16076"/>
                        <a:pt x="4263" y="13255"/>
                      </a:cubicBezTo>
                      <a:cubicBezTo>
                        <a:pt x="5100" y="11536"/>
                        <a:pt x="5924" y="9759"/>
                        <a:pt x="6537" y="7613"/>
                      </a:cubicBezTo>
                      <a:cubicBezTo>
                        <a:pt x="7115" y="5592"/>
                        <a:pt x="7493" y="3279"/>
                        <a:pt x="8215" y="1498"/>
                      </a:cubicBezTo>
                      <a:cubicBezTo>
                        <a:pt x="8530" y="720"/>
                        <a:pt x="8920" y="55"/>
                        <a:pt x="9387" y="4"/>
                      </a:cubicBezTo>
                      <a:cubicBezTo>
                        <a:pt x="10881" y="-157"/>
                        <a:pt x="11213" y="4767"/>
                        <a:pt x="12587" y="5306"/>
                      </a:cubicBezTo>
                      <a:cubicBezTo>
                        <a:pt x="13535" y="5678"/>
                        <a:pt x="14370" y="3678"/>
                        <a:pt x="15317" y="4060"/>
                      </a:cubicBezTo>
                      <a:cubicBezTo>
                        <a:pt x="15979" y="4327"/>
                        <a:pt x="16393" y="5568"/>
                        <a:pt x="16758" y="6825"/>
                      </a:cubicBezTo>
                      <a:cubicBezTo>
                        <a:pt x="17137" y="8131"/>
                        <a:pt x="17497" y="9481"/>
                        <a:pt x="17871" y="10796"/>
                      </a:cubicBezTo>
                      <a:cubicBezTo>
                        <a:pt x="18957" y="14609"/>
                        <a:pt x="20207" y="18173"/>
                        <a:pt x="21600" y="21443"/>
                      </a:cubicBezTo>
                    </a:path>
                  </a:pathLst>
                </a:custGeom>
                <a:noFill/>
                <a:ln w="25400" cap="rnd">
                  <a:solidFill>
                    <a:schemeClr val="accent3">
                      <a:hueOff val="914337"/>
                      <a:satOff val="31515"/>
                      <a:lumOff val="-30790"/>
                      <a:alpha val="63943"/>
                    </a:schemeClr>
                  </a:solidFill>
                  <a:custDash>
                    <a:ds d="100000" sp="200000"/>
                  </a:custDash>
                  <a:round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95" name="Line"/>
                <p:cNvSpPr/>
                <p:nvPr/>
              </p:nvSpPr>
              <p:spPr>
                <a:xfrm>
                  <a:off x="2137664" y="1417533"/>
                  <a:ext cx="2642349" cy="1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497" name="Line"/>
              <p:cNvSpPr/>
              <p:nvPr/>
            </p:nvSpPr>
            <p:spPr>
              <a:xfrm flipV="1">
                <a:off x="1144985" y="540974"/>
                <a:ext cx="1" cy="1278438"/>
              </a:xfrm>
              <a:prstGeom prst="line">
                <a:avLst/>
              </a:prstGeom>
              <a:noFill/>
              <a:ln w="381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8" name="Line"/>
              <p:cNvSpPr/>
              <p:nvPr/>
            </p:nvSpPr>
            <p:spPr>
              <a:xfrm flipV="1">
                <a:off x="1321174" y="540974"/>
                <a:ext cx="1" cy="1278438"/>
              </a:xfrm>
              <a:prstGeom prst="line">
                <a:avLst/>
              </a:prstGeom>
              <a:noFill/>
              <a:ln w="381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9" name="Line"/>
              <p:cNvSpPr/>
              <p:nvPr/>
            </p:nvSpPr>
            <p:spPr>
              <a:xfrm flipV="1">
                <a:off x="1668224" y="540974"/>
                <a:ext cx="1" cy="1278438"/>
              </a:xfrm>
              <a:prstGeom prst="line">
                <a:avLst/>
              </a:prstGeom>
              <a:noFill/>
              <a:ln w="381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00" name="??"/>
              <p:cNvSpPr txBox="1"/>
              <p:nvPr/>
            </p:nvSpPr>
            <p:spPr>
              <a:xfrm rot="18734357">
                <a:off x="1810221" y="76713"/>
                <a:ext cx="336630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>
                    <a:solidFill>
                      <a:schemeClr val="accent3">
                        <a:hueOff val="362282"/>
                        <a:satOff val="31803"/>
                        <a:lumOff val="-18242"/>
                      </a:schemeClr>
                    </a:solidFill>
                  </a:defRPr>
                </a:lvl1pPr>
              </a:lstStyle>
              <a:p>
                <a:r>
                  <a:rPr>
                    <a:latin typeface="Roboto Black" charset="0"/>
                    <a:ea typeface="Roboto Black" charset="0"/>
                    <a:cs typeface="Roboto Black" charset="0"/>
                  </a:rPr>
                  <a:t>??</a:t>
                </a:r>
              </a:p>
            </p:txBody>
          </p:sp>
        </p:grpSp>
        <p:sp>
          <p:nvSpPr>
            <p:cNvPr id="502" name="Line"/>
            <p:cNvSpPr/>
            <p:nvPr/>
          </p:nvSpPr>
          <p:spPr>
            <a:xfrm>
              <a:off x="2962230" y="955191"/>
              <a:ext cx="81874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998638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his suggests that representing the mean in terms of a single value requires some form of conversion process.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28529"/>
          </a:xfrm>
          <a:prstGeom prst="rect">
            <a:avLst/>
          </a:prstGeom>
        </p:spPr>
        <p:txBody>
          <a:bodyPr lIns="71437" tIns="71437" rIns="71437" bIns="71437">
            <a:normAutofit fontScale="90000"/>
          </a:bodyPr>
          <a:lstStyle>
            <a:lvl1pPr algn="l" defTabSz="624363">
              <a:lnSpc>
                <a:spcPct val="120000"/>
              </a:lnSpc>
              <a:defRPr sz="3192"/>
            </a:lvl1pPr>
          </a:lstStyle>
          <a:p>
            <a:r>
              <a:rPr>
                <a:latin typeface="Roboto Medium" charset="0"/>
                <a:ea typeface="Roboto Medium" charset="0"/>
                <a:cs typeface="Roboto Medium" charset="0"/>
              </a:rPr>
              <a:t>This suggests that representing the mean in terms of a single value requires some form of conversion process. </a:t>
            </a:r>
          </a:p>
        </p:txBody>
      </p:sp>
      <p:grpSp>
        <p:nvGrpSpPr>
          <p:cNvPr id="542" name="Group"/>
          <p:cNvGrpSpPr/>
          <p:nvPr/>
        </p:nvGrpSpPr>
        <p:grpSpPr>
          <a:xfrm>
            <a:off x="5671105" y="3862150"/>
            <a:ext cx="2760617" cy="2253394"/>
            <a:chOff x="-41553" y="-264630"/>
            <a:chExt cx="2760616" cy="2253393"/>
          </a:xfrm>
        </p:grpSpPr>
        <p:pic>
          <p:nvPicPr>
            <p:cNvPr id="507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560958" y="411352"/>
              <a:ext cx="493416" cy="48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8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2054373" y="-97729"/>
              <a:ext cx="493416" cy="48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rcRect/>
            <a:stretch>
              <a:fillRect/>
            </a:stretch>
          </p:blipFill>
          <p:spPr>
            <a:xfrm>
              <a:off x="1003197" y="1334974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0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298303" y="259934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1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878347" y="259367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2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844486" y="893988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3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590135" y="103181"/>
              <a:ext cx="449656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4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718261" y="639527"/>
              <a:ext cx="449656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5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6097687">
              <a:off x="42127" y="617877"/>
              <a:ext cx="493416" cy="48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6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380559" y="683574"/>
              <a:ext cx="510461" cy="505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507620" y="1000358"/>
              <a:ext cx="510460" cy="505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8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1983289" y="1402958"/>
              <a:ext cx="475261" cy="4702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9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2105130" y="1159587"/>
              <a:ext cx="510381" cy="505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0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364469" y="1288950"/>
              <a:ext cx="542641" cy="5369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1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1360963" y="-114139"/>
              <a:ext cx="421282" cy="4168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1867871" y="778670"/>
              <a:ext cx="470609" cy="4656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3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4845031">
              <a:off x="1725602" y="1092901"/>
              <a:ext cx="525523" cy="520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4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83307" y="1412983"/>
              <a:ext cx="368139" cy="364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5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461554" y="767386"/>
              <a:ext cx="493416" cy="48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6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rcRect/>
            <a:stretch>
              <a:fillRect/>
            </a:stretch>
          </p:blipFill>
          <p:spPr>
            <a:xfrm>
              <a:off x="1160133" y="602363"/>
              <a:ext cx="493416" cy="488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7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676338" y="-76079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2135492" y="453342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9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719391" y="1334955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0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30291" y="73748"/>
              <a:ext cx="449657" cy="444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1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899994" y="-128178"/>
              <a:ext cx="449656" cy="4449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2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6097687">
              <a:off x="965118" y="226408"/>
              <a:ext cx="493416" cy="488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3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373649" y="288115"/>
              <a:ext cx="510461" cy="505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4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373649" y="-158261"/>
              <a:ext cx="510461" cy="505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rcRect/>
            <a:stretch>
              <a:fillRect/>
            </a:stretch>
          </p:blipFill>
          <p:spPr>
            <a:xfrm rot="7986419">
              <a:off x="61999" y="288210"/>
              <a:ext cx="510381" cy="5050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6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1161118" y="1055159"/>
              <a:ext cx="542641" cy="5369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7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1413960" y="1318140"/>
              <a:ext cx="559836" cy="55396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8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2200144" y="116202"/>
              <a:ext cx="421283" cy="4168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9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7986419">
              <a:off x="81875" y="-138544"/>
              <a:ext cx="470609" cy="4656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0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 rot="4845031">
              <a:off x="2090471" y="721735"/>
              <a:ext cx="525523" cy="5200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1" name="KakaoTalk_Photo_2018-08-09-13-18-49.png" descr="KakaoTalk_Photo_2018-08-09-13-18-49.png"/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71050" y="974651"/>
              <a:ext cx="368139" cy="364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43" name="KakaoTalk_Photo_2018-08-09-13-18-49.png" descr="KakaoTalk_Photo_2018-08-09-13-18-49.png"/>
          <p:cNvPicPr>
            <a:picLocks noChangeAspect="1"/>
          </p:cNvPicPr>
          <p:nvPr/>
        </p:nvPicPr>
        <p:blipFill>
          <a:blip r:embed="rId2">
            <a:alphaModFix amt="76382"/>
          </a:blip>
          <a:stretch>
            <a:fillRect/>
          </a:stretch>
        </p:blipFill>
        <p:spPr>
          <a:xfrm>
            <a:off x="10745542" y="4636086"/>
            <a:ext cx="457293" cy="452497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Line"/>
          <p:cNvSpPr/>
          <p:nvPr/>
        </p:nvSpPr>
        <p:spPr>
          <a:xfrm>
            <a:off x="8884051" y="4862334"/>
            <a:ext cx="81874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549" name="Group"/>
          <p:cNvGrpSpPr/>
          <p:nvPr/>
        </p:nvGrpSpPr>
        <p:grpSpPr>
          <a:xfrm>
            <a:off x="592823" y="2779164"/>
            <a:ext cx="4611206" cy="5395170"/>
            <a:chOff x="0" y="0"/>
            <a:chExt cx="4611204" cy="5395169"/>
          </a:xfrm>
        </p:grpSpPr>
        <p:sp>
          <p:nvSpPr>
            <p:cNvPr id="545" name="Rectangle"/>
            <p:cNvSpPr/>
            <p:nvPr/>
          </p:nvSpPr>
          <p:spPr>
            <a:xfrm>
              <a:off x="0" y="0"/>
              <a:ext cx="4611205" cy="5395170"/>
            </a:xfrm>
            <a:prstGeom prst="rect">
              <a:avLst/>
            </a:pr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46" name="Fitts &amp; Deininger (1954)"/>
            <p:cNvSpPr txBox="1"/>
            <p:nvPr/>
          </p:nvSpPr>
          <p:spPr>
            <a:xfrm>
              <a:off x="1273868" y="4829596"/>
              <a:ext cx="3042225" cy="3456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r">
                <a:lnSpc>
                  <a:spcPct val="120000"/>
                </a:lnSpc>
                <a:defRPr sz="1400" b="0"/>
              </a:lvl1pPr>
            </a:lstStyle>
            <a:p>
              <a:r>
                <a:rPr>
                  <a:latin typeface="Roboto" charset="0"/>
                  <a:ea typeface="Roboto" charset="0"/>
                  <a:cs typeface="Roboto" charset="0"/>
                </a:rPr>
                <a:t>Fitts &amp; Deininger (1954)</a:t>
              </a:r>
            </a:p>
          </p:txBody>
        </p:sp>
        <p:sp>
          <p:nvSpPr>
            <p:cNvPr id="547" name="Stimulus-Response Compatibility"/>
            <p:cNvSpPr txBox="1"/>
            <p:nvPr/>
          </p:nvSpPr>
          <p:spPr>
            <a:xfrm>
              <a:off x="231715" y="103185"/>
              <a:ext cx="4147775" cy="712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900" b="0" cap="all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r>
                <a:rPr b="1">
                  <a:latin typeface="Roboto Condensed" charset="0"/>
                  <a:ea typeface="Roboto Condensed" charset="0"/>
                  <a:cs typeface="Roboto Condensed" charset="0"/>
                </a:rPr>
                <a:t>Stimulus-Response Compatibility</a:t>
              </a:r>
            </a:p>
          </p:txBody>
        </p:sp>
        <p:pic>
          <p:nvPicPr>
            <p:cNvPr id="548" name="Image" descr="Image"/>
            <p:cNvPicPr>
              <a:picLocks noChangeAspect="1"/>
            </p:cNvPicPr>
            <p:nvPr/>
          </p:nvPicPr>
          <p:blipFill>
            <a:blip r:embed="rId3"/>
            <a:srcRect l="1120" t="920" r="560" b="613"/>
            <a:stretch>
              <a:fillRect/>
            </a:stretch>
          </p:blipFill>
          <p:spPr>
            <a:xfrm>
              <a:off x="345596" y="998341"/>
              <a:ext cx="3942482" cy="3604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64" name="Group"/>
          <p:cNvGrpSpPr/>
          <p:nvPr/>
        </p:nvGrpSpPr>
        <p:grpSpPr>
          <a:xfrm>
            <a:off x="5921818" y="6738696"/>
            <a:ext cx="6839928" cy="1631369"/>
            <a:chOff x="-1" y="-1"/>
            <a:chExt cx="6839926" cy="1631367"/>
          </a:xfrm>
        </p:grpSpPr>
        <p:grpSp>
          <p:nvGrpSpPr>
            <p:cNvPr id="552" name="Group"/>
            <p:cNvGrpSpPr/>
            <p:nvPr/>
          </p:nvGrpSpPr>
          <p:grpSpPr>
            <a:xfrm>
              <a:off x="-1" y="265957"/>
              <a:ext cx="2642349" cy="1102252"/>
              <a:chOff x="2137664" y="315282"/>
              <a:chExt cx="2642347" cy="1102250"/>
            </a:xfrm>
          </p:grpSpPr>
          <p:sp>
            <p:nvSpPr>
              <p:cNvPr id="550" name="Line"/>
              <p:cNvSpPr/>
              <p:nvPr/>
            </p:nvSpPr>
            <p:spPr>
              <a:xfrm flipH="1">
                <a:off x="2211206" y="315282"/>
                <a:ext cx="2478182" cy="1100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70" extrusionOk="0">
                    <a:moveTo>
                      <a:pt x="0" y="20782"/>
                    </a:moveTo>
                    <a:cubicBezTo>
                      <a:pt x="1944" y="19690"/>
                      <a:pt x="3700" y="17385"/>
                      <a:pt x="5051" y="14152"/>
                    </a:cubicBezTo>
                    <a:cubicBezTo>
                      <a:pt x="5857" y="12224"/>
                      <a:pt x="6498" y="10009"/>
                      <a:pt x="7047" y="7695"/>
                    </a:cubicBezTo>
                    <a:cubicBezTo>
                      <a:pt x="7498" y="5793"/>
                      <a:pt x="7888" y="3821"/>
                      <a:pt x="8407" y="2002"/>
                    </a:cubicBezTo>
                    <a:cubicBezTo>
                      <a:pt x="8648" y="1154"/>
                      <a:pt x="8942" y="314"/>
                      <a:pt x="9387" y="84"/>
                    </a:cubicBezTo>
                    <a:cubicBezTo>
                      <a:pt x="10963" y="-730"/>
                      <a:pt x="11253" y="4595"/>
                      <a:pt x="12587" y="5225"/>
                    </a:cubicBezTo>
                    <a:cubicBezTo>
                      <a:pt x="13533" y="5672"/>
                      <a:pt x="14368" y="3665"/>
                      <a:pt x="15317" y="4017"/>
                    </a:cubicBezTo>
                    <a:cubicBezTo>
                      <a:pt x="15981" y="4263"/>
                      <a:pt x="16394" y="5475"/>
                      <a:pt x="16758" y="6698"/>
                    </a:cubicBezTo>
                    <a:cubicBezTo>
                      <a:pt x="17135" y="7966"/>
                      <a:pt x="17496" y="9274"/>
                      <a:pt x="17871" y="10547"/>
                    </a:cubicBezTo>
                    <a:cubicBezTo>
                      <a:pt x="18960" y="14239"/>
                      <a:pt x="20209" y="17696"/>
                      <a:pt x="21600" y="208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551" name="Line"/>
              <p:cNvSpPr/>
              <p:nvPr/>
            </p:nvSpPr>
            <p:spPr>
              <a:xfrm>
                <a:off x="2137664" y="1417533"/>
                <a:ext cx="2642349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553" name="Line"/>
            <p:cNvSpPr/>
            <p:nvPr/>
          </p:nvSpPr>
          <p:spPr>
            <a:xfrm>
              <a:off x="2962230" y="411371"/>
              <a:ext cx="81874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563" name="Group"/>
            <p:cNvGrpSpPr/>
            <p:nvPr/>
          </p:nvGrpSpPr>
          <p:grpSpPr>
            <a:xfrm>
              <a:off x="3981907" y="-1"/>
              <a:ext cx="2858018" cy="1631367"/>
              <a:chOff x="-1" y="0"/>
              <a:chExt cx="2858017" cy="1631365"/>
            </a:xfrm>
          </p:grpSpPr>
          <p:grpSp>
            <p:nvGrpSpPr>
              <p:cNvPr id="560" name="Group"/>
              <p:cNvGrpSpPr/>
              <p:nvPr/>
            </p:nvGrpSpPr>
            <p:grpSpPr>
              <a:xfrm>
                <a:off x="-1" y="0"/>
                <a:ext cx="2642349" cy="1309463"/>
                <a:chOff x="0" y="540974"/>
                <a:chExt cx="2642347" cy="1309462"/>
              </a:xfrm>
            </p:grpSpPr>
            <p:grpSp>
              <p:nvGrpSpPr>
                <p:cNvPr id="557" name="Group"/>
                <p:cNvGrpSpPr/>
                <p:nvPr/>
              </p:nvGrpSpPr>
              <p:grpSpPr>
                <a:xfrm>
                  <a:off x="-1" y="735628"/>
                  <a:ext cx="2642349" cy="1114809"/>
                  <a:chOff x="2137664" y="317034"/>
                  <a:chExt cx="2642347" cy="1114807"/>
                </a:xfrm>
              </p:grpSpPr>
              <p:sp>
                <p:nvSpPr>
                  <p:cNvPr id="554" name="Line"/>
                  <p:cNvSpPr/>
                  <p:nvPr/>
                </p:nvSpPr>
                <p:spPr>
                  <a:xfrm flipH="1">
                    <a:off x="2211206" y="317034"/>
                    <a:ext cx="2478182" cy="109592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443" extrusionOk="0">
                        <a:moveTo>
                          <a:pt x="0" y="21352"/>
                        </a:moveTo>
                        <a:cubicBezTo>
                          <a:pt x="1467" y="18777"/>
                          <a:pt x="2889" y="16076"/>
                          <a:pt x="4263" y="13255"/>
                        </a:cubicBezTo>
                        <a:cubicBezTo>
                          <a:pt x="5100" y="11536"/>
                          <a:pt x="5924" y="9759"/>
                          <a:pt x="6537" y="7613"/>
                        </a:cubicBezTo>
                        <a:cubicBezTo>
                          <a:pt x="7115" y="5592"/>
                          <a:pt x="7493" y="3279"/>
                          <a:pt x="8215" y="1498"/>
                        </a:cubicBezTo>
                        <a:cubicBezTo>
                          <a:pt x="8530" y="720"/>
                          <a:pt x="8920" y="55"/>
                          <a:pt x="9387" y="4"/>
                        </a:cubicBezTo>
                        <a:cubicBezTo>
                          <a:pt x="10881" y="-157"/>
                          <a:pt x="11213" y="4767"/>
                          <a:pt x="12587" y="5306"/>
                        </a:cubicBezTo>
                        <a:cubicBezTo>
                          <a:pt x="13535" y="5678"/>
                          <a:pt x="14370" y="3678"/>
                          <a:pt x="15317" y="4060"/>
                        </a:cubicBezTo>
                        <a:cubicBezTo>
                          <a:pt x="15979" y="4327"/>
                          <a:pt x="16393" y="5568"/>
                          <a:pt x="16758" y="6825"/>
                        </a:cubicBezTo>
                        <a:cubicBezTo>
                          <a:pt x="17137" y="8131"/>
                          <a:pt x="17497" y="9481"/>
                          <a:pt x="17871" y="10796"/>
                        </a:cubicBezTo>
                        <a:cubicBezTo>
                          <a:pt x="18957" y="14609"/>
                          <a:pt x="20207" y="18173"/>
                          <a:pt x="21600" y="21443"/>
                        </a:cubicBezTo>
                      </a:path>
                    </a:pathLst>
                  </a:custGeom>
                  <a:noFill/>
                  <a:ln w="25400" cap="rnd">
                    <a:solidFill>
                      <a:schemeClr val="accent3">
                        <a:hueOff val="914337"/>
                        <a:satOff val="31515"/>
                        <a:lumOff val="-30790"/>
                        <a:alpha val="63943"/>
                      </a:schemeClr>
                    </a:solidFill>
                    <a:custDash>
                      <a:ds d="100000" sp="200000"/>
                    </a:custDash>
                    <a:round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 defTabSz="821531">
                      <a:defRPr sz="30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555" name="Line"/>
                  <p:cNvSpPr/>
                  <p:nvPr/>
                </p:nvSpPr>
                <p:spPr>
                  <a:xfrm>
                    <a:off x="2137664" y="1417533"/>
                    <a:ext cx="2642349" cy="1"/>
                  </a:xfrm>
                  <a:prstGeom prst="line">
                    <a:avLst/>
                  </a:prstGeom>
                  <a:noFill/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 defTabSz="821531">
                      <a:defRPr sz="30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556" name="Line"/>
                  <p:cNvSpPr/>
                  <p:nvPr/>
                </p:nvSpPr>
                <p:spPr>
                  <a:xfrm flipH="1">
                    <a:off x="3252885" y="321746"/>
                    <a:ext cx="560577" cy="111009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570" extrusionOk="0">
                        <a:moveTo>
                          <a:pt x="213" y="21570"/>
                        </a:moveTo>
                        <a:lnTo>
                          <a:pt x="0" y="3066"/>
                        </a:lnTo>
                        <a:cubicBezTo>
                          <a:pt x="630" y="2500"/>
                          <a:pt x="1380" y="1969"/>
                          <a:pt x="2236" y="1484"/>
                        </a:cubicBezTo>
                        <a:cubicBezTo>
                          <a:pt x="3617" y="701"/>
                          <a:pt x="5346" y="23"/>
                          <a:pt x="7417" y="0"/>
                        </a:cubicBezTo>
                        <a:cubicBezTo>
                          <a:pt x="10231" y="-30"/>
                          <a:pt x="12289" y="1028"/>
                          <a:pt x="14174" y="1960"/>
                        </a:cubicBezTo>
                        <a:cubicBezTo>
                          <a:pt x="16492" y="3105"/>
                          <a:pt x="18943" y="4207"/>
                          <a:pt x="21563" y="5266"/>
                        </a:cubicBezTo>
                        <a:lnTo>
                          <a:pt x="21600" y="21195"/>
                        </a:lnTo>
                      </a:path>
                    </a:pathLst>
                  </a:custGeom>
                  <a:solidFill>
                    <a:schemeClr val="accent5">
                      <a:alpha val="63943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71437" tIns="71437" rIns="71437" bIns="71437" numCol="1" anchor="ctr">
                    <a:noAutofit/>
                  </a:bodyPr>
                  <a:lstStyle/>
                  <a:p>
                    <a:pPr defTabSz="821531">
                      <a:defRPr sz="30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  <p:sp>
              <p:nvSpPr>
                <p:cNvPr id="558" name="Line"/>
                <p:cNvSpPr/>
                <p:nvPr/>
              </p:nvSpPr>
              <p:spPr>
                <a:xfrm flipV="1">
                  <a:off x="1144985" y="540974"/>
                  <a:ext cx="1" cy="1278438"/>
                </a:xfrm>
                <a:prstGeom prst="line">
                  <a:avLst/>
                </a:prstGeom>
                <a:noFill/>
                <a:ln w="38100" cap="flat">
                  <a:solidFill>
                    <a:srgbClr val="000000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559" name="Line"/>
                <p:cNvSpPr/>
                <p:nvPr/>
              </p:nvSpPr>
              <p:spPr>
                <a:xfrm flipV="1">
                  <a:off x="1668224" y="540974"/>
                  <a:ext cx="1" cy="1278438"/>
                </a:xfrm>
                <a:prstGeom prst="line">
                  <a:avLst/>
                </a:prstGeom>
                <a:noFill/>
                <a:ln w="38100" cap="flat">
                  <a:solidFill>
                    <a:schemeClr val="accent5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561" name="Overestimation"/>
              <p:cNvSpPr txBox="1"/>
              <p:nvPr/>
            </p:nvSpPr>
            <p:spPr>
              <a:xfrm>
                <a:off x="1699045" y="24736"/>
                <a:ext cx="1158971" cy="287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200">
                    <a:solidFill>
                      <a:schemeClr val="accent5"/>
                    </a:solidFill>
                  </a:defRPr>
                </a:lvl1pPr>
              </a:lstStyle>
              <a:p>
                <a:r>
                  <a:rPr>
                    <a:latin typeface="Roboto Black" charset="0"/>
                    <a:ea typeface="Roboto Black" charset="0"/>
                    <a:cs typeface="Roboto Black" charset="0"/>
                  </a:rPr>
                  <a:t>Overestimation</a:t>
                </a:r>
              </a:p>
            </p:txBody>
          </p:sp>
          <p:sp>
            <p:nvSpPr>
              <p:cNvPr id="562" name="M"/>
              <p:cNvSpPr txBox="1"/>
              <p:nvPr/>
            </p:nvSpPr>
            <p:spPr>
              <a:xfrm>
                <a:off x="1029924" y="1344108"/>
                <a:ext cx="237244" cy="2872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200" b="0"/>
                </a:lvl1pPr>
              </a:lstStyle>
              <a:p>
                <a:r>
                  <a:rPr>
                    <a:latin typeface="Roboto" charset="0"/>
                    <a:ea typeface="Roboto" charset="0"/>
                    <a:cs typeface="Roboto" charset="0"/>
                  </a:rPr>
                  <a:t>M</a:t>
                </a:r>
              </a:p>
            </p:txBody>
          </p:sp>
        </p:grpSp>
      </p:grpSp>
      <p:sp>
        <p:nvSpPr>
          <p:cNvPr id="62" name="Incompatible response incurs…"/>
          <p:cNvSpPr txBox="1"/>
          <p:nvPr/>
        </p:nvSpPr>
        <p:spPr>
          <a:xfrm>
            <a:off x="6141972" y="2830016"/>
            <a:ext cx="5998102" cy="716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>
              <a:lnSpc>
                <a:spcPct val="120000"/>
              </a:lnSpc>
              <a:defRPr sz="1800" b="0"/>
            </a:pPr>
            <a:r>
              <a:rPr b="0" dirty="0">
                <a:latin typeface="Roboto" charset="0"/>
                <a:ea typeface="Roboto" charset="0"/>
                <a:cs typeface="Roboto" charset="0"/>
              </a:rPr>
              <a:t>Incompatible response incurs</a:t>
            </a:r>
          </a:p>
          <a:p>
            <a:pPr>
              <a:lnSpc>
                <a:spcPct val="120000"/>
              </a:lnSpc>
              <a:defRPr sz="1800" b="0"/>
            </a:pPr>
            <a:r>
              <a:rPr dirty="0">
                <a:solidFill>
                  <a:schemeClr val="accent5"/>
                </a:solidFill>
                <a:latin typeface="Roboto Black" charset="0"/>
                <a:ea typeface="Roboto Black" charset="0"/>
                <a:cs typeface="Roboto Black" charset="0"/>
              </a:rPr>
              <a:t>CONVERSION COST</a:t>
            </a:r>
            <a:r>
              <a:rPr dirty="0">
                <a:latin typeface="Roboto Black" charset="0"/>
                <a:ea typeface="Roboto Black" charset="0"/>
                <a:cs typeface="Roboto Black" charset="0"/>
              </a:rPr>
              <a:t> </a:t>
            </a:r>
            <a:r>
              <a:rPr b="0" dirty="0">
                <a:latin typeface="Roboto" charset="0"/>
                <a:ea typeface="Roboto" charset="0"/>
                <a:cs typeface="Roboto" charset="0"/>
              </a:rPr>
              <a:t>(overestimation of the mean)</a:t>
            </a:r>
          </a:p>
        </p:txBody>
      </p:sp>
    </p:spTree>
    <p:extLst>
      <p:ext uri="{BB962C8B-B14F-4D97-AF65-F5344CB8AC3E}">
        <p14:creationId xmlns:p14="http://schemas.microsoft.com/office/powerpoint/2010/main" val="75401162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roup"/>
          <p:cNvGrpSpPr/>
          <p:nvPr/>
        </p:nvGrpSpPr>
        <p:grpSpPr>
          <a:xfrm>
            <a:off x="423180" y="-269838"/>
            <a:ext cx="2515715" cy="1004761"/>
            <a:chOff x="0" y="107765"/>
            <a:chExt cx="2515713" cy="1004760"/>
          </a:xfrm>
        </p:grpSpPr>
        <p:sp>
          <p:nvSpPr>
            <p:cNvPr id="601" name="Rectangle"/>
            <p:cNvSpPr/>
            <p:nvPr/>
          </p:nvSpPr>
          <p:spPr>
            <a:xfrm>
              <a:off x="0" y="107765"/>
              <a:ext cx="2515713" cy="1004760"/>
            </a:xfrm>
            <a:prstGeom prst="roundRect">
              <a:avLst>
                <a:gd name="adj" fmla="val 0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02" name="EXPERIMENT  1"/>
            <p:cNvSpPr txBox="1"/>
            <p:nvPr/>
          </p:nvSpPr>
          <p:spPr>
            <a:xfrm>
              <a:off x="386624" y="648949"/>
              <a:ext cx="174246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Roboto" charset="0"/>
                  <a:ea typeface="Roboto" charset="0"/>
                  <a:cs typeface="Roboto" charset="0"/>
                </a:rPr>
                <a:t>EXPERIMENT  1</a:t>
              </a:r>
            </a:p>
          </p:txBody>
        </p:sp>
      </p:grpSp>
      <p:sp>
        <p:nvSpPr>
          <p:cNvPr id="688" name="1 factor (Single Probe, Set Probe) within-subjects…"/>
          <p:cNvSpPr txBox="1"/>
          <p:nvPr/>
        </p:nvSpPr>
        <p:spPr>
          <a:xfrm>
            <a:off x="539210" y="1574982"/>
            <a:ext cx="11576590" cy="716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228600" indent="-228600" algn="l">
              <a:lnSpc>
                <a:spcPct val="120000"/>
              </a:lnSpc>
              <a:buSzPct val="100000"/>
              <a:buChar char="•"/>
              <a:defRPr sz="1800" b="0"/>
            </a:pPr>
            <a:r>
              <a:rPr b="0" dirty="0">
                <a:latin typeface="Roboto" charset="0"/>
                <a:ea typeface="Roboto" charset="0"/>
                <a:cs typeface="Roboto" charset="0"/>
              </a:rPr>
              <a:t>1 factor (Single Probe, Set Probe) within-subjects</a:t>
            </a:r>
            <a:endParaRPr lang="en-US" b="0" dirty="0">
              <a:latin typeface="Roboto" charset="0"/>
              <a:ea typeface="Roboto" charset="0"/>
              <a:cs typeface="Roboto" charset="0"/>
            </a:endParaRP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sz="1800" b="0"/>
            </a:pPr>
            <a:r>
              <a:rPr lang="en-US" b="0" dirty="0">
                <a:latin typeface="Roboto" charset="0"/>
                <a:ea typeface="Roboto" charset="0"/>
                <a:cs typeface="Roboto" charset="0"/>
              </a:rPr>
              <a:t>2 sessions (one probe type per session)</a:t>
            </a:r>
          </a:p>
        </p:txBody>
      </p:sp>
      <p:sp>
        <p:nvSpPr>
          <p:cNvPr id="690" name="Design &amp; Procedure"/>
          <p:cNvSpPr txBox="1"/>
          <p:nvPr/>
        </p:nvSpPr>
        <p:spPr>
          <a:xfrm>
            <a:off x="441496" y="839310"/>
            <a:ext cx="12121808" cy="647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665440">
              <a:defRPr sz="3402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Roboto Medium" charset="0"/>
                <a:ea typeface="Roboto Medium" charset="0"/>
                <a:cs typeface="Roboto Medium" charset="0"/>
              </a:rPr>
              <a:t>Design &amp; Procedure</a:t>
            </a:r>
          </a:p>
        </p:txBody>
      </p:sp>
      <p:grpSp>
        <p:nvGrpSpPr>
          <p:cNvPr id="731" name="Group"/>
          <p:cNvGrpSpPr/>
          <p:nvPr/>
        </p:nvGrpSpPr>
        <p:grpSpPr>
          <a:xfrm>
            <a:off x="4179258" y="5474468"/>
            <a:ext cx="3735379" cy="1739861"/>
            <a:chOff x="0" y="0"/>
            <a:chExt cx="3735378" cy="1739859"/>
          </a:xfrm>
        </p:grpSpPr>
        <p:grpSp>
          <p:nvGrpSpPr>
            <p:cNvPr id="713" name="Group"/>
            <p:cNvGrpSpPr/>
            <p:nvPr/>
          </p:nvGrpSpPr>
          <p:grpSpPr>
            <a:xfrm>
              <a:off x="3254267" y="657927"/>
              <a:ext cx="481112" cy="846035"/>
              <a:chOff x="0" y="0"/>
              <a:chExt cx="481110" cy="846034"/>
            </a:xfrm>
          </p:grpSpPr>
          <p:sp>
            <p:nvSpPr>
              <p:cNvPr id="698" name="Circle"/>
              <p:cNvSpPr/>
              <p:nvPr/>
            </p:nvSpPr>
            <p:spPr>
              <a:xfrm>
                <a:off x="17804" y="0"/>
                <a:ext cx="120399" cy="120398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99" name="Circle"/>
              <p:cNvSpPr/>
              <p:nvPr/>
            </p:nvSpPr>
            <p:spPr>
              <a:xfrm>
                <a:off x="0" y="184727"/>
                <a:ext cx="114463" cy="114464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0" name="Circle"/>
              <p:cNvSpPr/>
              <p:nvPr/>
            </p:nvSpPr>
            <p:spPr>
              <a:xfrm>
                <a:off x="5934" y="369454"/>
                <a:ext cx="84790" cy="8479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1" name="Circle"/>
              <p:cNvSpPr/>
              <p:nvPr/>
            </p:nvSpPr>
            <p:spPr>
              <a:xfrm>
                <a:off x="29674" y="536377"/>
                <a:ext cx="84789" cy="847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2" name="Circle"/>
              <p:cNvSpPr/>
              <p:nvPr/>
            </p:nvSpPr>
            <p:spPr>
              <a:xfrm>
                <a:off x="17804" y="721105"/>
                <a:ext cx="114464" cy="114463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3" name="Circle"/>
              <p:cNvSpPr/>
              <p:nvPr/>
            </p:nvSpPr>
            <p:spPr>
              <a:xfrm>
                <a:off x="177389" y="23739"/>
                <a:ext cx="96659" cy="9665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4" name="Circle"/>
              <p:cNvSpPr/>
              <p:nvPr/>
            </p:nvSpPr>
            <p:spPr>
              <a:xfrm>
                <a:off x="165519" y="184727"/>
                <a:ext cx="114464" cy="114464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5" name="Circle"/>
              <p:cNvSpPr/>
              <p:nvPr/>
            </p:nvSpPr>
            <p:spPr>
              <a:xfrm>
                <a:off x="165519" y="357585"/>
                <a:ext cx="90724" cy="90724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6" name="Circle"/>
              <p:cNvSpPr/>
              <p:nvPr/>
            </p:nvSpPr>
            <p:spPr>
              <a:xfrm>
                <a:off x="165519" y="555049"/>
                <a:ext cx="90724" cy="90725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7" name="Circle"/>
              <p:cNvSpPr/>
              <p:nvPr/>
            </p:nvSpPr>
            <p:spPr>
              <a:xfrm>
                <a:off x="165519" y="703300"/>
                <a:ext cx="84789" cy="84789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8" name="Circle"/>
              <p:cNvSpPr/>
              <p:nvPr/>
            </p:nvSpPr>
            <p:spPr>
              <a:xfrm>
                <a:off x="331038" y="0"/>
                <a:ext cx="108529" cy="108528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09" name="Circle"/>
              <p:cNvSpPr/>
              <p:nvPr/>
            </p:nvSpPr>
            <p:spPr>
              <a:xfrm>
                <a:off x="331038" y="196597"/>
                <a:ext cx="90724" cy="90724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10" name="Circle"/>
              <p:cNvSpPr/>
              <p:nvPr/>
            </p:nvSpPr>
            <p:spPr>
              <a:xfrm>
                <a:off x="325103" y="375389"/>
                <a:ext cx="114464" cy="114464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11" name="Circle"/>
              <p:cNvSpPr/>
              <p:nvPr/>
            </p:nvSpPr>
            <p:spPr>
              <a:xfrm>
                <a:off x="331038" y="518572"/>
                <a:ext cx="96659" cy="96660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12" name="Circle"/>
              <p:cNvSpPr/>
              <p:nvPr/>
            </p:nvSpPr>
            <p:spPr>
              <a:xfrm>
                <a:off x="313233" y="678157"/>
                <a:ext cx="167878" cy="167878"/>
              </a:xfrm>
              <a:prstGeom prst="ellips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719" name="Group"/>
            <p:cNvGrpSpPr/>
            <p:nvPr/>
          </p:nvGrpSpPr>
          <p:grpSpPr>
            <a:xfrm>
              <a:off x="252352" y="430814"/>
              <a:ext cx="1936735" cy="846035"/>
              <a:chOff x="223074" y="0"/>
              <a:chExt cx="1936733" cy="846033"/>
            </a:xfrm>
          </p:grpSpPr>
          <p:sp>
            <p:nvSpPr>
              <p:cNvPr id="714" name="Line"/>
              <p:cNvSpPr/>
              <p:nvPr/>
            </p:nvSpPr>
            <p:spPr>
              <a:xfrm>
                <a:off x="223074" y="841796"/>
                <a:ext cx="1936735" cy="1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15" name="Shape"/>
              <p:cNvSpPr/>
              <p:nvPr/>
            </p:nvSpPr>
            <p:spPr>
              <a:xfrm>
                <a:off x="293125" y="156"/>
                <a:ext cx="1710561" cy="8458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7" extrusionOk="0">
                    <a:moveTo>
                      <a:pt x="14696" y="12571"/>
                    </a:moveTo>
                    <a:cubicBezTo>
                      <a:pt x="16053" y="17851"/>
                      <a:pt x="18676" y="21262"/>
                      <a:pt x="21600" y="21597"/>
                    </a:cubicBezTo>
                    <a:lnTo>
                      <a:pt x="0" y="21597"/>
                    </a:lnTo>
                    <a:cubicBezTo>
                      <a:pt x="2962" y="21527"/>
                      <a:pt x="5661" y="18157"/>
                      <a:pt x="7016" y="12811"/>
                    </a:cubicBezTo>
                    <a:cubicBezTo>
                      <a:pt x="7600" y="10509"/>
                      <a:pt x="8048" y="7880"/>
                      <a:pt x="8381" y="5549"/>
                    </a:cubicBezTo>
                    <a:cubicBezTo>
                      <a:pt x="8796" y="2647"/>
                      <a:pt x="9376" y="2"/>
                      <a:pt x="10838" y="0"/>
                    </a:cubicBezTo>
                    <a:cubicBezTo>
                      <a:pt x="12279" y="-3"/>
                      <a:pt x="12867" y="2588"/>
                      <a:pt x="13300" y="5430"/>
                    </a:cubicBezTo>
                    <a:cubicBezTo>
                      <a:pt x="13649" y="7721"/>
                      <a:pt x="14112" y="10299"/>
                      <a:pt x="14696" y="12571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16" name="Shape"/>
              <p:cNvSpPr/>
              <p:nvPr/>
            </p:nvSpPr>
            <p:spPr>
              <a:xfrm>
                <a:off x="729038" y="0"/>
                <a:ext cx="866950" cy="838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96" extrusionOk="0">
                    <a:moveTo>
                      <a:pt x="18161" y="12677"/>
                    </a:moveTo>
                    <a:cubicBezTo>
                      <a:pt x="19064" y="14434"/>
                      <a:pt x="20243" y="16008"/>
                      <a:pt x="21600" y="17391"/>
                    </a:cubicBezTo>
                    <a:lnTo>
                      <a:pt x="21544" y="21596"/>
                    </a:lnTo>
                    <a:lnTo>
                      <a:pt x="0" y="21502"/>
                    </a:lnTo>
                    <a:lnTo>
                      <a:pt x="17" y="17252"/>
                    </a:lnTo>
                    <a:cubicBezTo>
                      <a:pt x="1181" y="15966"/>
                      <a:pt x="2216" y="14534"/>
                      <a:pt x="3009" y="12919"/>
                    </a:cubicBezTo>
                    <a:cubicBezTo>
                      <a:pt x="4152" y="10592"/>
                      <a:pt x="5031" y="7963"/>
                      <a:pt x="5702" y="5596"/>
                    </a:cubicBezTo>
                    <a:cubicBezTo>
                      <a:pt x="6530" y="2678"/>
                      <a:pt x="7672" y="4"/>
                      <a:pt x="10550" y="0"/>
                    </a:cubicBezTo>
                    <a:cubicBezTo>
                      <a:pt x="13378" y="-4"/>
                      <a:pt x="14546" y="2622"/>
                      <a:pt x="15408" y="5476"/>
                    </a:cubicBezTo>
                    <a:cubicBezTo>
                      <a:pt x="16115" y="7822"/>
                      <a:pt x="16989" y="10396"/>
                      <a:pt x="18161" y="12677"/>
                    </a:cubicBezTo>
                    <a:close/>
                  </a:path>
                </a:pathLst>
              </a:cu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17" name="Line"/>
              <p:cNvSpPr/>
              <p:nvPr/>
            </p:nvSpPr>
            <p:spPr>
              <a:xfrm flipV="1">
                <a:off x="729412" y="366305"/>
                <a:ext cx="1" cy="47253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18" name="Line"/>
              <p:cNvSpPr/>
              <p:nvPr/>
            </p:nvSpPr>
            <p:spPr>
              <a:xfrm flipV="1">
                <a:off x="1600835" y="366305"/>
                <a:ext cx="1" cy="47253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720" name="Truncated 2 sd"/>
            <p:cNvSpPr txBox="1"/>
            <p:nvPr/>
          </p:nvSpPr>
          <p:spPr>
            <a:xfrm>
              <a:off x="0" y="601316"/>
              <a:ext cx="928569" cy="5050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>
                <a:defRPr sz="800" b="0"/>
              </a:pPr>
              <a:r>
                <a:rPr b="0">
                  <a:latin typeface="Roboto" charset="0"/>
                  <a:ea typeface="Roboto" charset="0"/>
                  <a:cs typeface="Roboto" charset="0"/>
                </a:rPr>
                <a:t>Truncated 2 sd</a:t>
              </a:r>
            </a:p>
          </p:txBody>
        </p:sp>
        <p:grpSp>
          <p:nvGrpSpPr>
            <p:cNvPr id="723" name="Group"/>
            <p:cNvGrpSpPr/>
            <p:nvPr/>
          </p:nvGrpSpPr>
          <p:grpSpPr>
            <a:xfrm>
              <a:off x="2048776" y="760140"/>
              <a:ext cx="1062126" cy="271370"/>
              <a:chOff x="0" y="0"/>
              <a:chExt cx="1062124" cy="271368"/>
            </a:xfrm>
          </p:grpSpPr>
          <p:sp>
            <p:nvSpPr>
              <p:cNvPr id="721" name="Line"/>
              <p:cNvSpPr/>
              <p:nvPr/>
            </p:nvSpPr>
            <p:spPr>
              <a:xfrm>
                <a:off x="66778" y="271368"/>
                <a:ext cx="931744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22" name="Select 15 random"/>
              <p:cNvSpPr txBox="1"/>
              <p:nvPr/>
            </p:nvSpPr>
            <p:spPr>
              <a:xfrm>
                <a:off x="0" y="0"/>
                <a:ext cx="1062125" cy="2709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800" b="0"/>
                </a:lvl1pPr>
              </a:lstStyle>
              <a:p>
                <a:r>
                  <a:rPr>
                    <a:latin typeface="Roboto" charset="0"/>
                    <a:ea typeface="Roboto" charset="0"/>
                    <a:cs typeface="Roboto" charset="0"/>
                  </a:rPr>
                  <a:t>Select 15 random</a:t>
                </a:r>
              </a:p>
            </p:txBody>
          </p:sp>
        </p:grpSp>
        <p:sp>
          <p:nvSpPr>
            <p:cNvPr id="724" name="Circle"/>
            <p:cNvSpPr/>
            <p:nvPr/>
          </p:nvSpPr>
          <p:spPr>
            <a:xfrm>
              <a:off x="3357780" y="131746"/>
              <a:ext cx="114464" cy="114464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727" name="Group"/>
            <p:cNvGrpSpPr/>
            <p:nvPr/>
          </p:nvGrpSpPr>
          <p:grpSpPr>
            <a:xfrm>
              <a:off x="1961652" y="-1"/>
              <a:ext cx="1149250" cy="737562"/>
              <a:chOff x="-150727" y="63550"/>
              <a:chExt cx="1149248" cy="737560"/>
            </a:xfrm>
          </p:grpSpPr>
          <p:sp>
            <p:nvSpPr>
              <p:cNvPr id="725" name="Line"/>
              <p:cNvSpPr/>
              <p:nvPr/>
            </p:nvSpPr>
            <p:spPr>
              <a:xfrm flipV="1">
                <a:off x="-20802" y="265508"/>
                <a:ext cx="1019324" cy="53560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arrow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726" name="Select 1 random"/>
              <p:cNvSpPr txBox="1"/>
              <p:nvPr/>
            </p:nvSpPr>
            <p:spPr>
              <a:xfrm rot="19980000">
                <a:off x="-147105" y="289882"/>
                <a:ext cx="1062126" cy="2709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800" b="0"/>
                </a:lvl1pPr>
              </a:lstStyle>
              <a:p>
                <a:r>
                  <a:rPr>
                    <a:latin typeface="Roboto" charset="0"/>
                    <a:ea typeface="Roboto" charset="0"/>
                    <a:cs typeface="Roboto" charset="0"/>
                  </a:rPr>
                  <a:t>Select 1 random</a:t>
                </a:r>
              </a:p>
            </p:txBody>
          </p:sp>
        </p:grpSp>
        <p:grpSp>
          <p:nvGrpSpPr>
            <p:cNvPr id="730" name="Group"/>
            <p:cNvGrpSpPr/>
            <p:nvPr/>
          </p:nvGrpSpPr>
          <p:grpSpPr>
            <a:xfrm>
              <a:off x="756435" y="1234829"/>
              <a:ext cx="928569" cy="505031"/>
              <a:chOff x="0" y="0"/>
              <a:chExt cx="928568" cy="505029"/>
            </a:xfrm>
          </p:grpSpPr>
          <p:sp>
            <p:nvSpPr>
              <p:cNvPr id="728" name="M = 1.13 ~ 2.26…"/>
              <p:cNvSpPr txBox="1"/>
              <p:nvPr/>
            </p:nvSpPr>
            <p:spPr>
              <a:xfrm>
                <a:off x="0" y="0"/>
                <a:ext cx="928569" cy="5050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l">
                  <a:defRPr sz="800" b="0"/>
                </a:pPr>
                <a:r>
                  <a:rPr b="0">
                    <a:latin typeface="Roboto" charset="0"/>
                    <a:ea typeface="Roboto" charset="0"/>
                    <a:cs typeface="Roboto" charset="0"/>
                  </a:rPr>
                  <a:t>M = 1.13 ~ 2.26</a:t>
                </a:r>
              </a:p>
              <a:p>
                <a:pPr algn="l">
                  <a:defRPr sz="800" b="0"/>
                </a:pPr>
                <a:r>
                  <a:rPr b="0">
                    <a:latin typeface="Roboto" charset="0"/>
                    <a:ea typeface="Roboto" charset="0"/>
                    <a:cs typeface="Roboto" charset="0"/>
                  </a:rPr>
                  <a:t>sd = 1/8 of M</a:t>
                </a:r>
              </a:p>
            </p:txBody>
          </p:sp>
          <p:sp>
            <p:nvSpPr>
              <p:cNvPr id="729" name="Circle"/>
              <p:cNvSpPr/>
              <p:nvPr/>
            </p:nvSpPr>
            <p:spPr>
              <a:xfrm>
                <a:off x="791595" y="154216"/>
                <a:ext cx="12864" cy="12863"/>
              </a:xfrm>
              <a:prstGeom prst="ellipse">
                <a:avLst/>
              </a:prstGeom>
              <a:solidFill>
                <a:srgbClr val="FFFFFF"/>
              </a:solidFill>
              <a:ln w="9525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73E73C54-4F4C-594A-9D76-3BE8E91F4BD9}"/>
              </a:ext>
            </a:extLst>
          </p:cNvPr>
          <p:cNvGrpSpPr/>
          <p:nvPr/>
        </p:nvGrpSpPr>
        <p:grpSpPr>
          <a:xfrm>
            <a:off x="738775" y="2076916"/>
            <a:ext cx="12017357" cy="3731034"/>
            <a:chOff x="738775" y="2076916"/>
            <a:chExt cx="12017357" cy="3731034"/>
          </a:xfrm>
        </p:grpSpPr>
        <p:grpSp>
          <p:nvGrpSpPr>
            <p:cNvPr id="257" name="Group">
              <a:extLst>
                <a:ext uri="{FF2B5EF4-FFF2-40B4-BE49-F238E27FC236}">
                  <a16:creationId xmlns:a16="http://schemas.microsoft.com/office/drawing/2014/main" id="{1E47819D-1859-B24B-9D75-1E80EDCD417B}"/>
                </a:ext>
              </a:extLst>
            </p:cNvPr>
            <p:cNvGrpSpPr/>
            <p:nvPr/>
          </p:nvGrpSpPr>
          <p:grpSpPr>
            <a:xfrm>
              <a:off x="738775" y="2076916"/>
              <a:ext cx="12017357" cy="3289665"/>
              <a:chOff x="0" y="0"/>
              <a:chExt cx="12017356" cy="3289664"/>
            </a:xfrm>
          </p:grpSpPr>
          <p:sp>
            <p:nvSpPr>
              <p:cNvPr id="271" name="Fixation…">
                <a:extLst>
                  <a:ext uri="{FF2B5EF4-FFF2-40B4-BE49-F238E27FC236}">
                    <a16:creationId xmlns:a16="http://schemas.microsoft.com/office/drawing/2014/main" id="{ABC15352-41AF-C247-9523-43D757753791}"/>
                  </a:ext>
                </a:extLst>
              </p:cNvPr>
              <p:cNvSpPr txBox="1"/>
              <p:nvPr/>
            </p:nvSpPr>
            <p:spPr>
              <a:xfrm>
                <a:off x="45666" y="838030"/>
                <a:ext cx="1524850" cy="4664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Autofit/>
              </a:bodyPr>
              <a:lstStyle/>
              <a:p>
                <a:pPr algn="r">
                  <a:defRPr sz="1200"/>
                </a:pPr>
                <a:r>
                  <a:rPr b="0" dirty="0">
                    <a:latin typeface="Roboto Medium" charset="0"/>
                    <a:ea typeface="Roboto Medium" charset="0"/>
                    <a:cs typeface="Roboto Medium" charset="0"/>
                  </a:rPr>
                  <a:t>Fixation</a:t>
                </a:r>
              </a:p>
              <a:p>
                <a:pPr algn="r">
                  <a:defRPr sz="1200"/>
                </a:pPr>
                <a:r>
                  <a:rPr b="0" dirty="0">
                    <a:latin typeface="Roboto Medium" charset="0"/>
                    <a:ea typeface="Roboto Medium" charset="0"/>
                    <a:cs typeface="Roboto Medium" charset="0"/>
                  </a:rPr>
                  <a:t>(500-1000 ms)</a:t>
                </a:r>
              </a:p>
            </p:txBody>
          </p:sp>
          <p:sp>
            <p:nvSpPr>
              <p:cNvPr id="272" name="(75 ms)">
                <a:extLst>
                  <a:ext uri="{FF2B5EF4-FFF2-40B4-BE49-F238E27FC236}">
                    <a16:creationId xmlns:a16="http://schemas.microsoft.com/office/drawing/2014/main" id="{290EF114-83C6-B64E-B08C-223468D9AEC4}"/>
                  </a:ext>
                </a:extLst>
              </p:cNvPr>
              <p:cNvSpPr txBox="1"/>
              <p:nvPr/>
            </p:nvSpPr>
            <p:spPr>
              <a:xfrm>
                <a:off x="1665826" y="836658"/>
                <a:ext cx="1524850" cy="4691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Autofit/>
              </a:bodyPr>
              <a:lstStyle>
                <a:lvl1pPr algn="r">
                  <a:defRPr sz="1200"/>
                </a:lvl1pPr>
              </a:lstStyle>
              <a:p>
                <a:r>
                  <a:rPr b="0">
                    <a:latin typeface="Roboto Medium" charset="0"/>
                    <a:ea typeface="Roboto Medium" charset="0"/>
                    <a:cs typeface="Roboto Medium" charset="0"/>
                  </a:rPr>
                  <a:t>(75 ms)</a:t>
                </a:r>
              </a:p>
            </p:txBody>
          </p:sp>
          <p:sp>
            <p:nvSpPr>
              <p:cNvPr id="273" name="Stimulus Display…">
                <a:extLst>
                  <a:ext uri="{FF2B5EF4-FFF2-40B4-BE49-F238E27FC236}">
                    <a16:creationId xmlns:a16="http://schemas.microsoft.com/office/drawing/2014/main" id="{0C8CEA0B-B078-5940-BC62-1F0C91DF8DA1}"/>
                  </a:ext>
                </a:extLst>
              </p:cNvPr>
              <p:cNvSpPr txBox="1"/>
              <p:nvPr/>
            </p:nvSpPr>
            <p:spPr>
              <a:xfrm>
                <a:off x="4911856" y="836658"/>
                <a:ext cx="1524850" cy="4691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Autofit/>
              </a:bodyPr>
              <a:lstStyle/>
              <a:p>
                <a:pPr algn="r">
                  <a:defRPr sz="1200"/>
                </a:pPr>
                <a:r>
                  <a:rPr b="0">
                    <a:latin typeface="Roboto Medium" charset="0"/>
                    <a:ea typeface="Roboto Medium" charset="0"/>
                    <a:cs typeface="Roboto Medium" charset="0"/>
                  </a:rPr>
                  <a:t>Stimulus Display</a:t>
                </a:r>
              </a:p>
              <a:p>
                <a:pPr algn="r">
                  <a:defRPr sz="1200"/>
                </a:pPr>
                <a:r>
                  <a:rPr b="0">
                    <a:latin typeface="Roboto Medium" charset="0"/>
                    <a:ea typeface="Roboto Medium" charset="0"/>
                    <a:cs typeface="Roboto Medium" charset="0"/>
                  </a:rPr>
                  <a:t>(100 ms)</a:t>
                </a:r>
              </a:p>
            </p:txBody>
          </p:sp>
          <p:sp>
            <p:nvSpPr>
              <p:cNvPr id="274" name="Test Display…">
                <a:extLst>
                  <a:ext uri="{FF2B5EF4-FFF2-40B4-BE49-F238E27FC236}">
                    <a16:creationId xmlns:a16="http://schemas.microsoft.com/office/drawing/2014/main" id="{195F5AFC-0B8F-2747-8BAD-94E1A4AACC00}"/>
                  </a:ext>
                </a:extLst>
              </p:cNvPr>
              <p:cNvSpPr txBox="1"/>
              <p:nvPr/>
            </p:nvSpPr>
            <p:spPr>
              <a:xfrm>
                <a:off x="8652636" y="0"/>
                <a:ext cx="1524850" cy="4691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Autofit/>
              </a:bodyPr>
              <a:lstStyle/>
              <a:p>
                <a:pPr algn="r">
                  <a:defRPr sz="1200"/>
                </a:pPr>
                <a:r>
                  <a:rPr b="0" dirty="0">
                    <a:latin typeface="Roboto Medium" charset="0"/>
                    <a:ea typeface="Roboto Medium" charset="0"/>
                    <a:cs typeface="Roboto Medium" charset="0"/>
                  </a:rPr>
                  <a:t>Test Display</a:t>
                </a:r>
              </a:p>
              <a:p>
                <a:pPr algn="r">
                  <a:defRPr sz="1200"/>
                </a:pPr>
                <a:r>
                  <a:rPr b="0" dirty="0">
                    <a:latin typeface="Roboto Medium" charset="0"/>
                    <a:ea typeface="Roboto Medium" charset="0"/>
                    <a:cs typeface="Roboto Medium" charset="0"/>
                  </a:rPr>
                  <a:t>(Until response)</a:t>
                </a:r>
              </a:p>
            </p:txBody>
          </p:sp>
          <p:sp>
            <p:nvSpPr>
              <p:cNvPr id="275" name="Fixation…">
                <a:extLst>
                  <a:ext uri="{FF2B5EF4-FFF2-40B4-BE49-F238E27FC236}">
                    <a16:creationId xmlns:a16="http://schemas.microsoft.com/office/drawing/2014/main" id="{2A05BE6A-889B-6C4A-B53D-32BCE515391A}"/>
                  </a:ext>
                </a:extLst>
              </p:cNvPr>
              <p:cNvSpPr txBox="1"/>
              <p:nvPr/>
            </p:nvSpPr>
            <p:spPr>
              <a:xfrm>
                <a:off x="3285987" y="836658"/>
                <a:ext cx="1524849" cy="4691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Autofit/>
              </a:bodyPr>
              <a:lstStyle/>
              <a:p>
                <a:pPr algn="r">
                  <a:defRPr sz="1200"/>
                </a:pPr>
                <a:r>
                  <a:rPr b="0">
                    <a:latin typeface="Roboto Medium" charset="0"/>
                    <a:ea typeface="Roboto Medium" charset="0"/>
                    <a:cs typeface="Roboto Medium" charset="0"/>
                  </a:rPr>
                  <a:t>Fixation</a:t>
                </a:r>
              </a:p>
              <a:p>
                <a:pPr algn="r">
                  <a:defRPr sz="1200"/>
                </a:pPr>
                <a:r>
                  <a:rPr b="0">
                    <a:latin typeface="Roboto Medium" charset="0"/>
                    <a:ea typeface="Roboto Medium" charset="0"/>
                    <a:cs typeface="Roboto Medium" charset="0"/>
                  </a:rPr>
                  <a:t>(25 ms)</a:t>
                </a:r>
              </a:p>
            </p:txBody>
          </p:sp>
          <p:sp>
            <p:nvSpPr>
              <p:cNvPr id="276" name="Blank…">
                <a:extLst>
                  <a:ext uri="{FF2B5EF4-FFF2-40B4-BE49-F238E27FC236}">
                    <a16:creationId xmlns:a16="http://schemas.microsoft.com/office/drawing/2014/main" id="{217154DB-D7E7-B44D-A302-E9C6A3017BC1}"/>
                  </a:ext>
                </a:extLst>
              </p:cNvPr>
              <p:cNvSpPr txBox="1"/>
              <p:nvPr/>
            </p:nvSpPr>
            <p:spPr>
              <a:xfrm>
                <a:off x="6537725" y="836658"/>
                <a:ext cx="1524850" cy="4691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b">
                <a:noAutofit/>
              </a:bodyPr>
              <a:lstStyle/>
              <a:p>
                <a:pPr algn="r">
                  <a:defRPr sz="1200"/>
                </a:pPr>
                <a:r>
                  <a:rPr b="0">
                    <a:latin typeface="Roboto Medium" charset="0"/>
                    <a:ea typeface="Roboto Medium" charset="0"/>
                    <a:cs typeface="Roboto Medium" charset="0"/>
                  </a:rPr>
                  <a:t>Blank</a:t>
                </a:r>
              </a:p>
              <a:p>
                <a:pPr algn="r">
                  <a:defRPr sz="1200"/>
                </a:pPr>
                <a:r>
                  <a:rPr b="0">
                    <a:latin typeface="Roboto Medium" charset="0"/>
                    <a:ea typeface="Roboto Medium" charset="0"/>
                    <a:cs typeface="Roboto Medium" charset="0"/>
                  </a:rPr>
                  <a:t>(500 ms)</a:t>
                </a:r>
              </a:p>
            </p:txBody>
          </p:sp>
          <p:grpSp>
            <p:nvGrpSpPr>
              <p:cNvPr id="277" name="Group">
                <a:extLst>
                  <a:ext uri="{FF2B5EF4-FFF2-40B4-BE49-F238E27FC236}">
                    <a16:creationId xmlns:a16="http://schemas.microsoft.com/office/drawing/2014/main" id="{8AF9D72B-24B3-F046-89A3-0A74547A025A}"/>
                  </a:ext>
                </a:extLst>
              </p:cNvPr>
              <p:cNvGrpSpPr/>
              <p:nvPr/>
            </p:nvGrpSpPr>
            <p:grpSpPr>
              <a:xfrm>
                <a:off x="0" y="1354880"/>
                <a:ext cx="1570516" cy="1570516"/>
                <a:chOff x="0" y="0"/>
                <a:chExt cx="1570515" cy="1570515"/>
              </a:xfrm>
            </p:grpSpPr>
            <p:grpSp>
              <p:nvGrpSpPr>
                <p:cNvPr id="324" name="Group">
                  <a:extLst>
                    <a:ext uri="{FF2B5EF4-FFF2-40B4-BE49-F238E27FC236}">
                      <a16:creationId xmlns:a16="http://schemas.microsoft.com/office/drawing/2014/main" id="{597B8B0F-6302-4040-B877-B84C64A056E0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570516" cy="1570516"/>
                  <a:chOff x="0" y="0"/>
                  <a:chExt cx="1570515" cy="1570515"/>
                </a:xfrm>
              </p:grpSpPr>
              <p:sp>
                <p:nvSpPr>
                  <p:cNvPr id="327" name="Square">
                    <a:extLst>
                      <a:ext uri="{FF2B5EF4-FFF2-40B4-BE49-F238E27FC236}">
                        <a16:creationId xmlns:a16="http://schemas.microsoft.com/office/drawing/2014/main" id="{12F5DC36-0B17-3D47-880C-8DE09866CDEC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570516" cy="1570516"/>
                  </a:xfrm>
                  <a:prstGeom prst="rect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28" name="+">
                    <a:extLst>
                      <a:ext uri="{FF2B5EF4-FFF2-40B4-BE49-F238E27FC236}">
                        <a16:creationId xmlns:a16="http://schemas.microsoft.com/office/drawing/2014/main" id="{881E0CD6-6E16-E146-A0EB-A25BA35FF79F}"/>
                      </a:ext>
                    </a:extLst>
                  </p:cNvPr>
                  <p:cNvSpPr txBox="1"/>
                  <p:nvPr/>
                </p:nvSpPr>
                <p:spPr>
                  <a:xfrm>
                    <a:off x="694311" y="620226"/>
                    <a:ext cx="197178" cy="31477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200"/>
                    </a:lvl1pPr>
                  </a:lstStyle>
                  <a:p>
                    <a:r>
                      <a:t>+</a:t>
                    </a:r>
                  </a:p>
                </p:txBody>
              </p:sp>
            </p:grpSp>
            <p:sp>
              <p:nvSpPr>
                <p:cNvPr id="325" name="Rectangle">
                  <a:extLst>
                    <a:ext uri="{FF2B5EF4-FFF2-40B4-BE49-F238E27FC236}">
                      <a16:creationId xmlns:a16="http://schemas.microsoft.com/office/drawing/2014/main" id="{E3F3E7C8-6D56-634D-AD79-824065F8BC72}"/>
                    </a:ext>
                  </a:extLst>
                </p:cNvPr>
                <p:cNvSpPr/>
                <p:nvPr/>
              </p:nvSpPr>
              <p:spPr>
                <a:xfrm>
                  <a:off x="84367" y="180672"/>
                  <a:ext cx="629782" cy="1209171"/>
                </a:xfrm>
                <a:prstGeom prst="rect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26" name="Rectangle">
                  <a:extLst>
                    <a:ext uri="{FF2B5EF4-FFF2-40B4-BE49-F238E27FC236}">
                      <a16:creationId xmlns:a16="http://schemas.microsoft.com/office/drawing/2014/main" id="{B1628E45-FC16-194C-931F-E74C9D72891D}"/>
                    </a:ext>
                  </a:extLst>
                </p:cNvPr>
                <p:cNvSpPr/>
                <p:nvPr/>
              </p:nvSpPr>
              <p:spPr>
                <a:xfrm>
                  <a:off x="869514" y="180672"/>
                  <a:ext cx="629782" cy="1209171"/>
                </a:xfrm>
                <a:prstGeom prst="rect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78" name="Group">
                <a:extLst>
                  <a:ext uri="{FF2B5EF4-FFF2-40B4-BE49-F238E27FC236}">
                    <a16:creationId xmlns:a16="http://schemas.microsoft.com/office/drawing/2014/main" id="{E98B38EC-DA12-8F4E-9E5C-5853D33F0048}"/>
                  </a:ext>
                </a:extLst>
              </p:cNvPr>
              <p:cNvGrpSpPr/>
              <p:nvPr/>
            </p:nvGrpSpPr>
            <p:grpSpPr>
              <a:xfrm>
                <a:off x="1620160" y="1354880"/>
                <a:ext cx="1570516" cy="1570516"/>
                <a:chOff x="0" y="0"/>
                <a:chExt cx="1570515" cy="1570515"/>
              </a:xfrm>
            </p:grpSpPr>
            <p:grpSp>
              <p:nvGrpSpPr>
                <p:cNvPr id="319" name="Group">
                  <a:extLst>
                    <a:ext uri="{FF2B5EF4-FFF2-40B4-BE49-F238E27FC236}">
                      <a16:creationId xmlns:a16="http://schemas.microsoft.com/office/drawing/2014/main" id="{7918D604-FAF8-AA4F-B1F8-5CAC87559E72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570516" cy="1570516"/>
                  <a:chOff x="0" y="0"/>
                  <a:chExt cx="1570515" cy="1570515"/>
                </a:xfrm>
              </p:grpSpPr>
              <p:sp>
                <p:nvSpPr>
                  <p:cNvPr id="322" name="Square">
                    <a:extLst>
                      <a:ext uri="{FF2B5EF4-FFF2-40B4-BE49-F238E27FC236}">
                        <a16:creationId xmlns:a16="http://schemas.microsoft.com/office/drawing/2014/main" id="{79310A06-E8AF-224A-B738-39E54B654574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570516" cy="1570516"/>
                  </a:xfrm>
                  <a:prstGeom prst="rect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23" name="+">
                    <a:extLst>
                      <a:ext uri="{FF2B5EF4-FFF2-40B4-BE49-F238E27FC236}">
                        <a16:creationId xmlns:a16="http://schemas.microsoft.com/office/drawing/2014/main" id="{A6293D22-616F-0C4A-8122-472A2BF930A1}"/>
                      </a:ext>
                    </a:extLst>
                  </p:cNvPr>
                  <p:cNvSpPr txBox="1"/>
                  <p:nvPr/>
                </p:nvSpPr>
                <p:spPr>
                  <a:xfrm>
                    <a:off x="694311" y="620226"/>
                    <a:ext cx="197178" cy="31477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200"/>
                    </a:lvl1pPr>
                  </a:lstStyle>
                  <a:p>
                    <a:r>
                      <a:t>+</a:t>
                    </a:r>
                  </a:p>
                </p:txBody>
              </p:sp>
            </p:grpSp>
            <p:sp>
              <p:nvSpPr>
                <p:cNvPr id="320" name="Rectangle">
                  <a:extLst>
                    <a:ext uri="{FF2B5EF4-FFF2-40B4-BE49-F238E27FC236}">
                      <a16:creationId xmlns:a16="http://schemas.microsoft.com/office/drawing/2014/main" id="{1BC6D095-6503-184D-BBB6-1343ADAE9078}"/>
                    </a:ext>
                  </a:extLst>
                </p:cNvPr>
                <p:cNvSpPr/>
                <p:nvPr/>
              </p:nvSpPr>
              <p:spPr>
                <a:xfrm>
                  <a:off x="84367" y="180672"/>
                  <a:ext cx="629782" cy="1209171"/>
                </a:xfrm>
                <a:prstGeom prst="rect">
                  <a:avLst/>
                </a:prstGeom>
                <a:solidFill>
                  <a:srgbClr val="A9A9A9"/>
                </a:solidFill>
                <a:ln w="254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21" name="Rectangle">
                  <a:extLst>
                    <a:ext uri="{FF2B5EF4-FFF2-40B4-BE49-F238E27FC236}">
                      <a16:creationId xmlns:a16="http://schemas.microsoft.com/office/drawing/2014/main" id="{3B53809F-A19C-624C-9837-5741E95D416A}"/>
                    </a:ext>
                  </a:extLst>
                </p:cNvPr>
                <p:cNvSpPr/>
                <p:nvPr/>
              </p:nvSpPr>
              <p:spPr>
                <a:xfrm>
                  <a:off x="869514" y="180672"/>
                  <a:ext cx="629782" cy="1209171"/>
                </a:xfrm>
                <a:prstGeom prst="rect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grpSp>
            <p:nvGrpSpPr>
              <p:cNvPr id="279" name="Group">
                <a:extLst>
                  <a:ext uri="{FF2B5EF4-FFF2-40B4-BE49-F238E27FC236}">
                    <a16:creationId xmlns:a16="http://schemas.microsoft.com/office/drawing/2014/main" id="{00C297FD-06BF-9A42-B74E-68872C503903}"/>
                  </a:ext>
                </a:extLst>
              </p:cNvPr>
              <p:cNvGrpSpPr/>
              <p:nvPr/>
            </p:nvGrpSpPr>
            <p:grpSpPr>
              <a:xfrm>
                <a:off x="3240320" y="1354880"/>
                <a:ext cx="1570516" cy="1570516"/>
                <a:chOff x="0" y="0"/>
                <a:chExt cx="1570515" cy="1570515"/>
              </a:xfrm>
            </p:grpSpPr>
            <p:sp>
              <p:nvSpPr>
                <p:cNvPr id="317" name="Group">
                  <a:extLst>
                    <a:ext uri="{FF2B5EF4-FFF2-40B4-BE49-F238E27FC236}">
                      <a16:creationId xmlns:a16="http://schemas.microsoft.com/office/drawing/2014/main" id="{8E29DDFD-6B9C-084F-973C-950448D64C0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70516" cy="1570516"/>
                </a:xfrm>
                <a:prstGeom prst="rect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18" name="+">
                  <a:extLst>
                    <a:ext uri="{FF2B5EF4-FFF2-40B4-BE49-F238E27FC236}">
                      <a16:creationId xmlns:a16="http://schemas.microsoft.com/office/drawing/2014/main" id="{14C42EDB-AFA3-374A-89A0-B9CC601F57E4}"/>
                    </a:ext>
                  </a:extLst>
                </p:cNvPr>
                <p:cNvSpPr txBox="1"/>
                <p:nvPr/>
              </p:nvSpPr>
              <p:spPr>
                <a:xfrm>
                  <a:off x="677915" y="648624"/>
                  <a:ext cx="197177" cy="3147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1200"/>
                  </a:lvl1pPr>
                </a:lstStyle>
                <a:p>
                  <a:r>
                    <a:t>+</a:t>
                  </a:r>
                </a:p>
              </p:txBody>
            </p:sp>
          </p:grpSp>
          <p:grpSp>
            <p:nvGrpSpPr>
              <p:cNvPr id="280" name="Group">
                <a:extLst>
                  <a:ext uri="{FF2B5EF4-FFF2-40B4-BE49-F238E27FC236}">
                    <a16:creationId xmlns:a16="http://schemas.microsoft.com/office/drawing/2014/main" id="{E28502C8-FC46-8440-8A66-CB3960D3F5A7}"/>
                  </a:ext>
                </a:extLst>
              </p:cNvPr>
              <p:cNvGrpSpPr/>
              <p:nvPr/>
            </p:nvGrpSpPr>
            <p:grpSpPr>
              <a:xfrm>
                <a:off x="4860480" y="1354880"/>
                <a:ext cx="1570518" cy="1570517"/>
                <a:chOff x="0" y="0"/>
                <a:chExt cx="1570516" cy="1570516"/>
              </a:xfrm>
            </p:grpSpPr>
            <p:grpSp>
              <p:nvGrpSpPr>
                <p:cNvPr id="289" name="Group">
                  <a:extLst>
                    <a:ext uri="{FF2B5EF4-FFF2-40B4-BE49-F238E27FC236}">
                      <a16:creationId xmlns:a16="http://schemas.microsoft.com/office/drawing/2014/main" id="{E38D1074-3A66-2C44-944C-170592DFF534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570516" cy="1570516"/>
                  <a:chOff x="0" y="0"/>
                  <a:chExt cx="1570515" cy="1570515"/>
                </a:xfrm>
              </p:grpSpPr>
              <p:sp>
                <p:nvSpPr>
                  <p:cNvPr id="315" name="Square">
                    <a:extLst>
                      <a:ext uri="{FF2B5EF4-FFF2-40B4-BE49-F238E27FC236}">
                        <a16:creationId xmlns:a16="http://schemas.microsoft.com/office/drawing/2014/main" id="{16C35AC1-82F3-A143-9A24-75ED2975F707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1570516" cy="1570516"/>
                  </a:xfrm>
                  <a:prstGeom prst="rect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dirty="0"/>
                  </a:p>
                </p:txBody>
              </p:sp>
              <p:sp>
                <p:nvSpPr>
                  <p:cNvPr id="316" name="+">
                    <a:extLst>
                      <a:ext uri="{FF2B5EF4-FFF2-40B4-BE49-F238E27FC236}">
                        <a16:creationId xmlns:a16="http://schemas.microsoft.com/office/drawing/2014/main" id="{D6B395DF-C508-2247-BB76-2D7E01255417}"/>
                      </a:ext>
                    </a:extLst>
                  </p:cNvPr>
                  <p:cNvSpPr txBox="1"/>
                  <p:nvPr/>
                </p:nvSpPr>
                <p:spPr>
                  <a:xfrm>
                    <a:off x="694311" y="620226"/>
                    <a:ext cx="197178" cy="31477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>
                    <a:lvl1pPr>
                      <a:defRPr sz="1200"/>
                    </a:lvl1pPr>
                  </a:lstStyle>
                  <a:p>
                    <a:r>
                      <a:rPr dirty="0"/>
                      <a:t>+</a:t>
                    </a:r>
                  </a:p>
                </p:txBody>
              </p:sp>
            </p:grpSp>
            <p:grpSp>
              <p:nvGrpSpPr>
                <p:cNvPr id="290" name="Group">
                  <a:extLst>
                    <a:ext uri="{FF2B5EF4-FFF2-40B4-BE49-F238E27FC236}">
                      <a16:creationId xmlns:a16="http://schemas.microsoft.com/office/drawing/2014/main" id="{34CD6E0E-D3FD-8A49-803D-14824D26589B}"/>
                    </a:ext>
                  </a:extLst>
                </p:cNvPr>
                <p:cNvGrpSpPr/>
                <p:nvPr/>
              </p:nvGrpSpPr>
              <p:grpSpPr>
                <a:xfrm>
                  <a:off x="109258" y="337329"/>
                  <a:ext cx="1401530" cy="945465"/>
                  <a:chOff x="0" y="67136"/>
                  <a:chExt cx="1401529" cy="945464"/>
                </a:xfrm>
              </p:grpSpPr>
              <p:sp>
                <p:nvSpPr>
                  <p:cNvPr id="291" name="Circle">
                    <a:extLst>
                      <a:ext uri="{FF2B5EF4-FFF2-40B4-BE49-F238E27FC236}">
                        <a16:creationId xmlns:a16="http://schemas.microsoft.com/office/drawing/2014/main" id="{4390D76F-D91A-4F48-8A1C-5421DA388543}"/>
                      </a:ext>
                    </a:extLst>
                  </p:cNvPr>
                  <p:cNvSpPr/>
                  <p:nvPr/>
                </p:nvSpPr>
                <p:spPr>
                  <a:xfrm>
                    <a:off x="22927" y="97706"/>
                    <a:ext cx="155040" cy="1550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92" name="Circle">
                    <a:extLst>
                      <a:ext uri="{FF2B5EF4-FFF2-40B4-BE49-F238E27FC236}">
                        <a16:creationId xmlns:a16="http://schemas.microsoft.com/office/drawing/2014/main" id="{3BC7ECA2-5283-8049-A64B-423E6677B925}"/>
                      </a:ext>
                    </a:extLst>
                  </p:cNvPr>
                  <p:cNvSpPr/>
                  <p:nvPr/>
                </p:nvSpPr>
                <p:spPr>
                  <a:xfrm>
                    <a:off x="0" y="368836"/>
                    <a:ext cx="147397" cy="14739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93" name="Circle">
                    <a:extLst>
                      <a:ext uri="{FF2B5EF4-FFF2-40B4-BE49-F238E27FC236}">
                        <a16:creationId xmlns:a16="http://schemas.microsoft.com/office/drawing/2014/main" id="{3A66096A-88B3-5B44-8796-08D9F09FBDAB}"/>
                      </a:ext>
                    </a:extLst>
                  </p:cNvPr>
                  <p:cNvSpPr/>
                  <p:nvPr/>
                </p:nvSpPr>
                <p:spPr>
                  <a:xfrm>
                    <a:off x="7642" y="615028"/>
                    <a:ext cx="109185" cy="109185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94" name="Circle">
                    <a:extLst>
                      <a:ext uri="{FF2B5EF4-FFF2-40B4-BE49-F238E27FC236}">
                        <a16:creationId xmlns:a16="http://schemas.microsoft.com/office/drawing/2014/main" id="{1579EDA8-F826-3E4C-A419-AE1777E70027}"/>
                      </a:ext>
                    </a:extLst>
                  </p:cNvPr>
                  <p:cNvSpPr/>
                  <p:nvPr/>
                </p:nvSpPr>
                <p:spPr>
                  <a:xfrm>
                    <a:off x="22927" y="851727"/>
                    <a:ext cx="147398" cy="14739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95" name="Circle">
                    <a:extLst>
                      <a:ext uri="{FF2B5EF4-FFF2-40B4-BE49-F238E27FC236}">
                        <a16:creationId xmlns:a16="http://schemas.microsoft.com/office/drawing/2014/main" id="{17FA4A75-A373-2B4C-BB48-330EE9B8BEB1}"/>
                      </a:ext>
                    </a:extLst>
                  </p:cNvPr>
                  <p:cNvSpPr/>
                  <p:nvPr/>
                </p:nvSpPr>
                <p:spPr>
                  <a:xfrm>
                    <a:off x="228428" y="128276"/>
                    <a:ext cx="124471" cy="12447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96" name="Circle">
                    <a:extLst>
                      <a:ext uri="{FF2B5EF4-FFF2-40B4-BE49-F238E27FC236}">
                        <a16:creationId xmlns:a16="http://schemas.microsoft.com/office/drawing/2014/main" id="{1B766FBD-1E80-694F-A9B4-39B2893984F8}"/>
                      </a:ext>
                    </a:extLst>
                  </p:cNvPr>
                  <p:cNvSpPr/>
                  <p:nvPr/>
                </p:nvSpPr>
                <p:spPr>
                  <a:xfrm>
                    <a:off x="213143" y="335580"/>
                    <a:ext cx="147398" cy="14739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 dirty="0"/>
                  </a:p>
                </p:txBody>
              </p:sp>
              <p:sp>
                <p:nvSpPr>
                  <p:cNvPr id="297" name="Circle">
                    <a:extLst>
                      <a:ext uri="{FF2B5EF4-FFF2-40B4-BE49-F238E27FC236}">
                        <a16:creationId xmlns:a16="http://schemas.microsoft.com/office/drawing/2014/main" id="{E3CE2A94-F7C9-F243-B373-A588D2A04B1C}"/>
                      </a:ext>
                    </a:extLst>
                  </p:cNvPr>
                  <p:cNvSpPr/>
                  <p:nvPr/>
                </p:nvSpPr>
                <p:spPr>
                  <a:xfrm>
                    <a:off x="213143" y="599743"/>
                    <a:ext cx="116828" cy="11682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98" name="Circle">
                    <a:extLst>
                      <a:ext uri="{FF2B5EF4-FFF2-40B4-BE49-F238E27FC236}">
                        <a16:creationId xmlns:a16="http://schemas.microsoft.com/office/drawing/2014/main" id="{38B5EF9A-5896-6D4B-BFB4-B3B2FB1A5B9D}"/>
                      </a:ext>
                    </a:extLst>
                  </p:cNvPr>
                  <p:cNvSpPr/>
                  <p:nvPr/>
                </p:nvSpPr>
                <p:spPr>
                  <a:xfrm>
                    <a:off x="213143" y="828797"/>
                    <a:ext cx="109186" cy="10918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299" name="Circle">
                    <a:extLst>
                      <a:ext uri="{FF2B5EF4-FFF2-40B4-BE49-F238E27FC236}">
                        <a16:creationId xmlns:a16="http://schemas.microsoft.com/office/drawing/2014/main" id="{9387EFFE-673A-6144-9F8B-21D5D2FAC69C}"/>
                      </a:ext>
                    </a:extLst>
                  </p:cNvPr>
                  <p:cNvSpPr/>
                  <p:nvPr/>
                </p:nvSpPr>
                <p:spPr>
                  <a:xfrm>
                    <a:off x="426287" y="97706"/>
                    <a:ext cx="139756" cy="139755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00" name="Circle">
                    <a:extLst>
                      <a:ext uri="{FF2B5EF4-FFF2-40B4-BE49-F238E27FC236}">
                        <a16:creationId xmlns:a16="http://schemas.microsoft.com/office/drawing/2014/main" id="{BB67770F-231A-1547-A2C5-3191037BEA91}"/>
                      </a:ext>
                    </a:extLst>
                  </p:cNvPr>
                  <p:cNvSpPr/>
                  <p:nvPr/>
                </p:nvSpPr>
                <p:spPr>
                  <a:xfrm>
                    <a:off x="426287" y="350869"/>
                    <a:ext cx="116828" cy="11682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01" name="Circle">
                    <a:extLst>
                      <a:ext uri="{FF2B5EF4-FFF2-40B4-BE49-F238E27FC236}">
                        <a16:creationId xmlns:a16="http://schemas.microsoft.com/office/drawing/2014/main" id="{62630014-99F1-9742-BC7C-9F50C9CCABF7}"/>
                      </a:ext>
                    </a:extLst>
                  </p:cNvPr>
                  <p:cNvSpPr/>
                  <p:nvPr/>
                </p:nvSpPr>
                <p:spPr>
                  <a:xfrm>
                    <a:off x="418645" y="581105"/>
                    <a:ext cx="147398" cy="14739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02" name="Circle">
                    <a:extLst>
                      <a:ext uri="{FF2B5EF4-FFF2-40B4-BE49-F238E27FC236}">
                        <a16:creationId xmlns:a16="http://schemas.microsoft.com/office/drawing/2014/main" id="{93D3C3E9-6D98-BA44-BF19-3AA0CA698864}"/>
                      </a:ext>
                    </a:extLst>
                  </p:cNvPr>
                  <p:cNvSpPr/>
                  <p:nvPr/>
                </p:nvSpPr>
                <p:spPr>
                  <a:xfrm>
                    <a:off x="403360" y="796420"/>
                    <a:ext cx="216180" cy="21618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03" name="Circle">
                    <a:extLst>
                      <a:ext uri="{FF2B5EF4-FFF2-40B4-BE49-F238E27FC236}">
                        <a16:creationId xmlns:a16="http://schemas.microsoft.com/office/drawing/2014/main" id="{60161575-C266-EC4A-B2C2-C80422507575}"/>
                      </a:ext>
                    </a:extLst>
                  </p:cNvPr>
                  <p:cNvSpPr/>
                  <p:nvPr/>
                </p:nvSpPr>
                <p:spPr>
                  <a:xfrm>
                    <a:off x="804916" y="67136"/>
                    <a:ext cx="155040" cy="15504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04" name="Circle">
                    <a:extLst>
                      <a:ext uri="{FF2B5EF4-FFF2-40B4-BE49-F238E27FC236}">
                        <a16:creationId xmlns:a16="http://schemas.microsoft.com/office/drawing/2014/main" id="{FAE99EB8-32CF-CB41-8809-0567D5C435BB}"/>
                      </a:ext>
                    </a:extLst>
                  </p:cNvPr>
                  <p:cNvSpPr/>
                  <p:nvPr/>
                </p:nvSpPr>
                <p:spPr>
                  <a:xfrm>
                    <a:off x="781989" y="338266"/>
                    <a:ext cx="147397" cy="14739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05" name="Circle">
                    <a:extLst>
                      <a:ext uri="{FF2B5EF4-FFF2-40B4-BE49-F238E27FC236}">
                        <a16:creationId xmlns:a16="http://schemas.microsoft.com/office/drawing/2014/main" id="{1FFD0CF2-5574-914C-83E2-99A9C5212D30}"/>
                      </a:ext>
                    </a:extLst>
                  </p:cNvPr>
                  <p:cNvSpPr/>
                  <p:nvPr/>
                </p:nvSpPr>
                <p:spPr>
                  <a:xfrm>
                    <a:off x="789631" y="584458"/>
                    <a:ext cx="109185" cy="109185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06" name="Circle">
                    <a:extLst>
                      <a:ext uri="{FF2B5EF4-FFF2-40B4-BE49-F238E27FC236}">
                        <a16:creationId xmlns:a16="http://schemas.microsoft.com/office/drawing/2014/main" id="{5AF5E18D-C229-C540-88E2-35F263913275}"/>
                      </a:ext>
                    </a:extLst>
                  </p:cNvPr>
                  <p:cNvSpPr/>
                  <p:nvPr/>
                </p:nvSpPr>
                <p:spPr>
                  <a:xfrm>
                    <a:off x="804916" y="821157"/>
                    <a:ext cx="147398" cy="14739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07" name="Circle">
                    <a:extLst>
                      <a:ext uri="{FF2B5EF4-FFF2-40B4-BE49-F238E27FC236}">
                        <a16:creationId xmlns:a16="http://schemas.microsoft.com/office/drawing/2014/main" id="{C5C3D05B-C0FD-2B4F-8069-F5788F244488}"/>
                      </a:ext>
                    </a:extLst>
                  </p:cNvPr>
                  <p:cNvSpPr/>
                  <p:nvPr/>
                </p:nvSpPr>
                <p:spPr>
                  <a:xfrm>
                    <a:off x="1010417" y="97706"/>
                    <a:ext cx="124471" cy="12447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08" name="Circle">
                    <a:extLst>
                      <a:ext uri="{FF2B5EF4-FFF2-40B4-BE49-F238E27FC236}">
                        <a16:creationId xmlns:a16="http://schemas.microsoft.com/office/drawing/2014/main" id="{AA8F16D6-D4F0-BC42-A01C-27BCA9323429}"/>
                      </a:ext>
                    </a:extLst>
                  </p:cNvPr>
                  <p:cNvSpPr/>
                  <p:nvPr/>
                </p:nvSpPr>
                <p:spPr>
                  <a:xfrm>
                    <a:off x="995132" y="305013"/>
                    <a:ext cx="147398" cy="14739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09" name="Circle">
                    <a:extLst>
                      <a:ext uri="{FF2B5EF4-FFF2-40B4-BE49-F238E27FC236}">
                        <a16:creationId xmlns:a16="http://schemas.microsoft.com/office/drawing/2014/main" id="{7687E9AB-4EB4-D249-B5E0-87DABB18AAE7}"/>
                      </a:ext>
                    </a:extLst>
                  </p:cNvPr>
                  <p:cNvSpPr/>
                  <p:nvPr/>
                </p:nvSpPr>
                <p:spPr>
                  <a:xfrm>
                    <a:off x="995132" y="569173"/>
                    <a:ext cx="116828" cy="11682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10" name="Circle">
                    <a:extLst>
                      <a:ext uri="{FF2B5EF4-FFF2-40B4-BE49-F238E27FC236}">
                        <a16:creationId xmlns:a16="http://schemas.microsoft.com/office/drawing/2014/main" id="{A18E509F-55B6-2F45-8293-99C85E3CB661}"/>
                      </a:ext>
                    </a:extLst>
                  </p:cNvPr>
                  <p:cNvSpPr/>
                  <p:nvPr/>
                </p:nvSpPr>
                <p:spPr>
                  <a:xfrm>
                    <a:off x="995132" y="798229"/>
                    <a:ext cx="109186" cy="109186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11" name="Circle">
                    <a:extLst>
                      <a:ext uri="{FF2B5EF4-FFF2-40B4-BE49-F238E27FC236}">
                        <a16:creationId xmlns:a16="http://schemas.microsoft.com/office/drawing/2014/main" id="{76F75671-EAE4-3045-9476-3A6B37F7523C}"/>
                      </a:ext>
                    </a:extLst>
                  </p:cNvPr>
                  <p:cNvSpPr/>
                  <p:nvPr/>
                </p:nvSpPr>
                <p:spPr>
                  <a:xfrm>
                    <a:off x="1208277" y="67136"/>
                    <a:ext cx="139756" cy="139755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12" name="Circle">
                    <a:extLst>
                      <a:ext uri="{FF2B5EF4-FFF2-40B4-BE49-F238E27FC236}">
                        <a16:creationId xmlns:a16="http://schemas.microsoft.com/office/drawing/2014/main" id="{207C88D0-39D0-A044-8BEB-379728FBA80C}"/>
                      </a:ext>
                    </a:extLst>
                  </p:cNvPr>
                  <p:cNvSpPr/>
                  <p:nvPr/>
                </p:nvSpPr>
                <p:spPr>
                  <a:xfrm>
                    <a:off x="1208276" y="320299"/>
                    <a:ext cx="116828" cy="11682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13" name="Circle">
                    <a:extLst>
                      <a:ext uri="{FF2B5EF4-FFF2-40B4-BE49-F238E27FC236}">
                        <a16:creationId xmlns:a16="http://schemas.microsoft.com/office/drawing/2014/main" id="{45A1D3A0-8DE8-CC4F-81AA-368850B5FB82}"/>
                      </a:ext>
                    </a:extLst>
                  </p:cNvPr>
                  <p:cNvSpPr/>
                  <p:nvPr/>
                </p:nvSpPr>
                <p:spPr>
                  <a:xfrm>
                    <a:off x="1200634" y="550535"/>
                    <a:ext cx="147398" cy="147398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14" name="Circle">
                    <a:extLst>
                      <a:ext uri="{FF2B5EF4-FFF2-40B4-BE49-F238E27FC236}">
                        <a16:creationId xmlns:a16="http://schemas.microsoft.com/office/drawing/2014/main" id="{C0C5D404-3B21-4B43-9CAB-3168B2B136B1}"/>
                      </a:ext>
                    </a:extLst>
                  </p:cNvPr>
                  <p:cNvSpPr/>
                  <p:nvPr/>
                </p:nvSpPr>
                <p:spPr>
                  <a:xfrm>
                    <a:off x="1185349" y="765850"/>
                    <a:ext cx="216180" cy="216180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solidFill>
                      <a:srgbClr val="000000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2200" b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Helvetica Neue Medium"/>
                      </a:defRPr>
                    </a:pPr>
                    <a:endParaRPr/>
                  </a:p>
                </p:txBody>
              </p:sp>
            </p:grpSp>
          </p:grpSp>
          <p:sp>
            <p:nvSpPr>
              <p:cNvPr id="281" name="Group">
                <a:extLst>
                  <a:ext uri="{FF2B5EF4-FFF2-40B4-BE49-F238E27FC236}">
                    <a16:creationId xmlns:a16="http://schemas.microsoft.com/office/drawing/2014/main" id="{99A4F1D4-F3FA-1D42-B718-EC253D7D483D}"/>
                  </a:ext>
                </a:extLst>
              </p:cNvPr>
              <p:cNvSpPr/>
              <p:nvPr/>
            </p:nvSpPr>
            <p:spPr>
              <a:xfrm>
                <a:off x="6480641" y="1354880"/>
                <a:ext cx="1570516" cy="1570516"/>
              </a:xfrm>
              <a:prstGeom prst="rect">
                <a:avLst/>
              </a:prstGeom>
              <a:solidFill>
                <a:srgbClr val="A9A9A9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282" name="Group">
                <a:extLst>
                  <a:ext uri="{FF2B5EF4-FFF2-40B4-BE49-F238E27FC236}">
                    <a16:creationId xmlns:a16="http://schemas.microsoft.com/office/drawing/2014/main" id="{5D3D1387-E31E-184F-BBD2-68AAC5300ABD}"/>
                  </a:ext>
                </a:extLst>
              </p:cNvPr>
              <p:cNvGrpSpPr/>
              <p:nvPr/>
            </p:nvGrpSpPr>
            <p:grpSpPr>
              <a:xfrm>
                <a:off x="8629803" y="502366"/>
                <a:ext cx="1570516" cy="1570516"/>
                <a:chOff x="0" y="0"/>
                <a:chExt cx="1570515" cy="1570515"/>
              </a:xfrm>
            </p:grpSpPr>
            <p:sp>
              <p:nvSpPr>
                <p:cNvPr id="287" name="Group">
                  <a:extLst>
                    <a:ext uri="{FF2B5EF4-FFF2-40B4-BE49-F238E27FC236}">
                      <a16:creationId xmlns:a16="http://schemas.microsoft.com/office/drawing/2014/main" id="{77B872AC-331B-854E-8AB9-D8628C12ABF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570516" cy="1570516"/>
                </a:xfrm>
                <a:prstGeom prst="rect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288" name="Circle">
                  <a:extLst>
                    <a:ext uri="{FF2B5EF4-FFF2-40B4-BE49-F238E27FC236}">
                      <a16:creationId xmlns:a16="http://schemas.microsoft.com/office/drawing/2014/main" id="{58833E6B-9F85-5248-AD35-62E0FE0AC95A}"/>
                    </a:ext>
                  </a:extLst>
                </p:cNvPr>
                <p:cNvSpPr/>
                <p:nvPr/>
              </p:nvSpPr>
              <p:spPr>
                <a:xfrm>
                  <a:off x="1125419" y="745950"/>
                  <a:ext cx="139755" cy="139756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283" name="Single Probe">
                <a:extLst>
                  <a:ext uri="{FF2B5EF4-FFF2-40B4-BE49-F238E27FC236}">
                    <a16:creationId xmlns:a16="http://schemas.microsoft.com/office/drawing/2014/main" id="{BBF70227-0263-7E4A-A13D-BC40100EABC9}"/>
                  </a:ext>
                </a:extLst>
              </p:cNvPr>
              <p:cNvSpPr txBox="1"/>
              <p:nvPr/>
            </p:nvSpPr>
            <p:spPr>
              <a:xfrm>
                <a:off x="10433356" y="990612"/>
                <a:ext cx="1584000" cy="602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defRPr sz="150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r>
                  <a:rPr sz="2000" dirty="0">
                    <a:latin typeface="Roboto" panose="02000000000000000000" pitchFamily="2" charset="0"/>
                    <a:ea typeface="Roboto" panose="02000000000000000000" pitchFamily="2" charset="0"/>
                    <a:cs typeface="Roboto Medium" charset="0"/>
                  </a:rPr>
                  <a:t>Single Probe</a:t>
                </a:r>
              </a:p>
            </p:txBody>
          </p:sp>
          <p:sp>
            <p:nvSpPr>
              <p:cNvPr id="284" name="Line">
                <a:extLst>
                  <a:ext uri="{FF2B5EF4-FFF2-40B4-BE49-F238E27FC236}">
                    <a16:creationId xmlns:a16="http://schemas.microsoft.com/office/drawing/2014/main" id="{15CC7E7E-BBBB-8A49-9546-F029DB27D5E7}"/>
                  </a:ext>
                </a:extLst>
              </p:cNvPr>
              <p:cNvSpPr/>
              <p:nvPr/>
            </p:nvSpPr>
            <p:spPr>
              <a:xfrm flipV="1">
                <a:off x="8110445" y="1709323"/>
                <a:ext cx="468365" cy="46836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5" name="Line">
                <a:extLst>
                  <a:ext uri="{FF2B5EF4-FFF2-40B4-BE49-F238E27FC236}">
                    <a16:creationId xmlns:a16="http://schemas.microsoft.com/office/drawing/2014/main" id="{BF0D5EBF-FDE0-8D43-9595-668776B9BE62}"/>
                  </a:ext>
                </a:extLst>
              </p:cNvPr>
              <p:cNvSpPr/>
              <p:nvPr/>
            </p:nvSpPr>
            <p:spPr>
              <a:xfrm>
                <a:off x="8110445" y="2169150"/>
                <a:ext cx="468365" cy="46836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86" name="Set Probe">
                <a:extLst>
                  <a:ext uri="{FF2B5EF4-FFF2-40B4-BE49-F238E27FC236}">
                    <a16:creationId xmlns:a16="http://schemas.microsoft.com/office/drawing/2014/main" id="{AAC9DA29-AF1F-5543-AA49-C2526B0AF147}"/>
                  </a:ext>
                </a:extLst>
              </p:cNvPr>
              <p:cNvSpPr txBox="1"/>
              <p:nvPr/>
            </p:nvSpPr>
            <p:spPr>
              <a:xfrm>
                <a:off x="10433356" y="2686841"/>
                <a:ext cx="1584000" cy="6028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defRPr sz="1500">
                    <a:solidFill>
                      <a:srgbClr val="0433FF"/>
                    </a:solidFill>
                  </a:defRPr>
                </a:lvl1pPr>
              </a:lstStyle>
              <a:p>
                <a:r>
                  <a:rPr sz="2000" dirty="0">
                    <a:latin typeface="Roboto" panose="02000000000000000000" pitchFamily="2" charset="0"/>
                    <a:ea typeface="Roboto" panose="02000000000000000000" pitchFamily="2" charset="0"/>
                    <a:cs typeface="Roboto Medium" charset="0"/>
                  </a:rPr>
                  <a:t>Set Probe</a:t>
                </a:r>
              </a:p>
            </p:txBody>
          </p:sp>
        </p:grpSp>
        <p:sp>
          <p:nvSpPr>
            <p:cNvPr id="258" name="Square">
              <a:extLst>
                <a:ext uri="{FF2B5EF4-FFF2-40B4-BE49-F238E27FC236}">
                  <a16:creationId xmlns:a16="http://schemas.microsoft.com/office/drawing/2014/main" id="{CC2FE663-9190-0543-A9CF-AF841267AEE7}"/>
                </a:ext>
              </a:extLst>
            </p:cNvPr>
            <p:cNvSpPr/>
            <p:nvPr/>
          </p:nvSpPr>
          <p:spPr>
            <a:xfrm>
              <a:off x="9376874" y="4237432"/>
              <a:ext cx="1570519" cy="1570518"/>
            </a:xfrm>
            <a:prstGeom prst="rect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9" name="Circle">
              <a:extLst>
                <a:ext uri="{FF2B5EF4-FFF2-40B4-BE49-F238E27FC236}">
                  <a16:creationId xmlns:a16="http://schemas.microsoft.com/office/drawing/2014/main" id="{C4908E91-6FA2-5F43-83B3-90C468419B82}"/>
                </a:ext>
              </a:extLst>
            </p:cNvPr>
            <p:cNvSpPr/>
            <p:nvPr/>
          </p:nvSpPr>
          <p:spPr>
            <a:xfrm>
              <a:off x="10253320" y="4605331"/>
              <a:ext cx="155040" cy="155040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0" name="Circle">
              <a:extLst>
                <a:ext uri="{FF2B5EF4-FFF2-40B4-BE49-F238E27FC236}">
                  <a16:creationId xmlns:a16="http://schemas.microsoft.com/office/drawing/2014/main" id="{0EE3BCC6-E51E-1F45-88CB-365CA8BCD451}"/>
                </a:ext>
              </a:extLst>
            </p:cNvPr>
            <p:cNvSpPr/>
            <p:nvPr/>
          </p:nvSpPr>
          <p:spPr>
            <a:xfrm>
              <a:off x="10230393" y="4876462"/>
              <a:ext cx="147397" cy="147398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1" name="Circle">
              <a:extLst>
                <a:ext uri="{FF2B5EF4-FFF2-40B4-BE49-F238E27FC236}">
                  <a16:creationId xmlns:a16="http://schemas.microsoft.com/office/drawing/2014/main" id="{04DB3074-0CBD-DB42-B8B3-9EF427032074}"/>
                </a:ext>
              </a:extLst>
            </p:cNvPr>
            <p:cNvSpPr/>
            <p:nvPr/>
          </p:nvSpPr>
          <p:spPr>
            <a:xfrm>
              <a:off x="10238035" y="5122654"/>
              <a:ext cx="109185" cy="109185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2" name="Circle">
              <a:extLst>
                <a:ext uri="{FF2B5EF4-FFF2-40B4-BE49-F238E27FC236}">
                  <a16:creationId xmlns:a16="http://schemas.microsoft.com/office/drawing/2014/main" id="{0FBEB939-0CF2-BF46-97B4-C8695D41856E}"/>
                </a:ext>
              </a:extLst>
            </p:cNvPr>
            <p:cNvSpPr/>
            <p:nvPr/>
          </p:nvSpPr>
          <p:spPr>
            <a:xfrm>
              <a:off x="10253320" y="5359354"/>
              <a:ext cx="147398" cy="147398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3" name="Circle">
              <a:extLst>
                <a:ext uri="{FF2B5EF4-FFF2-40B4-BE49-F238E27FC236}">
                  <a16:creationId xmlns:a16="http://schemas.microsoft.com/office/drawing/2014/main" id="{FA3C2AB9-7FDB-4741-B760-A38CE350627A}"/>
                </a:ext>
              </a:extLst>
            </p:cNvPr>
            <p:cNvSpPr/>
            <p:nvPr/>
          </p:nvSpPr>
          <p:spPr>
            <a:xfrm>
              <a:off x="10458821" y="4635901"/>
              <a:ext cx="124471" cy="124470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4" name="Circle">
              <a:extLst>
                <a:ext uri="{FF2B5EF4-FFF2-40B4-BE49-F238E27FC236}">
                  <a16:creationId xmlns:a16="http://schemas.microsoft.com/office/drawing/2014/main" id="{8FD93C25-EF59-4A48-9737-AB9C7D6500AF}"/>
                </a:ext>
              </a:extLst>
            </p:cNvPr>
            <p:cNvSpPr/>
            <p:nvPr/>
          </p:nvSpPr>
          <p:spPr>
            <a:xfrm>
              <a:off x="10443536" y="4843206"/>
              <a:ext cx="147398" cy="147398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5" name="Circle">
              <a:extLst>
                <a:ext uri="{FF2B5EF4-FFF2-40B4-BE49-F238E27FC236}">
                  <a16:creationId xmlns:a16="http://schemas.microsoft.com/office/drawing/2014/main" id="{E6F6AC7B-F9B1-2946-BF7A-A558E7225EC3}"/>
                </a:ext>
              </a:extLst>
            </p:cNvPr>
            <p:cNvSpPr/>
            <p:nvPr/>
          </p:nvSpPr>
          <p:spPr>
            <a:xfrm>
              <a:off x="10443536" y="5107369"/>
              <a:ext cx="116828" cy="116828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6" name="Circle">
              <a:extLst>
                <a:ext uri="{FF2B5EF4-FFF2-40B4-BE49-F238E27FC236}">
                  <a16:creationId xmlns:a16="http://schemas.microsoft.com/office/drawing/2014/main" id="{C85289A0-8C31-C945-B99E-F595059943DD}"/>
                </a:ext>
              </a:extLst>
            </p:cNvPr>
            <p:cNvSpPr/>
            <p:nvPr/>
          </p:nvSpPr>
          <p:spPr>
            <a:xfrm>
              <a:off x="10443536" y="5336424"/>
              <a:ext cx="109186" cy="109186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7" name="Circle">
              <a:extLst>
                <a:ext uri="{FF2B5EF4-FFF2-40B4-BE49-F238E27FC236}">
                  <a16:creationId xmlns:a16="http://schemas.microsoft.com/office/drawing/2014/main" id="{F1021AC1-275E-C344-BCF7-BD84FDCADB01}"/>
                </a:ext>
              </a:extLst>
            </p:cNvPr>
            <p:cNvSpPr/>
            <p:nvPr/>
          </p:nvSpPr>
          <p:spPr>
            <a:xfrm>
              <a:off x="10656681" y="4605331"/>
              <a:ext cx="139756" cy="139755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8" name="Circle">
              <a:extLst>
                <a:ext uri="{FF2B5EF4-FFF2-40B4-BE49-F238E27FC236}">
                  <a16:creationId xmlns:a16="http://schemas.microsoft.com/office/drawing/2014/main" id="{B6AFDD30-C548-4845-ACA9-242F6E76642B}"/>
                </a:ext>
              </a:extLst>
            </p:cNvPr>
            <p:cNvSpPr/>
            <p:nvPr/>
          </p:nvSpPr>
          <p:spPr>
            <a:xfrm>
              <a:off x="10656681" y="4858495"/>
              <a:ext cx="116828" cy="116828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9" name="Circle">
              <a:extLst>
                <a:ext uri="{FF2B5EF4-FFF2-40B4-BE49-F238E27FC236}">
                  <a16:creationId xmlns:a16="http://schemas.microsoft.com/office/drawing/2014/main" id="{14BD70DC-5422-5045-B8D1-D9CB57CA7A28}"/>
                </a:ext>
              </a:extLst>
            </p:cNvPr>
            <p:cNvSpPr/>
            <p:nvPr/>
          </p:nvSpPr>
          <p:spPr>
            <a:xfrm>
              <a:off x="10649039" y="5088731"/>
              <a:ext cx="147398" cy="147398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70" name="Circle">
              <a:extLst>
                <a:ext uri="{FF2B5EF4-FFF2-40B4-BE49-F238E27FC236}">
                  <a16:creationId xmlns:a16="http://schemas.microsoft.com/office/drawing/2014/main" id="{FC9EB350-92E8-A740-B00D-053AD7258D1C}"/>
                </a:ext>
              </a:extLst>
            </p:cNvPr>
            <p:cNvSpPr/>
            <p:nvPr/>
          </p:nvSpPr>
          <p:spPr>
            <a:xfrm>
              <a:off x="10633754" y="5304047"/>
              <a:ext cx="216180" cy="216180"/>
            </a:xfrm>
            <a:prstGeom prst="ellipse">
              <a:avLst/>
            </a:prstGeom>
            <a:solidFill>
              <a:srgbClr val="A9A9A9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3441036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"/>
          <p:cNvGrpSpPr/>
          <p:nvPr/>
        </p:nvGrpSpPr>
        <p:grpSpPr>
          <a:xfrm>
            <a:off x="423180" y="-269838"/>
            <a:ext cx="2515715" cy="1004761"/>
            <a:chOff x="0" y="107765"/>
            <a:chExt cx="2515713" cy="1004760"/>
          </a:xfrm>
        </p:grpSpPr>
        <p:sp>
          <p:nvSpPr>
            <p:cNvPr id="17" name="Rectangle"/>
            <p:cNvSpPr/>
            <p:nvPr/>
          </p:nvSpPr>
          <p:spPr>
            <a:xfrm>
              <a:off x="0" y="107765"/>
              <a:ext cx="2515713" cy="1004760"/>
            </a:xfrm>
            <a:prstGeom prst="roundRect">
              <a:avLst>
                <a:gd name="adj" fmla="val 0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EXPERIMENT  1"/>
            <p:cNvSpPr txBox="1"/>
            <p:nvPr/>
          </p:nvSpPr>
          <p:spPr>
            <a:xfrm>
              <a:off x="386624" y="648949"/>
              <a:ext cx="1742463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Roboto" charset="0"/>
                  <a:ea typeface="Roboto" charset="0"/>
                  <a:cs typeface="Roboto" charset="0"/>
                </a:rPr>
                <a:t>EXPERIMENT  1</a:t>
              </a: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00000000-0008-0000-0700-0000180000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496" y="3072909"/>
          <a:ext cx="5882342" cy="54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( n = 8 )">
            <a:extLst>
              <a:ext uri="{FF2B5EF4-FFF2-40B4-BE49-F238E27FC236}">
                <a16:creationId xmlns:a16="http://schemas.microsoft.com/office/drawing/2014/main" id="{9E819CF8-8143-084A-8A66-7807F53F881E}"/>
              </a:ext>
            </a:extLst>
          </p:cNvPr>
          <p:cNvSpPr txBox="1"/>
          <p:nvPr/>
        </p:nvSpPr>
        <p:spPr>
          <a:xfrm>
            <a:off x="5310916" y="2798884"/>
            <a:ext cx="1012922" cy="54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18975" tIns="118975" rIns="118975" bIns="118975" anchor="ctr">
            <a:spAutoFit/>
          </a:bodyPr>
          <a:lstStyle/>
          <a:p>
            <a:pPr defTabSz="2555875">
              <a:defRPr sz="2000" b="0"/>
            </a:pPr>
            <a:r>
              <a:rPr b="0" dirty="0">
                <a:latin typeface="Roboto Condensed" panose="02000000000000000000" pitchFamily="2" charset="0"/>
                <a:ea typeface="Roboto Condensed" panose="02000000000000000000" pitchFamily="2" charset="0"/>
                <a:cs typeface="Roboto" charset="0"/>
              </a:rPr>
              <a:t>( n = </a:t>
            </a:r>
            <a:r>
              <a:rPr lang="en-US" b="0" dirty="0">
                <a:latin typeface="Roboto Condensed" panose="02000000000000000000" pitchFamily="2" charset="0"/>
                <a:ea typeface="Roboto Condensed" panose="02000000000000000000" pitchFamily="2" charset="0"/>
                <a:cs typeface="Roboto" charset="0"/>
              </a:rPr>
              <a:t>6</a:t>
            </a:r>
            <a:r>
              <a:rPr b="0" dirty="0">
                <a:latin typeface="Roboto Condensed" panose="02000000000000000000" pitchFamily="2" charset="0"/>
                <a:ea typeface="Roboto Condensed" panose="02000000000000000000" pitchFamily="2" charset="0"/>
                <a:cs typeface="Roboto" charset="0"/>
              </a:rPr>
              <a:t> )</a:t>
            </a:r>
          </a:p>
        </p:txBody>
      </p:sp>
      <p:sp>
        <p:nvSpPr>
          <p:cNvPr id="19" name="Response variance is also significantly bigger in ‘single probe’ than ‘set probe’.">
            <a:extLst>
              <a:ext uri="{FF2B5EF4-FFF2-40B4-BE49-F238E27FC236}">
                <a16:creationId xmlns:a16="http://schemas.microsoft.com/office/drawing/2014/main" id="{9F21AF86-4828-6F4C-9B19-49AFD507958B}"/>
              </a:ext>
            </a:extLst>
          </p:cNvPr>
          <p:cNvSpPr txBox="1">
            <a:spLocks/>
          </p:cNvSpPr>
          <p:nvPr/>
        </p:nvSpPr>
        <p:spPr>
          <a:xfrm>
            <a:off x="441496" y="983589"/>
            <a:ext cx="12121808" cy="1228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90086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528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dirty="0">
                <a:latin typeface="Roboto Medium" charset="0"/>
                <a:ea typeface="Roboto Medium" charset="0"/>
                <a:cs typeface="Roboto Medium" charset="0"/>
              </a:rPr>
              <a:t>Overestimation &amp; response variance significantly bigger in single probe.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76148" y="3081147"/>
            <a:ext cx="2373682" cy="460377"/>
            <a:chOff x="8510350" y="3058866"/>
            <a:chExt cx="1919483" cy="460377"/>
          </a:xfrm>
        </p:grpSpPr>
        <p:sp>
          <p:nvSpPr>
            <p:cNvPr id="41" name="Line"/>
            <p:cNvSpPr/>
            <p:nvPr/>
          </p:nvSpPr>
          <p:spPr>
            <a:xfrm>
              <a:off x="8510350" y="3488389"/>
              <a:ext cx="191948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" name="*"/>
            <p:cNvSpPr txBox="1"/>
            <p:nvPr/>
          </p:nvSpPr>
          <p:spPr>
            <a:xfrm>
              <a:off x="9193567" y="3058866"/>
              <a:ext cx="553049" cy="460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/>
              </a:lvl1pPr>
            </a:lstStyle>
            <a:p>
              <a:r>
                <a:rPr sz="2000" dirty="0">
                  <a:latin typeface="Roboto" charset="0"/>
                  <a:ea typeface="Roboto" charset="0"/>
                  <a:cs typeface="Roboto" charset="0"/>
                </a:rPr>
                <a:t>*</a:t>
              </a:r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693A2530-C7CE-8747-91D7-AE20AB0D6F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84504" y="3332891"/>
          <a:ext cx="5878800" cy="49585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( n = 8 )">
            <a:extLst>
              <a:ext uri="{FF2B5EF4-FFF2-40B4-BE49-F238E27FC236}">
                <a16:creationId xmlns:a16="http://schemas.microsoft.com/office/drawing/2014/main" id="{054CCB98-BE99-744D-A738-30A913B9231F}"/>
              </a:ext>
            </a:extLst>
          </p:cNvPr>
          <p:cNvSpPr txBox="1"/>
          <p:nvPr/>
        </p:nvSpPr>
        <p:spPr>
          <a:xfrm>
            <a:off x="11696081" y="2798884"/>
            <a:ext cx="1012922" cy="54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18975" tIns="118975" rIns="118975" bIns="118975" anchor="ctr">
            <a:spAutoFit/>
          </a:bodyPr>
          <a:lstStyle/>
          <a:p>
            <a:pPr defTabSz="2555875">
              <a:defRPr sz="2000" b="0"/>
            </a:pPr>
            <a:r>
              <a:rPr b="0" dirty="0">
                <a:latin typeface="Roboto Condensed" panose="02000000000000000000" pitchFamily="2" charset="0"/>
                <a:ea typeface="Roboto Condensed" panose="02000000000000000000" pitchFamily="2" charset="0"/>
                <a:cs typeface="Roboto" charset="0"/>
              </a:rPr>
              <a:t>( n = </a:t>
            </a:r>
            <a:r>
              <a:rPr lang="en-US" b="0" dirty="0">
                <a:latin typeface="Roboto Condensed" panose="02000000000000000000" pitchFamily="2" charset="0"/>
                <a:ea typeface="Roboto Condensed" panose="02000000000000000000" pitchFamily="2" charset="0"/>
                <a:cs typeface="Roboto" charset="0"/>
              </a:rPr>
              <a:t>6</a:t>
            </a:r>
            <a:r>
              <a:rPr b="0" dirty="0">
                <a:latin typeface="Roboto Condensed" panose="02000000000000000000" pitchFamily="2" charset="0"/>
                <a:ea typeface="Roboto Condensed" panose="02000000000000000000" pitchFamily="2" charset="0"/>
                <a:cs typeface="Roboto" charset="0"/>
              </a:rPr>
              <a:t> 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BD9CFC-74B2-3140-BCAB-326F6F7A3429}"/>
              </a:ext>
            </a:extLst>
          </p:cNvPr>
          <p:cNvGrpSpPr/>
          <p:nvPr/>
        </p:nvGrpSpPr>
        <p:grpSpPr>
          <a:xfrm>
            <a:off x="9061313" y="3081147"/>
            <a:ext cx="2373682" cy="460377"/>
            <a:chOff x="8510350" y="3058866"/>
            <a:chExt cx="1919483" cy="460377"/>
          </a:xfrm>
        </p:grpSpPr>
        <p:sp>
          <p:nvSpPr>
            <p:cNvPr id="24" name="Line">
              <a:extLst>
                <a:ext uri="{FF2B5EF4-FFF2-40B4-BE49-F238E27FC236}">
                  <a16:creationId xmlns:a16="http://schemas.microsoft.com/office/drawing/2014/main" id="{FC51C6EB-3B53-9E4A-828C-D1E9BC63D375}"/>
                </a:ext>
              </a:extLst>
            </p:cNvPr>
            <p:cNvSpPr/>
            <p:nvPr/>
          </p:nvSpPr>
          <p:spPr>
            <a:xfrm>
              <a:off x="8510350" y="3488389"/>
              <a:ext cx="191948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5" name="*">
              <a:extLst>
                <a:ext uri="{FF2B5EF4-FFF2-40B4-BE49-F238E27FC236}">
                  <a16:creationId xmlns:a16="http://schemas.microsoft.com/office/drawing/2014/main" id="{E1B4BEE6-9D08-7C4B-94A1-E088F683DD08}"/>
                </a:ext>
              </a:extLst>
            </p:cNvPr>
            <p:cNvSpPr txBox="1"/>
            <p:nvPr/>
          </p:nvSpPr>
          <p:spPr>
            <a:xfrm>
              <a:off x="9193567" y="3058866"/>
              <a:ext cx="553049" cy="4603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600" b="0"/>
              </a:lvl1pPr>
            </a:lstStyle>
            <a:p>
              <a:r>
                <a:rPr sz="2000" dirty="0">
                  <a:latin typeface="Roboto" charset="0"/>
                  <a:ea typeface="Roboto" charset="0"/>
                  <a:cs typeface="Roboto" charset="0"/>
                </a:rPr>
                <a:t>*</a:t>
              </a:r>
              <a:r>
                <a:rPr lang="en-US" sz="2000" dirty="0">
                  <a:latin typeface="Roboto" charset="0"/>
                  <a:ea typeface="Roboto" charset="0"/>
                  <a:cs typeface="Roboto" charset="0"/>
                </a:rPr>
                <a:t>*</a:t>
              </a:r>
              <a:endParaRPr sz="2000"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57421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roup"/>
          <p:cNvGrpSpPr/>
          <p:nvPr/>
        </p:nvGrpSpPr>
        <p:grpSpPr>
          <a:xfrm>
            <a:off x="423180" y="-269838"/>
            <a:ext cx="2515715" cy="1004761"/>
            <a:chOff x="0" y="107765"/>
            <a:chExt cx="2515713" cy="1004760"/>
          </a:xfrm>
        </p:grpSpPr>
        <p:sp>
          <p:nvSpPr>
            <p:cNvPr id="601" name="Rectangle"/>
            <p:cNvSpPr/>
            <p:nvPr/>
          </p:nvSpPr>
          <p:spPr>
            <a:xfrm>
              <a:off x="0" y="107765"/>
              <a:ext cx="2515713" cy="1004760"/>
            </a:xfrm>
            <a:prstGeom prst="roundRect">
              <a:avLst>
                <a:gd name="adj" fmla="val 0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02" name="EXPERIMENT  1"/>
            <p:cNvSpPr txBox="1"/>
            <p:nvPr/>
          </p:nvSpPr>
          <p:spPr>
            <a:xfrm>
              <a:off x="386623" y="648949"/>
              <a:ext cx="1742464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Roboto" charset="0"/>
                  <a:ea typeface="Roboto" charset="0"/>
                  <a:cs typeface="Roboto" charset="0"/>
                </a:rPr>
                <a:t>EXPERIMENT  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2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690" name="Design &amp; Procedure"/>
          <p:cNvSpPr txBox="1"/>
          <p:nvPr/>
        </p:nvSpPr>
        <p:spPr>
          <a:xfrm>
            <a:off x="441496" y="839310"/>
            <a:ext cx="12121808" cy="647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665440">
              <a:defRPr sz="3402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>
                <a:latin typeface="Roboto Medium" charset="0"/>
                <a:ea typeface="Roboto Medium" charset="0"/>
                <a:cs typeface="Roboto Medium" charset="0"/>
              </a:rPr>
              <a:t>Variance of each set size conditions</a:t>
            </a:r>
            <a:endParaRPr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DFE027-774F-F94A-B891-2B1D3436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558" y="3144222"/>
            <a:ext cx="6092242" cy="5591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D27A92-C547-B241-9807-38679A253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81"/>
          <a:stretch/>
        </p:blipFill>
        <p:spPr>
          <a:xfrm>
            <a:off x="809804" y="4883020"/>
            <a:ext cx="5134558" cy="16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7212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In fact, in a single probe task, mean size overestimation was found for high variability set but not in low variability set."/>
          <p:cNvSpPr txBox="1"/>
          <p:nvPr/>
        </p:nvSpPr>
        <p:spPr>
          <a:xfrm>
            <a:off x="441496" y="839310"/>
            <a:ext cx="12121808" cy="114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 lnSpcReduction="10000"/>
          </a:bodyPr>
          <a:lstStyle>
            <a:lvl1pPr algn="l" defTabSz="583287">
              <a:lnSpc>
                <a:spcPct val="120000"/>
              </a:lnSpc>
              <a:defRPr sz="2982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Roboto Medium" charset="0"/>
                <a:ea typeface="Roboto Medium" charset="0"/>
                <a:cs typeface="Roboto Medium" charset="0"/>
              </a:rPr>
              <a:t>In fact, in a single probe task, mean size overestimation was found for high variability set but not in low variability set. </a:t>
            </a:r>
          </a:p>
        </p:txBody>
      </p:sp>
      <p:pic>
        <p:nvPicPr>
          <p:cNvPr id="1038" name="Screen Shot 2018-08-08 at 12.14.08 AM.png" descr="Screen Shot 2018-08-08 at 12.14.08 AM.png"/>
          <p:cNvPicPr>
            <a:picLocks noChangeAspect="1"/>
          </p:cNvPicPr>
          <p:nvPr/>
        </p:nvPicPr>
        <p:blipFill>
          <a:blip r:embed="rId3"/>
          <a:srcRect b="23749"/>
          <a:stretch>
            <a:fillRect/>
          </a:stretch>
        </p:blipFill>
        <p:spPr>
          <a:xfrm>
            <a:off x="6749151" y="3103562"/>
            <a:ext cx="6068849" cy="35463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48" name="Group"/>
          <p:cNvGrpSpPr/>
          <p:nvPr/>
        </p:nvGrpSpPr>
        <p:grpSpPr>
          <a:xfrm>
            <a:off x="1142719" y="2800339"/>
            <a:ext cx="4815851" cy="4362391"/>
            <a:chOff x="-208789" y="-189130"/>
            <a:chExt cx="4815849" cy="4362389"/>
          </a:xfrm>
        </p:grpSpPr>
        <p:sp>
          <p:nvSpPr>
            <p:cNvPr id="1039" name="Rectangle"/>
            <p:cNvSpPr/>
            <p:nvPr/>
          </p:nvSpPr>
          <p:spPr>
            <a:xfrm>
              <a:off x="-208790" y="-189131"/>
              <a:ext cx="4815850" cy="436239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043" name="Group"/>
            <p:cNvGrpSpPr/>
            <p:nvPr/>
          </p:nvGrpSpPr>
          <p:grpSpPr>
            <a:xfrm>
              <a:off x="341860" y="147797"/>
              <a:ext cx="3825740" cy="2059780"/>
              <a:chOff x="-23215" y="0"/>
              <a:chExt cx="3825738" cy="2059778"/>
            </a:xfrm>
          </p:grpSpPr>
          <p:pic>
            <p:nvPicPr>
              <p:cNvPr id="1040" name="Screen Shot 2018-08-08 at 12.13.48 AM.png" descr="Screen Shot 2018-08-08 at 12.13.48 AM.png"/>
              <p:cNvPicPr>
                <a:picLocks noChangeAspect="1"/>
              </p:cNvPicPr>
              <p:nvPr/>
            </p:nvPicPr>
            <p:blipFill>
              <a:blip r:embed="rId4"/>
              <a:srcRect l="3179" r="1099" b="10536"/>
              <a:stretch>
                <a:fillRect/>
              </a:stretch>
            </p:blipFill>
            <p:spPr>
              <a:xfrm>
                <a:off x="0" y="0"/>
                <a:ext cx="3622689" cy="14748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41" name="High Variability"/>
              <p:cNvSpPr txBox="1"/>
              <p:nvPr/>
            </p:nvSpPr>
            <p:spPr>
              <a:xfrm>
                <a:off x="-23216" y="1504204"/>
                <a:ext cx="1721308" cy="5555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lnSpc>
                    <a:spcPct val="120000"/>
                  </a:lnSpc>
                  <a:defRPr sz="16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High Variability</a:t>
                </a:r>
              </a:p>
            </p:txBody>
          </p:sp>
          <p:sp>
            <p:nvSpPr>
              <p:cNvPr id="1042" name="Low Variability"/>
              <p:cNvSpPr txBox="1"/>
              <p:nvPr/>
            </p:nvSpPr>
            <p:spPr>
              <a:xfrm>
                <a:off x="1984096" y="1524129"/>
                <a:ext cx="1818427" cy="5157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lnSpc>
                    <a:spcPct val="120000"/>
                  </a:lnSpc>
                  <a:defRPr sz="160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Low Variability</a:t>
                </a:r>
              </a:p>
            </p:txBody>
          </p:sp>
        </p:grpSp>
        <p:grpSp>
          <p:nvGrpSpPr>
            <p:cNvPr id="1047" name="Group"/>
            <p:cNvGrpSpPr/>
            <p:nvPr/>
          </p:nvGrpSpPr>
          <p:grpSpPr>
            <a:xfrm>
              <a:off x="1358765" y="2579603"/>
              <a:ext cx="1680740" cy="1258144"/>
              <a:chOff x="0" y="0"/>
              <a:chExt cx="1680739" cy="1258142"/>
            </a:xfrm>
          </p:grpSpPr>
          <p:sp>
            <p:nvSpPr>
              <p:cNvPr id="1044" name="Rectangle"/>
              <p:cNvSpPr/>
              <p:nvPr/>
            </p:nvSpPr>
            <p:spPr>
              <a:xfrm>
                <a:off x="253116" y="0"/>
                <a:ext cx="1174508" cy="81490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45" name="Adjust to mean"/>
              <p:cNvSpPr txBox="1"/>
              <p:nvPr/>
            </p:nvSpPr>
            <p:spPr>
              <a:xfrm>
                <a:off x="0" y="913388"/>
                <a:ext cx="1680740" cy="3447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lnSpc>
                    <a:spcPct val="120000"/>
                  </a:lnSpc>
                  <a:defRPr sz="1500" b="0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Adjust to mean</a:t>
                </a:r>
              </a:p>
            </p:txBody>
          </p:sp>
          <p:sp>
            <p:nvSpPr>
              <p:cNvPr id="1046" name="Circle"/>
              <p:cNvSpPr/>
              <p:nvPr/>
            </p:nvSpPr>
            <p:spPr>
              <a:xfrm>
                <a:off x="734830" y="301911"/>
                <a:ext cx="211079" cy="211078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1049" name="Single item have same variance as low variability condition.…"/>
          <p:cNvSpPr txBox="1"/>
          <p:nvPr/>
        </p:nvSpPr>
        <p:spPr>
          <a:xfrm>
            <a:off x="702109" y="7960324"/>
            <a:ext cx="11128268" cy="104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228600" indent="-228600" algn="l">
              <a:lnSpc>
                <a:spcPct val="120000"/>
              </a:lnSpc>
              <a:buSzPct val="100000"/>
              <a:buChar char="•"/>
              <a:defRPr sz="1800" b="0"/>
            </a:pPr>
            <a:r>
              <a:rPr b="0" dirty="0">
                <a:latin typeface="Roboto" charset="0"/>
                <a:ea typeface="Roboto" charset="0"/>
                <a:cs typeface="Roboto" charset="0"/>
              </a:rPr>
              <a:t>Single item have same variance as low variability condition.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sz="1800" b="0"/>
            </a:pPr>
            <a:r>
              <a:rPr b="0" dirty="0">
                <a:latin typeface="Roboto" charset="0"/>
                <a:ea typeface="Roboto" charset="0"/>
                <a:cs typeface="Roboto" charset="0"/>
              </a:rPr>
              <a:t>If mean perception bias is indeed due to variance difference, representation may be more about the ‘distribution of sizes’ or ‘shape of distribution’.</a:t>
            </a:r>
          </a:p>
        </p:txBody>
      </p:sp>
      <p:grpSp>
        <p:nvGrpSpPr>
          <p:cNvPr id="21" name="Group"/>
          <p:cNvGrpSpPr/>
          <p:nvPr/>
        </p:nvGrpSpPr>
        <p:grpSpPr>
          <a:xfrm>
            <a:off x="423180" y="-269838"/>
            <a:ext cx="2515715" cy="1004761"/>
            <a:chOff x="0" y="107765"/>
            <a:chExt cx="2515713" cy="1004760"/>
          </a:xfrm>
        </p:grpSpPr>
        <p:sp>
          <p:nvSpPr>
            <p:cNvPr id="22" name="Rectangle"/>
            <p:cNvSpPr/>
            <p:nvPr/>
          </p:nvSpPr>
          <p:spPr>
            <a:xfrm>
              <a:off x="0" y="107765"/>
              <a:ext cx="2515713" cy="1004760"/>
            </a:xfrm>
            <a:prstGeom prst="roundRect">
              <a:avLst>
                <a:gd name="adj" fmla="val 0"/>
              </a:avLst>
            </a:prstGeom>
            <a:solidFill>
              <a:srgbClr val="5E5E5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" name="EXPERIMENT  1"/>
            <p:cNvSpPr txBox="1"/>
            <p:nvPr/>
          </p:nvSpPr>
          <p:spPr>
            <a:xfrm>
              <a:off x="386623" y="648949"/>
              <a:ext cx="1742464" cy="379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Roboto" charset="0"/>
                  <a:ea typeface="Roboto" charset="0"/>
                  <a:cs typeface="Roboto" charset="0"/>
                </a:rPr>
                <a:t>EXPERIMENT  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3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</p:grpSp>
      <p:sp>
        <p:nvSpPr>
          <p:cNvPr id="18" name="Cain &amp; Cain (VSS 2018 poster)"/>
          <p:cNvSpPr txBox="1"/>
          <p:nvPr/>
        </p:nvSpPr>
        <p:spPr>
          <a:xfrm>
            <a:off x="7840028" y="6958059"/>
            <a:ext cx="4723276" cy="409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>
            <a:lvl1pPr algn="r">
              <a:lnSpc>
                <a:spcPct val="120000"/>
              </a:lnSpc>
              <a:defRPr sz="1800" b="0"/>
            </a:lvl1pPr>
          </a:lstStyle>
          <a:p>
            <a:r>
              <a:rPr lang="en-US" dirty="0" err="1"/>
              <a:t>Oriet</a:t>
            </a:r>
            <a:r>
              <a:rPr lang="en-US" dirty="0"/>
              <a:t> &amp; </a:t>
            </a:r>
            <a:r>
              <a:rPr lang="en-US" dirty="0" err="1"/>
              <a:t>Hozempa</a:t>
            </a:r>
            <a:r>
              <a:rPr lang="en-US" dirty="0"/>
              <a:t> (2016)</a:t>
            </a: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Conclusions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28529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>
            <a:lvl1pPr algn="l" defTabSz="821531">
              <a:lnSpc>
                <a:spcPct val="120000"/>
              </a:lnSpc>
              <a:defRPr sz="4200"/>
            </a:lvl1pPr>
          </a:lstStyle>
          <a:p>
            <a:r>
              <a:rPr lang="en-US" sz="4800" dirty="0">
                <a:latin typeface="Roboto Medium" charset="0"/>
                <a:ea typeface="Roboto Medium" charset="0"/>
                <a:cs typeface="Roboto Medium" charset="0"/>
              </a:rPr>
              <a:t>Summary</a:t>
            </a:r>
            <a:endParaRPr sz="48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56C2AF-5358-034C-B362-A7EED50A1CA7}"/>
              </a:ext>
            </a:extLst>
          </p:cNvPr>
          <p:cNvSpPr txBox="1"/>
          <p:nvPr/>
        </p:nvSpPr>
        <p:spPr>
          <a:xfrm>
            <a:off x="576201" y="1814552"/>
            <a:ext cx="11908391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Accurate comparison of mean size </a:t>
            </a:r>
            <a:r>
              <a:rPr lang="en-US" altLang="ko-KR" dirty="0"/>
              <a:t>was</a:t>
            </a:r>
            <a:r>
              <a:rPr kumimoji="0" lang="en-US" altLang="ko-KR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contingent on characteristic disparity of probe display.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778F5D-48C7-F148-99CD-FCCD278261FF}"/>
              </a:ext>
            </a:extLst>
          </p:cNvPr>
          <p:cNvSpPr txBox="1"/>
          <p:nvPr/>
        </p:nvSpPr>
        <p:spPr>
          <a:xfrm>
            <a:off x="576201" y="3103253"/>
            <a:ext cx="11908391" cy="988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/>
              <a:t>Strong evidence that mean is not represented as a single unit, but includes ensembles of statistical properties, as numerosity and variance.</a:t>
            </a:r>
          </a:p>
        </p:txBody>
      </p:sp>
      <p:sp>
        <p:nvSpPr>
          <p:cNvPr id="209" name="Line">
            <a:extLst>
              <a:ext uri="{FF2B5EF4-FFF2-40B4-BE49-F238E27FC236}">
                <a16:creationId xmlns:a16="http://schemas.microsoft.com/office/drawing/2014/main" id="{24112542-1374-A541-AB2A-C3257E2F6E90}"/>
              </a:ext>
            </a:extLst>
          </p:cNvPr>
          <p:cNvSpPr/>
          <p:nvPr/>
        </p:nvSpPr>
        <p:spPr>
          <a:xfrm flipV="1">
            <a:off x="6475984" y="4479217"/>
            <a:ext cx="0" cy="483004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28D9A61-77D6-3148-820A-FFBE5098B2C1}"/>
              </a:ext>
            </a:extLst>
          </p:cNvPr>
          <p:cNvGrpSpPr/>
          <p:nvPr/>
        </p:nvGrpSpPr>
        <p:grpSpPr>
          <a:xfrm>
            <a:off x="2191526" y="7477843"/>
            <a:ext cx="2881333" cy="1105130"/>
            <a:chOff x="1184481" y="5852987"/>
            <a:chExt cx="4314667" cy="1654883"/>
          </a:xfrm>
        </p:grpSpPr>
        <p:sp>
          <p:nvSpPr>
            <p:cNvPr id="108" name="Line">
              <a:extLst>
                <a:ext uri="{FF2B5EF4-FFF2-40B4-BE49-F238E27FC236}">
                  <a16:creationId xmlns:a16="http://schemas.microsoft.com/office/drawing/2014/main" id="{0CAB8438-5E2C-9945-B7BD-A54E84292220}"/>
                </a:ext>
              </a:extLst>
            </p:cNvPr>
            <p:cNvSpPr/>
            <p:nvPr/>
          </p:nvSpPr>
          <p:spPr>
            <a:xfrm>
              <a:off x="3497547" y="6294148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9" name="Line">
              <a:extLst>
                <a:ext uri="{FF2B5EF4-FFF2-40B4-BE49-F238E27FC236}">
                  <a16:creationId xmlns:a16="http://schemas.microsoft.com/office/drawing/2014/main" id="{F5C399EA-24E1-5D42-BF2E-ADF1ED15EDC4}"/>
                </a:ext>
              </a:extLst>
            </p:cNvPr>
            <p:cNvSpPr/>
            <p:nvPr/>
          </p:nvSpPr>
          <p:spPr>
            <a:xfrm>
              <a:off x="3955636" y="5852987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0" name="Line">
              <a:extLst>
                <a:ext uri="{FF2B5EF4-FFF2-40B4-BE49-F238E27FC236}">
                  <a16:creationId xmlns:a16="http://schemas.microsoft.com/office/drawing/2014/main" id="{CBBC3E3E-157E-FF4C-B586-329A2FCFFCE5}"/>
                </a:ext>
              </a:extLst>
            </p:cNvPr>
            <p:cNvSpPr/>
            <p:nvPr/>
          </p:nvSpPr>
          <p:spPr>
            <a:xfrm>
              <a:off x="2803741" y="6430509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1" name="Line">
              <a:extLst>
                <a:ext uri="{FF2B5EF4-FFF2-40B4-BE49-F238E27FC236}">
                  <a16:creationId xmlns:a16="http://schemas.microsoft.com/office/drawing/2014/main" id="{C01CEEB7-7E07-804E-8854-E6766D05E19A}"/>
                </a:ext>
              </a:extLst>
            </p:cNvPr>
            <p:cNvSpPr/>
            <p:nvPr/>
          </p:nvSpPr>
          <p:spPr>
            <a:xfrm>
              <a:off x="2114141" y="6707514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2" name="Line">
              <a:extLst>
                <a:ext uri="{FF2B5EF4-FFF2-40B4-BE49-F238E27FC236}">
                  <a16:creationId xmlns:a16="http://schemas.microsoft.com/office/drawing/2014/main" id="{19D425A2-7089-1049-82CE-980218AD839D}"/>
                </a:ext>
              </a:extLst>
            </p:cNvPr>
            <p:cNvSpPr/>
            <p:nvPr/>
          </p:nvSpPr>
          <p:spPr>
            <a:xfrm>
              <a:off x="1184481" y="7051887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3" name="Line">
              <a:extLst>
                <a:ext uri="{FF2B5EF4-FFF2-40B4-BE49-F238E27FC236}">
                  <a16:creationId xmlns:a16="http://schemas.microsoft.com/office/drawing/2014/main" id="{354CD289-3F38-DE43-9DC6-87E63C5497EE}"/>
                </a:ext>
              </a:extLst>
            </p:cNvPr>
            <p:cNvSpPr/>
            <p:nvPr/>
          </p:nvSpPr>
          <p:spPr>
            <a:xfrm>
              <a:off x="4245218" y="6784248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4" name="Line">
              <a:extLst>
                <a:ext uri="{FF2B5EF4-FFF2-40B4-BE49-F238E27FC236}">
                  <a16:creationId xmlns:a16="http://schemas.microsoft.com/office/drawing/2014/main" id="{5F6942BB-71B7-614C-A6D0-C3D9FF5CC62E}"/>
                </a:ext>
              </a:extLst>
            </p:cNvPr>
            <p:cNvSpPr/>
            <p:nvPr/>
          </p:nvSpPr>
          <p:spPr>
            <a:xfrm>
              <a:off x="1375146" y="6293866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5" name="Line">
              <a:extLst>
                <a:ext uri="{FF2B5EF4-FFF2-40B4-BE49-F238E27FC236}">
                  <a16:creationId xmlns:a16="http://schemas.microsoft.com/office/drawing/2014/main" id="{A20B6FE3-5857-9F42-A82F-1E91C12B09B6}"/>
                </a:ext>
              </a:extLst>
            </p:cNvPr>
            <p:cNvSpPr/>
            <p:nvPr/>
          </p:nvSpPr>
          <p:spPr>
            <a:xfrm>
              <a:off x="2114141" y="5874552"/>
              <a:ext cx="1253930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6" name="Line">
              <a:extLst>
                <a:ext uri="{FF2B5EF4-FFF2-40B4-BE49-F238E27FC236}">
                  <a16:creationId xmlns:a16="http://schemas.microsoft.com/office/drawing/2014/main" id="{01E9CFD5-F228-E440-8533-36499B372DED}"/>
                </a:ext>
              </a:extLst>
            </p:cNvPr>
            <p:cNvSpPr/>
            <p:nvPr/>
          </p:nvSpPr>
          <p:spPr>
            <a:xfrm>
              <a:off x="3044784" y="7180878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7" name="Group">
            <a:extLst>
              <a:ext uri="{FF2B5EF4-FFF2-40B4-BE49-F238E27FC236}">
                <a16:creationId xmlns:a16="http://schemas.microsoft.com/office/drawing/2014/main" id="{FE2868CC-A6BD-B24D-8819-EFBCB3A47113}"/>
              </a:ext>
            </a:extLst>
          </p:cNvPr>
          <p:cNvGrpSpPr/>
          <p:nvPr/>
        </p:nvGrpSpPr>
        <p:grpSpPr>
          <a:xfrm>
            <a:off x="8552756" y="4591553"/>
            <a:ext cx="1044468" cy="873085"/>
            <a:chOff x="0" y="0"/>
            <a:chExt cx="1392697" cy="1164173"/>
          </a:xfrm>
        </p:grpSpPr>
        <p:sp>
          <p:nvSpPr>
            <p:cNvPr id="118" name="Rounded Rectangle">
              <a:extLst>
                <a:ext uri="{FF2B5EF4-FFF2-40B4-BE49-F238E27FC236}">
                  <a16:creationId xmlns:a16="http://schemas.microsoft.com/office/drawing/2014/main" id="{A2EE9588-9FF1-DA4D-9C05-98CE902C1B79}"/>
                </a:ext>
              </a:extLst>
            </p:cNvPr>
            <p:cNvSpPr/>
            <p:nvPr/>
          </p:nvSpPr>
          <p:spPr>
            <a:xfrm>
              <a:off x="0" y="47949"/>
              <a:ext cx="1380459" cy="1095323"/>
            </a:xfrm>
            <a:prstGeom prst="roundRect">
              <a:avLst>
                <a:gd name="adj" fmla="val 572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19" name="Group">
              <a:extLst>
                <a:ext uri="{FF2B5EF4-FFF2-40B4-BE49-F238E27FC236}">
                  <a16:creationId xmlns:a16="http://schemas.microsoft.com/office/drawing/2014/main" id="{3BF5ABAE-430D-5F4B-BE3E-9E210FCA04A8}"/>
                </a:ext>
              </a:extLst>
            </p:cNvPr>
            <p:cNvGrpSpPr/>
            <p:nvPr/>
          </p:nvGrpSpPr>
          <p:grpSpPr>
            <a:xfrm>
              <a:off x="4014" y="0"/>
              <a:ext cx="1388684" cy="1164174"/>
              <a:chOff x="0" y="-91761"/>
              <a:chExt cx="1388682" cy="1164173"/>
            </a:xfrm>
          </p:grpSpPr>
          <p:pic>
            <p:nvPicPr>
              <p:cNvPr id="12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228CFC0E-02CD-BE42-91E7-2C526A82F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616482" y="283130"/>
                <a:ext cx="226029" cy="2236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5A768348-CA09-944E-8379-B874F59E76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515335" y="533087"/>
                <a:ext cx="226028" cy="2236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D0B81716-6AC4-DD4E-B78A-25B72AC3CC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0022" y="829099"/>
                <a:ext cx="205983" cy="2038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5373C88-E614-F243-8EC0-A758F28AAA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0" y="101845"/>
                <a:ext cx="226028" cy="2236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869906D5-753C-1543-9E45-41922EFE9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525357" y="111763"/>
                <a:ext cx="205983" cy="2038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0CDDDC9-46D6-B347-8B9B-307CBB16F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667634" y="-21998"/>
                <a:ext cx="205983" cy="2038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BC29524F-1243-2249-9DF4-6FA801E6A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95124" y="450065"/>
                <a:ext cx="205983" cy="2038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67924C9D-14A1-F942-B5A4-BB6F7DF05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72701" y="33254"/>
                <a:ext cx="205983" cy="2038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124E3E00-DBD7-6247-9C21-22C451488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09241" y="-29254"/>
                <a:ext cx="205983" cy="2038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37E17785-414B-D74C-B2B7-591AE935F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79748" y="274646"/>
                <a:ext cx="205983" cy="2038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561FE483-7365-404F-9FF9-50196DF99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61788" y="436284"/>
                <a:ext cx="233837" cy="2313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6E519B5A-B11F-7D45-93F8-E42524D40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87403" y="640408"/>
                <a:ext cx="233837" cy="2313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1E80DE88-6015-6B41-8BE3-2963E38D2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799276" y="460094"/>
                <a:ext cx="215317" cy="21305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84BD2987-D5A4-0944-AB16-3B2478282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775381" y="696310"/>
                <a:ext cx="217712" cy="2154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CF4E0BBE-E031-DC48-88CD-7047151D1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472944" y="774644"/>
                <a:ext cx="248578" cy="2459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F3BA5B2-F735-D543-876C-FF8CC981E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845674" y="244262"/>
                <a:ext cx="192985" cy="19096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1685FB4-6EE4-8344-914F-4AD9B2A110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002523" y="353406"/>
                <a:ext cx="215581" cy="2133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F0B22E6D-086B-0745-8FD6-4868FF7760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4845031">
                <a:off x="1131411" y="756820"/>
                <a:ext cx="240736" cy="23821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A948F0C0-012F-6A4C-B14D-7773C1BD5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90931" y="215143"/>
                <a:ext cx="168641" cy="1668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791072C-F100-7F48-A629-705922135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815600" y="249875"/>
                <a:ext cx="226028" cy="2236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190BEFF-D619-CB42-A4A8-C909793565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600181" y="644271"/>
                <a:ext cx="226029" cy="2236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7980CB4F-263E-D840-A599-5878385D1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6565" y="668859"/>
                <a:ext cx="205983" cy="2038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2409E545-DE8C-D141-8569-66B0E735C6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99117" y="68591"/>
                <a:ext cx="226029" cy="2236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E3D18ED0-5689-F546-A061-48C3CFCCC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756738" y="111763"/>
                <a:ext cx="205983" cy="2038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BE3F25A8-E608-DF40-8594-4B994A1E7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924073" y="-23402"/>
                <a:ext cx="205983" cy="2038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9DA5ECA2-9E10-4249-BF6E-8A4247248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494242" y="416811"/>
                <a:ext cx="205983" cy="2038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1D5A3E19-0685-9A4B-9DBD-E4AE15F41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471819" y="0"/>
                <a:ext cx="205983" cy="2038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6E6CCB37-B64B-C844-A2E9-C026EE0DF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6565" y="259793"/>
                <a:ext cx="205983" cy="2038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5B0DBAC7-5EE2-B748-98AD-A21B27203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54201" y="342099"/>
                <a:ext cx="205984" cy="20382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E3480FFF-3D41-8048-A38F-CD9AF3E49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6097687">
                <a:off x="714452" y="813689"/>
                <a:ext cx="226029" cy="2236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CA0AA19C-F405-3340-834F-99610F543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66531" y="-43035"/>
                <a:ext cx="233837" cy="2313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1FBFD932-ED8C-EB40-83A2-5BB2FE2F6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86520" y="607153"/>
                <a:ext cx="233837" cy="2313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BDA132BC-33F2-224A-A8AF-BF400A5711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967328" y="664241"/>
                <a:ext cx="215317" cy="21305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31495074-3536-3344-8E04-BA65B46D5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954833" y="791363"/>
                <a:ext cx="217712" cy="2154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1F2B4786-8007-3A4B-A3C2-6D4A10B18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103732" y="224068"/>
                <a:ext cx="233800" cy="2313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3C2C77A2-E477-524D-BC48-E34315C386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31571" y="725179"/>
                <a:ext cx="256455" cy="2537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B7159FEF-247F-5046-AF4C-50902C9B4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986862" y="118194"/>
                <a:ext cx="192985" cy="19096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196AAC32-B0FD-3447-BFDB-A9DB32266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889541" y="505002"/>
                <a:ext cx="215581" cy="21331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348D7454-42A1-3A40-9C40-B9C3DCEB4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4845031">
                <a:off x="1091864" y="525810"/>
                <a:ext cx="240737" cy="2382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BD381C3C-DF19-7E40-A100-1AC7FDD2A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667634" y="449933"/>
                <a:ext cx="168641" cy="16687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60" name="KakaoTalk_Photo_2018-08-09-13-18-49.png" descr="KakaoTalk_Photo_2018-08-09-13-18-49.png">
            <a:extLst>
              <a:ext uri="{FF2B5EF4-FFF2-40B4-BE49-F238E27FC236}">
                <a16:creationId xmlns:a16="http://schemas.microsoft.com/office/drawing/2014/main" id="{6939E6A0-1A44-5041-B70A-F687051203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6382"/>
          </a:blip>
          <a:stretch>
            <a:fillRect/>
          </a:stretch>
        </p:blipFill>
        <p:spPr>
          <a:xfrm>
            <a:off x="3527980" y="4879089"/>
            <a:ext cx="302119" cy="29895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Line">
            <a:extLst>
              <a:ext uri="{FF2B5EF4-FFF2-40B4-BE49-F238E27FC236}">
                <a16:creationId xmlns:a16="http://schemas.microsoft.com/office/drawing/2014/main" id="{82A73B8D-A964-274D-A0A0-15B63DDD39AC}"/>
              </a:ext>
            </a:extLst>
          </p:cNvPr>
          <p:cNvSpPr/>
          <p:nvPr/>
        </p:nvSpPr>
        <p:spPr>
          <a:xfrm flipV="1">
            <a:off x="3679040" y="5705984"/>
            <a:ext cx="1" cy="969951"/>
          </a:xfrm>
          <a:prstGeom prst="line">
            <a:avLst/>
          </a:prstGeom>
          <a:noFill/>
          <a:ln w="50800" cap="flat">
            <a:solidFill>
              <a:schemeClr val="accent5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8E63F99-6018-E341-87BB-C1A2290F07E5}"/>
              </a:ext>
            </a:extLst>
          </p:cNvPr>
          <p:cNvGrpSpPr/>
          <p:nvPr/>
        </p:nvGrpSpPr>
        <p:grpSpPr>
          <a:xfrm>
            <a:off x="2197859" y="7465548"/>
            <a:ext cx="2870361" cy="1118790"/>
            <a:chOff x="1201617" y="5840686"/>
            <a:chExt cx="4298238" cy="1675335"/>
          </a:xfrm>
        </p:grpSpPr>
        <p:sp>
          <p:nvSpPr>
            <p:cNvPr id="163" name="Line">
              <a:extLst>
                <a:ext uri="{FF2B5EF4-FFF2-40B4-BE49-F238E27FC236}">
                  <a16:creationId xmlns:a16="http://schemas.microsoft.com/office/drawing/2014/main" id="{864A8069-83BF-AC46-8B30-85823250981F}"/>
                </a:ext>
              </a:extLst>
            </p:cNvPr>
            <p:cNvSpPr/>
            <p:nvPr/>
          </p:nvSpPr>
          <p:spPr>
            <a:xfrm>
              <a:off x="2810181" y="6417985"/>
              <a:ext cx="1253931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chemeClr val="accent3">
                <a:hueOff val="362282"/>
                <a:satOff val="31803"/>
                <a:lumOff val="-18242"/>
                <a:alpha val="50000"/>
              </a:schemeClr>
            </a:solidFill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4" name="Line">
              <a:extLst>
                <a:ext uri="{FF2B5EF4-FFF2-40B4-BE49-F238E27FC236}">
                  <a16:creationId xmlns:a16="http://schemas.microsoft.com/office/drawing/2014/main" id="{4434E461-5145-2146-AAF2-3274EFD0CD4E}"/>
                </a:ext>
              </a:extLst>
            </p:cNvPr>
            <p:cNvSpPr/>
            <p:nvPr/>
          </p:nvSpPr>
          <p:spPr>
            <a:xfrm>
              <a:off x="3506312" y="6271881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chemeClr val="accent3">
                <a:hueOff val="362282"/>
                <a:satOff val="31803"/>
                <a:lumOff val="-18242"/>
                <a:alpha val="50000"/>
              </a:schemeClr>
            </a:solidFill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5" name="Line">
              <a:extLst>
                <a:ext uri="{FF2B5EF4-FFF2-40B4-BE49-F238E27FC236}">
                  <a16:creationId xmlns:a16="http://schemas.microsoft.com/office/drawing/2014/main" id="{0F109DE6-D226-464E-92DE-BB9709DD60CC}"/>
                </a:ext>
              </a:extLst>
            </p:cNvPr>
            <p:cNvSpPr/>
            <p:nvPr/>
          </p:nvSpPr>
          <p:spPr>
            <a:xfrm>
              <a:off x="3977491" y="5840686"/>
              <a:ext cx="1253930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chemeClr val="accent3">
                <a:hueOff val="362282"/>
                <a:satOff val="31803"/>
                <a:lumOff val="-18242"/>
                <a:alpha val="50000"/>
              </a:schemeClr>
            </a:solidFill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Line">
              <a:extLst>
                <a:ext uri="{FF2B5EF4-FFF2-40B4-BE49-F238E27FC236}">
                  <a16:creationId xmlns:a16="http://schemas.microsoft.com/office/drawing/2014/main" id="{B69D3736-743A-1C49-836B-CA084598A16D}"/>
                </a:ext>
              </a:extLst>
            </p:cNvPr>
            <p:cNvSpPr/>
            <p:nvPr/>
          </p:nvSpPr>
          <p:spPr>
            <a:xfrm>
              <a:off x="2118897" y="5886230"/>
              <a:ext cx="1253932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chemeClr val="accent3">
                <a:hueOff val="362282"/>
                <a:satOff val="31803"/>
                <a:lumOff val="-18242"/>
                <a:alpha val="50000"/>
              </a:schemeClr>
            </a:solidFill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7" name="Line">
              <a:extLst>
                <a:ext uri="{FF2B5EF4-FFF2-40B4-BE49-F238E27FC236}">
                  <a16:creationId xmlns:a16="http://schemas.microsoft.com/office/drawing/2014/main" id="{95C884A6-B5BB-1D4A-AA21-78686B6CC7BF}"/>
                </a:ext>
              </a:extLst>
            </p:cNvPr>
            <p:cNvSpPr/>
            <p:nvPr/>
          </p:nvSpPr>
          <p:spPr>
            <a:xfrm>
              <a:off x="1387731" y="6311634"/>
              <a:ext cx="1253932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chemeClr val="accent3">
                <a:hueOff val="362282"/>
                <a:satOff val="31803"/>
                <a:lumOff val="-18242"/>
                <a:alpha val="50000"/>
              </a:schemeClr>
            </a:solidFill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8" name="Line">
              <a:extLst>
                <a:ext uri="{FF2B5EF4-FFF2-40B4-BE49-F238E27FC236}">
                  <a16:creationId xmlns:a16="http://schemas.microsoft.com/office/drawing/2014/main" id="{235C9F6F-FC0B-C848-950C-6AF1B4609613}"/>
                </a:ext>
              </a:extLst>
            </p:cNvPr>
            <p:cNvSpPr/>
            <p:nvPr/>
          </p:nvSpPr>
          <p:spPr>
            <a:xfrm>
              <a:off x="2132190" y="6710450"/>
              <a:ext cx="1253932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chemeClr val="accent3">
                <a:hueOff val="362282"/>
                <a:satOff val="31803"/>
                <a:lumOff val="-18242"/>
                <a:alpha val="50000"/>
              </a:schemeClr>
            </a:solidFill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9" name="Line">
              <a:extLst>
                <a:ext uri="{FF2B5EF4-FFF2-40B4-BE49-F238E27FC236}">
                  <a16:creationId xmlns:a16="http://schemas.microsoft.com/office/drawing/2014/main" id="{63199D75-8F80-7441-AF00-696E0CFFD3E4}"/>
                </a:ext>
              </a:extLst>
            </p:cNvPr>
            <p:cNvSpPr/>
            <p:nvPr/>
          </p:nvSpPr>
          <p:spPr>
            <a:xfrm>
              <a:off x="1201617" y="7069385"/>
              <a:ext cx="1253932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chemeClr val="accent3">
                <a:hueOff val="362282"/>
                <a:satOff val="31803"/>
                <a:lumOff val="-18242"/>
                <a:alpha val="50000"/>
              </a:schemeClr>
            </a:solidFill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0" name="Line">
              <a:extLst>
                <a:ext uri="{FF2B5EF4-FFF2-40B4-BE49-F238E27FC236}">
                  <a16:creationId xmlns:a16="http://schemas.microsoft.com/office/drawing/2014/main" id="{2EEC3D56-6A99-844C-B941-7515719CEF1E}"/>
                </a:ext>
              </a:extLst>
            </p:cNvPr>
            <p:cNvSpPr/>
            <p:nvPr/>
          </p:nvSpPr>
          <p:spPr>
            <a:xfrm>
              <a:off x="3036177" y="7189030"/>
              <a:ext cx="1253932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chemeClr val="accent3">
                <a:hueOff val="362282"/>
                <a:satOff val="31803"/>
                <a:lumOff val="-18242"/>
                <a:alpha val="50000"/>
              </a:schemeClr>
            </a:solidFill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1" name="Line">
              <a:extLst>
                <a:ext uri="{FF2B5EF4-FFF2-40B4-BE49-F238E27FC236}">
                  <a16:creationId xmlns:a16="http://schemas.microsoft.com/office/drawing/2014/main" id="{87D2FB8E-7CF9-F546-AAF3-F9BDE7E9B88A}"/>
                </a:ext>
              </a:extLst>
            </p:cNvPr>
            <p:cNvSpPr/>
            <p:nvPr/>
          </p:nvSpPr>
          <p:spPr>
            <a:xfrm>
              <a:off x="4245923" y="6803506"/>
              <a:ext cx="1253932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chemeClr val="accent3">
                <a:hueOff val="362282"/>
                <a:satOff val="31803"/>
                <a:lumOff val="-18242"/>
                <a:alpha val="50000"/>
              </a:schemeClr>
            </a:solidFill>
            <a:ln w="25400" cap="flat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2F9386E-F4AA-FC46-968B-00D77DB9132D}"/>
              </a:ext>
            </a:extLst>
          </p:cNvPr>
          <p:cNvGrpSpPr/>
          <p:nvPr/>
        </p:nvGrpSpPr>
        <p:grpSpPr>
          <a:xfrm>
            <a:off x="2739324" y="6796049"/>
            <a:ext cx="1743927" cy="1322108"/>
            <a:chOff x="2033280" y="5089550"/>
            <a:chExt cx="2611453" cy="1979799"/>
          </a:xfrm>
        </p:grpSpPr>
        <p:sp>
          <p:nvSpPr>
            <p:cNvPr id="173" name="Line">
              <a:extLst>
                <a:ext uri="{FF2B5EF4-FFF2-40B4-BE49-F238E27FC236}">
                  <a16:creationId xmlns:a16="http://schemas.microsoft.com/office/drawing/2014/main" id="{18B8BE59-FAD6-5743-BAC4-03518AD93ACF}"/>
                </a:ext>
              </a:extLst>
            </p:cNvPr>
            <p:cNvSpPr/>
            <p:nvPr/>
          </p:nvSpPr>
          <p:spPr>
            <a:xfrm flipV="1">
              <a:off x="3437375" y="5095213"/>
              <a:ext cx="1" cy="1616593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4" name="Line">
              <a:extLst>
                <a:ext uri="{FF2B5EF4-FFF2-40B4-BE49-F238E27FC236}">
                  <a16:creationId xmlns:a16="http://schemas.microsoft.com/office/drawing/2014/main" id="{3E76E6BF-4320-FC49-9E71-F83C4006B45D}"/>
                </a:ext>
              </a:extLst>
            </p:cNvPr>
            <p:cNvSpPr/>
            <p:nvPr/>
          </p:nvSpPr>
          <p:spPr>
            <a:xfrm flipH="1" flipV="1">
              <a:off x="3565903" y="5089550"/>
              <a:ext cx="571324" cy="1623458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5" name="Line">
              <a:extLst>
                <a:ext uri="{FF2B5EF4-FFF2-40B4-BE49-F238E27FC236}">
                  <a16:creationId xmlns:a16="http://schemas.microsoft.com/office/drawing/2014/main" id="{86CA7079-C630-0A4B-9326-A2BDE047F6CD}"/>
                </a:ext>
              </a:extLst>
            </p:cNvPr>
            <p:cNvSpPr/>
            <p:nvPr/>
          </p:nvSpPr>
          <p:spPr>
            <a:xfrm flipH="1" flipV="1">
              <a:off x="3742079" y="5103333"/>
              <a:ext cx="902654" cy="1065047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6" name="Line">
              <a:extLst>
                <a:ext uri="{FF2B5EF4-FFF2-40B4-BE49-F238E27FC236}">
                  <a16:creationId xmlns:a16="http://schemas.microsoft.com/office/drawing/2014/main" id="{EC78933D-5610-A143-9A53-CE6ACA9B029C}"/>
                </a:ext>
              </a:extLst>
            </p:cNvPr>
            <p:cNvSpPr/>
            <p:nvPr/>
          </p:nvSpPr>
          <p:spPr>
            <a:xfrm flipV="1">
              <a:off x="2791033" y="5103078"/>
              <a:ext cx="534214" cy="1966271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7" name="Line">
              <a:extLst>
                <a:ext uri="{FF2B5EF4-FFF2-40B4-BE49-F238E27FC236}">
                  <a16:creationId xmlns:a16="http://schemas.microsoft.com/office/drawing/2014/main" id="{8CEC079D-DBC4-9143-B9B7-EE632306FCCD}"/>
                </a:ext>
              </a:extLst>
            </p:cNvPr>
            <p:cNvSpPr/>
            <p:nvPr/>
          </p:nvSpPr>
          <p:spPr>
            <a:xfrm flipV="1">
              <a:off x="2033280" y="5095214"/>
              <a:ext cx="1183984" cy="1708256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8" name="Group">
            <a:extLst>
              <a:ext uri="{FF2B5EF4-FFF2-40B4-BE49-F238E27FC236}">
                <a16:creationId xmlns:a16="http://schemas.microsoft.com/office/drawing/2014/main" id="{003A1A44-2078-8B45-880E-43F8A22ED0EF}"/>
              </a:ext>
            </a:extLst>
          </p:cNvPr>
          <p:cNvGrpSpPr/>
          <p:nvPr/>
        </p:nvGrpSpPr>
        <p:grpSpPr>
          <a:xfrm>
            <a:off x="7488792" y="7496242"/>
            <a:ext cx="2870769" cy="1086729"/>
            <a:chOff x="0" y="0"/>
            <a:chExt cx="4314665" cy="1633316"/>
          </a:xfrm>
        </p:grpSpPr>
        <p:sp>
          <p:nvSpPr>
            <p:cNvPr id="179" name="Line">
              <a:extLst>
                <a:ext uri="{FF2B5EF4-FFF2-40B4-BE49-F238E27FC236}">
                  <a16:creationId xmlns:a16="http://schemas.microsoft.com/office/drawing/2014/main" id="{0335D534-A690-444A-830B-CFECE2CCF016}"/>
                </a:ext>
              </a:extLst>
            </p:cNvPr>
            <p:cNvSpPr/>
            <p:nvPr/>
          </p:nvSpPr>
          <p:spPr>
            <a:xfrm>
              <a:off x="929660" y="832962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0" name="Line">
              <a:extLst>
                <a:ext uri="{FF2B5EF4-FFF2-40B4-BE49-F238E27FC236}">
                  <a16:creationId xmlns:a16="http://schemas.microsoft.com/office/drawing/2014/main" id="{8B37E693-E4BC-6945-B1E8-CFD5A4216B89}"/>
                </a:ext>
              </a:extLst>
            </p:cNvPr>
            <p:cNvSpPr/>
            <p:nvPr/>
          </p:nvSpPr>
          <p:spPr>
            <a:xfrm>
              <a:off x="0" y="1177334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1" name="Line">
              <a:extLst>
                <a:ext uri="{FF2B5EF4-FFF2-40B4-BE49-F238E27FC236}">
                  <a16:creationId xmlns:a16="http://schemas.microsoft.com/office/drawing/2014/main" id="{032F4FA6-53DE-2049-954A-B50D72E5CE7A}"/>
                </a:ext>
              </a:extLst>
            </p:cNvPr>
            <p:cNvSpPr/>
            <p:nvPr/>
          </p:nvSpPr>
          <p:spPr>
            <a:xfrm>
              <a:off x="2321830" y="431195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2" name="Line">
              <a:extLst>
                <a:ext uri="{FF2B5EF4-FFF2-40B4-BE49-F238E27FC236}">
                  <a16:creationId xmlns:a16="http://schemas.microsoft.com/office/drawing/2014/main" id="{D72BCA05-B561-7043-BF59-7077A7B4D791}"/>
                </a:ext>
              </a:extLst>
            </p:cNvPr>
            <p:cNvSpPr/>
            <p:nvPr/>
          </p:nvSpPr>
          <p:spPr>
            <a:xfrm>
              <a:off x="3060736" y="909695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3" name="Line">
              <a:extLst>
                <a:ext uri="{FF2B5EF4-FFF2-40B4-BE49-F238E27FC236}">
                  <a16:creationId xmlns:a16="http://schemas.microsoft.com/office/drawing/2014/main" id="{6867B5BB-A2CD-734C-9F37-EF77475C8B22}"/>
                </a:ext>
              </a:extLst>
            </p:cNvPr>
            <p:cNvSpPr/>
            <p:nvPr/>
          </p:nvSpPr>
          <p:spPr>
            <a:xfrm>
              <a:off x="190665" y="419314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4" name="Line">
              <a:extLst>
                <a:ext uri="{FF2B5EF4-FFF2-40B4-BE49-F238E27FC236}">
                  <a16:creationId xmlns:a16="http://schemas.microsoft.com/office/drawing/2014/main" id="{68B16F13-CB8D-534D-9F39-DBD368D2F125}"/>
                </a:ext>
              </a:extLst>
            </p:cNvPr>
            <p:cNvSpPr/>
            <p:nvPr/>
          </p:nvSpPr>
          <p:spPr>
            <a:xfrm>
              <a:off x="929660" y="0"/>
              <a:ext cx="1253930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5" name="Line">
              <a:extLst>
                <a:ext uri="{FF2B5EF4-FFF2-40B4-BE49-F238E27FC236}">
                  <a16:creationId xmlns:a16="http://schemas.microsoft.com/office/drawing/2014/main" id="{6D0833D4-7222-0A47-838E-ADF65D02BB26}"/>
                </a:ext>
              </a:extLst>
            </p:cNvPr>
            <p:cNvSpPr/>
            <p:nvPr/>
          </p:nvSpPr>
          <p:spPr>
            <a:xfrm>
              <a:off x="1860303" y="1306325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6" name="Line">
              <a:extLst>
                <a:ext uri="{FF2B5EF4-FFF2-40B4-BE49-F238E27FC236}">
                  <a16:creationId xmlns:a16="http://schemas.microsoft.com/office/drawing/2014/main" id="{D3658D39-478F-1B49-9C58-FB8FD3B2E295}"/>
                </a:ext>
              </a:extLst>
            </p:cNvPr>
            <p:cNvSpPr/>
            <p:nvPr/>
          </p:nvSpPr>
          <p:spPr>
            <a:xfrm>
              <a:off x="2793009" y="0"/>
              <a:ext cx="1253930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7" name="Line">
              <a:extLst>
                <a:ext uri="{FF2B5EF4-FFF2-40B4-BE49-F238E27FC236}">
                  <a16:creationId xmlns:a16="http://schemas.microsoft.com/office/drawing/2014/main" id="{DAB2FA20-D2A7-F84E-961F-F2632F824E85}"/>
                </a:ext>
              </a:extLst>
            </p:cNvPr>
            <p:cNvSpPr/>
            <p:nvPr/>
          </p:nvSpPr>
          <p:spPr>
            <a:xfrm>
              <a:off x="1625700" y="577299"/>
              <a:ext cx="1253931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solidFill>
              <a:srgbClr val="D6D5D5">
                <a:alpha val="50000"/>
              </a:srgbClr>
            </a:solidFill>
            <a:ln w="25400" cap="flat">
              <a:solidFill>
                <a:srgbClr val="929292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88" name="Line">
            <a:extLst>
              <a:ext uri="{FF2B5EF4-FFF2-40B4-BE49-F238E27FC236}">
                <a16:creationId xmlns:a16="http://schemas.microsoft.com/office/drawing/2014/main" id="{9100F38D-ED09-9448-88D0-F31D2FC3C88F}"/>
              </a:ext>
            </a:extLst>
          </p:cNvPr>
          <p:cNvSpPr/>
          <p:nvPr/>
        </p:nvSpPr>
        <p:spPr>
          <a:xfrm>
            <a:off x="7962708" y="5864589"/>
            <a:ext cx="1799878" cy="819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74" extrusionOk="0">
                <a:moveTo>
                  <a:pt x="0" y="21174"/>
                </a:moveTo>
                <a:cubicBezTo>
                  <a:pt x="1375" y="20741"/>
                  <a:pt x="2715" y="20047"/>
                  <a:pt x="4007" y="19112"/>
                </a:cubicBezTo>
                <a:cubicBezTo>
                  <a:pt x="5431" y="18081"/>
                  <a:pt x="6840" y="16728"/>
                  <a:pt x="7979" y="14491"/>
                </a:cubicBezTo>
                <a:cubicBezTo>
                  <a:pt x="9121" y="12249"/>
                  <a:pt x="9882" y="9292"/>
                  <a:pt x="10399" y="6160"/>
                </a:cubicBezTo>
                <a:cubicBezTo>
                  <a:pt x="10671" y="4516"/>
                  <a:pt x="10880" y="2803"/>
                  <a:pt x="11322" y="1337"/>
                </a:cubicBezTo>
                <a:cubicBezTo>
                  <a:pt x="11483" y="804"/>
                  <a:pt x="11681" y="301"/>
                  <a:pt x="11960" y="101"/>
                </a:cubicBezTo>
                <a:cubicBezTo>
                  <a:pt x="12695" y="-426"/>
                  <a:pt x="13305" y="1270"/>
                  <a:pt x="14043" y="1318"/>
                </a:cubicBezTo>
                <a:cubicBezTo>
                  <a:pt x="14660" y="1357"/>
                  <a:pt x="15209" y="236"/>
                  <a:pt x="15821" y="540"/>
                </a:cubicBezTo>
                <a:cubicBezTo>
                  <a:pt x="16225" y="740"/>
                  <a:pt x="16495" y="1490"/>
                  <a:pt x="16704" y="2267"/>
                </a:cubicBezTo>
                <a:cubicBezTo>
                  <a:pt x="17336" y="4622"/>
                  <a:pt x="17578" y="7337"/>
                  <a:pt x="18004" y="9893"/>
                </a:cubicBezTo>
                <a:cubicBezTo>
                  <a:pt x="18725" y="14217"/>
                  <a:pt x="19966" y="18050"/>
                  <a:pt x="21600" y="21003"/>
                </a:cubicBezTo>
              </a:path>
            </a:pathLst>
          </a:custGeom>
          <a:gradFill flip="none" rotWithShape="1">
            <a:gsLst>
              <a:gs pos="0">
                <a:schemeClr val="accent5">
                  <a:hueOff val="-82419"/>
                  <a:satOff val="-9513"/>
                  <a:lumOff val="-16343"/>
                  <a:alpha val="63943"/>
                </a:schemeClr>
              </a:gs>
              <a:gs pos="100000">
                <a:schemeClr val="accent5">
                  <a:hueOff val="-152896"/>
                  <a:lumOff val="12368"/>
                  <a:alpha val="63943"/>
                </a:schemeClr>
              </a:gs>
            </a:gsLst>
            <a:lin ang="5400000" scaled="0"/>
          </a:gradFill>
          <a:ln w="25400" cap="flat">
            <a:solidFill>
              <a:schemeClr val="accent5">
                <a:alpha val="63943"/>
              </a:schemeClr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defTabSz="821531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C978007F-96C7-1D4A-B89F-6F6625E5BC60}"/>
              </a:ext>
            </a:extLst>
          </p:cNvPr>
          <p:cNvGrpSpPr/>
          <p:nvPr/>
        </p:nvGrpSpPr>
        <p:grpSpPr>
          <a:xfrm>
            <a:off x="2275657" y="6475954"/>
            <a:ext cx="2966895" cy="435785"/>
            <a:chOff x="1269021" y="4605867"/>
            <a:chExt cx="4442793" cy="652568"/>
          </a:xfrm>
        </p:grpSpPr>
        <p:sp>
          <p:nvSpPr>
            <p:cNvPr id="190" name="Line">
              <a:extLst>
                <a:ext uri="{FF2B5EF4-FFF2-40B4-BE49-F238E27FC236}">
                  <a16:creationId xmlns:a16="http://schemas.microsoft.com/office/drawing/2014/main" id="{FAFDD15E-62AF-1448-A7A6-48A76D9159F7}"/>
                </a:ext>
              </a:extLst>
            </p:cNvPr>
            <p:cNvSpPr/>
            <p:nvPr/>
          </p:nvSpPr>
          <p:spPr>
            <a:xfrm>
              <a:off x="1566692" y="4932151"/>
              <a:ext cx="339393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1" name="KakaoTalk_Photo_2018-08-09-13-18-49.png" descr="KakaoTalk_Photo_2018-08-09-13-18-49.png">
              <a:extLst>
                <a:ext uri="{FF2B5EF4-FFF2-40B4-BE49-F238E27FC236}">
                  <a16:creationId xmlns:a16="http://schemas.microsoft.com/office/drawing/2014/main" id="{1ECA87CB-13F5-5242-9C26-8DFFFDE04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269021" y="4830249"/>
              <a:ext cx="205964" cy="2038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KakaoTalk_Photo_2018-08-09-13-18-49.png" descr="KakaoTalk_Photo_2018-08-09-13-18-49.png">
              <a:extLst>
                <a:ext uri="{FF2B5EF4-FFF2-40B4-BE49-F238E27FC236}">
                  <a16:creationId xmlns:a16="http://schemas.microsoft.com/office/drawing/2014/main" id="{443FC520-8C9E-014C-A006-BEC4924B4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5052330" y="4605867"/>
              <a:ext cx="659484" cy="6525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D573EF8-54AD-E745-8B8D-663A62FCAB37}"/>
              </a:ext>
            </a:extLst>
          </p:cNvPr>
          <p:cNvGrpSpPr/>
          <p:nvPr/>
        </p:nvGrpSpPr>
        <p:grpSpPr>
          <a:xfrm>
            <a:off x="7538173" y="6460698"/>
            <a:ext cx="2957488" cy="434402"/>
            <a:chOff x="7366740" y="4626993"/>
            <a:chExt cx="4445001" cy="652891"/>
          </a:xfrm>
        </p:grpSpPr>
        <p:sp>
          <p:nvSpPr>
            <p:cNvPr id="194" name="Line">
              <a:extLst>
                <a:ext uri="{FF2B5EF4-FFF2-40B4-BE49-F238E27FC236}">
                  <a16:creationId xmlns:a16="http://schemas.microsoft.com/office/drawing/2014/main" id="{C748F143-4DC0-674C-8134-BBFEDAEA5450}"/>
                </a:ext>
              </a:extLst>
            </p:cNvPr>
            <p:cNvSpPr/>
            <p:nvPr/>
          </p:nvSpPr>
          <p:spPr>
            <a:xfrm>
              <a:off x="7664559" y="4953438"/>
              <a:ext cx="3395619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95" name="KakaoTalk_Photo_2018-08-09-13-18-49.png" descr="KakaoTalk_Photo_2018-08-09-13-18-49.png">
              <a:extLst>
                <a:ext uri="{FF2B5EF4-FFF2-40B4-BE49-F238E27FC236}">
                  <a16:creationId xmlns:a16="http://schemas.microsoft.com/office/drawing/2014/main" id="{C769DA03-C4DF-494E-A35D-96059BAD8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7366740" y="4851485"/>
              <a:ext cx="206067" cy="2039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6" name="KakaoTalk_Photo_2018-08-09-13-18-49.png" descr="KakaoTalk_Photo_2018-08-09-13-18-49.png">
              <a:extLst>
                <a:ext uri="{FF2B5EF4-FFF2-40B4-BE49-F238E27FC236}">
                  <a16:creationId xmlns:a16="http://schemas.microsoft.com/office/drawing/2014/main" id="{A4AE5934-48FD-6F49-AC00-AB4EA3C6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6382"/>
            </a:blip>
            <a:stretch>
              <a:fillRect/>
            </a:stretch>
          </p:blipFill>
          <p:spPr>
            <a:xfrm>
              <a:off x="11151930" y="4626993"/>
              <a:ext cx="659811" cy="6528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98" name="Group">
            <a:extLst>
              <a:ext uri="{FF2B5EF4-FFF2-40B4-BE49-F238E27FC236}">
                <a16:creationId xmlns:a16="http://schemas.microsoft.com/office/drawing/2014/main" id="{BBA2710B-07BC-3B44-A9C2-324964497E0D}"/>
              </a:ext>
            </a:extLst>
          </p:cNvPr>
          <p:cNvGrpSpPr/>
          <p:nvPr/>
        </p:nvGrpSpPr>
        <p:grpSpPr>
          <a:xfrm>
            <a:off x="7488793" y="7496243"/>
            <a:ext cx="2870770" cy="1086730"/>
            <a:chOff x="0" y="0"/>
            <a:chExt cx="4314666" cy="1633317"/>
          </a:xfrm>
        </p:grpSpPr>
        <p:sp>
          <p:nvSpPr>
            <p:cNvPr id="299" name="Line">
              <a:extLst>
                <a:ext uri="{FF2B5EF4-FFF2-40B4-BE49-F238E27FC236}">
                  <a16:creationId xmlns:a16="http://schemas.microsoft.com/office/drawing/2014/main" id="{DCD16A74-E59E-3F46-AEA4-BD7CA983DBE2}"/>
                </a:ext>
              </a:extLst>
            </p:cNvPr>
            <p:cNvSpPr/>
            <p:nvPr/>
          </p:nvSpPr>
          <p:spPr>
            <a:xfrm>
              <a:off x="929660" y="832962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gradFill>
              <a:gsLst>
                <a:gs pos="0">
                  <a:srgbClr val="FD7561">
                    <a:alpha val="50000"/>
                  </a:srgbClr>
                </a:gs>
                <a:gs pos="100000">
                  <a:srgbClr val="FD7561">
                    <a:alpha val="12000"/>
                  </a:srgbClr>
                </a:gs>
              </a:gsLst>
              <a:lin ang="5400000" scaled="1"/>
            </a:gradFill>
            <a:ln w="25400" cap="flat">
              <a:solidFill>
                <a:srgbClr val="FD756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0" name="Line">
              <a:extLst>
                <a:ext uri="{FF2B5EF4-FFF2-40B4-BE49-F238E27FC236}">
                  <a16:creationId xmlns:a16="http://schemas.microsoft.com/office/drawing/2014/main" id="{4F64CC02-94DB-4A4E-8392-6AFAF7A064AA}"/>
                </a:ext>
              </a:extLst>
            </p:cNvPr>
            <p:cNvSpPr/>
            <p:nvPr/>
          </p:nvSpPr>
          <p:spPr>
            <a:xfrm>
              <a:off x="0" y="1177334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gradFill>
              <a:gsLst>
                <a:gs pos="0">
                  <a:srgbClr val="FD7561">
                    <a:alpha val="50000"/>
                  </a:srgbClr>
                </a:gs>
                <a:gs pos="100000">
                  <a:srgbClr val="FD7561">
                    <a:alpha val="12000"/>
                  </a:srgbClr>
                </a:gs>
              </a:gsLst>
              <a:lin ang="5400000" scaled="1"/>
            </a:gradFill>
            <a:ln w="25400" cap="flat">
              <a:solidFill>
                <a:srgbClr val="FD756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1" name="Line">
              <a:extLst>
                <a:ext uri="{FF2B5EF4-FFF2-40B4-BE49-F238E27FC236}">
                  <a16:creationId xmlns:a16="http://schemas.microsoft.com/office/drawing/2014/main" id="{7FE90B83-298E-EC40-9D97-072BB36B69BC}"/>
                </a:ext>
              </a:extLst>
            </p:cNvPr>
            <p:cNvSpPr/>
            <p:nvPr/>
          </p:nvSpPr>
          <p:spPr>
            <a:xfrm>
              <a:off x="2321830" y="431195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gradFill>
              <a:gsLst>
                <a:gs pos="0">
                  <a:srgbClr val="FD7561">
                    <a:alpha val="50000"/>
                  </a:srgbClr>
                </a:gs>
                <a:gs pos="100000">
                  <a:srgbClr val="FD7561">
                    <a:alpha val="12000"/>
                  </a:srgbClr>
                </a:gs>
              </a:gsLst>
              <a:lin ang="5400000" scaled="1"/>
            </a:gradFill>
            <a:ln w="25400" cap="flat">
              <a:solidFill>
                <a:srgbClr val="FD756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2" name="Line">
              <a:extLst>
                <a:ext uri="{FF2B5EF4-FFF2-40B4-BE49-F238E27FC236}">
                  <a16:creationId xmlns:a16="http://schemas.microsoft.com/office/drawing/2014/main" id="{F4F53D23-9A90-5640-A766-3A22E3A4B27F}"/>
                </a:ext>
              </a:extLst>
            </p:cNvPr>
            <p:cNvSpPr/>
            <p:nvPr/>
          </p:nvSpPr>
          <p:spPr>
            <a:xfrm>
              <a:off x="3060736" y="909695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gradFill>
              <a:gsLst>
                <a:gs pos="0">
                  <a:srgbClr val="FD7561">
                    <a:alpha val="50000"/>
                  </a:srgbClr>
                </a:gs>
                <a:gs pos="100000">
                  <a:srgbClr val="FD7561">
                    <a:alpha val="12000"/>
                  </a:srgbClr>
                </a:gs>
              </a:gsLst>
              <a:lin ang="5400000" scaled="1"/>
            </a:gradFill>
            <a:ln w="25400" cap="flat">
              <a:solidFill>
                <a:srgbClr val="FD756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3" name="Line">
              <a:extLst>
                <a:ext uri="{FF2B5EF4-FFF2-40B4-BE49-F238E27FC236}">
                  <a16:creationId xmlns:a16="http://schemas.microsoft.com/office/drawing/2014/main" id="{8EAB2BD5-8BEB-504A-9BDE-73C2A96605CF}"/>
                </a:ext>
              </a:extLst>
            </p:cNvPr>
            <p:cNvSpPr/>
            <p:nvPr/>
          </p:nvSpPr>
          <p:spPr>
            <a:xfrm>
              <a:off x="190665" y="419314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gradFill>
              <a:gsLst>
                <a:gs pos="0">
                  <a:srgbClr val="FD7561">
                    <a:alpha val="50000"/>
                  </a:srgbClr>
                </a:gs>
                <a:gs pos="100000">
                  <a:srgbClr val="FD7561">
                    <a:alpha val="12000"/>
                  </a:srgbClr>
                </a:gs>
              </a:gsLst>
              <a:lin ang="5400000" scaled="1"/>
            </a:gradFill>
            <a:ln w="25400" cap="flat">
              <a:solidFill>
                <a:srgbClr val="FD756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4" name="Line">
              <a:extLst>
                <a:ext uri="{FF2B5EF4-FFF2-40B4-BE49-F238E27FC236}">
                  <a16:creationId xmlns:a16="http://schemas.microsoft.com/office/drawing/2014/main" id="{0D62B00F-C626-C84C-A4E3-EFFB5F50D368}"/>
                </a:ext>
              </a:extLst>
            </p:cNvPr>
            <p:cNvSpPr/>
            <p:nvPr/>
          </p:nvSpPr>
          <p:spPr>
            <a:xfrm>
              <a:off x="929660" y="0"/>
              <a:ext cx="1253930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gradFill>
              <a:gsLst>
                <a:gs pos="0">
                  <a:srgbClr val="FD7561">
                    <a:alpha val="50000"/>
                  </a:srgbClr>
                </a:gs>
                <a:gs pos="100000">
                  <a:srgbClr val="FD7561">
                    <a:alpha val="12000"/>
                  </a:srgbClr>
                </a:gs>
              </a:gsLst>
              <a:lin ang="5400000" scaled="1"/>
            </a:gradFill>
            <a:ln w="25400" cap="flat">
              <a:solidFill>
                <a:srgbClr val="FD756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5" name="Line">
              <a:extLst>
                <a:ext uri="{FF2B5EF4-FFF2-40B4-BE49-F238E27FC236}">
                  <a16:creationId xmlns:a16="http://schemas.microsoft.com/office/drawing/2014/main" id="{CA89888A-99A1-1949-9F62-B29199DD80E6}"/>
                </a:ext>
              </a:extLst>
            </p:cNvPr>
            <p:cNvSpPr/>
            <p:nvPr/>
          </p:nvSpPr>
          <p:spPr>
            <a:xfrm>
              <a:off x="1860303" y="1306325"/>
              <a:ext cx="1253930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gradFill>
              <a:gsLst>
                <a:gs pos="0">
                  <a:srgbClr val="FD7561">
                    <a:alpha val="50000"/>
                  </a:srgbClr>
                </a:gs>
                <a:gs pos="100000">
                  <a:srgbClr val="FD7561">
                    <a:alpha val="12000"/>
                  </a:srgbClr>
                </a:gs>
              </a:gsLst>
              <a:lin ang="5400000" scaled="1"/>
            </a:gradFill>
            <a:ln w="25400" cap="flat">
              <a:solidFill>
                <a:srgbClr val="FD756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6" name="Line">
              <a:extLst>
                <a:ext uri="{FF2B5EF4-FFF2-40B4-BE49-F238E27FC236}">
                  <a16:creationId xmlns:a16="http://schemas.microsoft.com/office/drawing/2014/main" id="{DF70B9B0-D473-C149-B406-997BC7757F45}"/>
                </a:ext>
              </a:extLst>
            </p:cNvPr>
            <p:cNvSpPr/>
            <p:nvPr/>
          </p:nvSpPr>
          <p:spPr>
            <a:xfrm>
              <a:off x="2793009" y="0"/>
              <a:ext cx="1253930" cy="32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gradFill>
              <a:gsLst>
                <a:gs pos="0">
                  <a:srgbClr val="FD7561">
                    <a:alpha val="50000"/>
                  </a:srgbClr>
                </a:gs>
                <a:gs pos="100000">
                  <a:srgbClr val="FD7561">
                    <a:alpha val="12000"/>
                  </a:srgbClr>
                </a:gs>
              </a:gsLst>
              <a:lin ang="5400000" scaled="1"/>
            </a:gradFill>
            <a:ln w="25400" cap="flat">
              <a:solidFill>
                <a:srgbClr val="FD756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07" name="Line">
              <a:extLst>
                <a:ext uri="{FF2B5EF4-FFF2-40B4-BE49-F238E27FC236}">
                  <a16:creationId xmlns:a16="http://schemas.microsoft.com/office/drawing/2014/main" id="{B13F6FAF-AD15-2744-B791-B6AE230F8C09}"/>
                </a:ext>
              </a:extLst>
            </p:cNvPr>
            <p:cNvSpPr/>
            <p:nvPr/>
          </p:nvSpPr>
          <p:spPr>
            <a:xfrm>
              <a:off x="1625700" y="577299"/>
              <a:ext cx="1253931" cy="326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0" extrusionOk="0">
                  <a:moveTo>
                    <a:pt x="0" y="19808"/>
                  </a:moveTo>
                  <a:cubicBezTo>
                    <a:pt x="2249" y="20214"/>
                    <a:pt x="4445" y="17091"/>
                    <a:pt x="6080" y="11160"/>
                  </a:cubicBezTo>
                  <a:cubicBezTo>
                    <a:pt x="7145" y="7295"/>
                    <a:pt x="7997" y="2202"/>
                    <a:pt x="9415" y="591"/>
                  </a:cubicBezTo>
                  <a:cubicBezTo>
                    <a:pt x="9954" y="-22"/>
                    <a:pt x="10523" y="-30"/>
                    <a:pt x="11084" y="17"/>
                  </a:cubicBezTo>
                  <a:cubicBezTo>
                    <a:pt x="11614" y="62"/>
                    <a:pt x="12148" y="157"/>
                    <a:pt x="12651" y="794"/>
                  </a:cubicBezTo>
                  <a:cubicBezTo>
                    <a:pt x="13958" y="2448"/>
                    <a:pt x="14750" y="7141"/>
                    <a:pt x="15704" y="10896"/>
                  </a:cubicBezTo>
                  <a:cubicBezTo>
                    <a:pt x="17271" y="17058"/>
                    <a:pt x="19362" y="20854"/>
                    <a:pt x="21600" y="21570"/>
                  </a:cubicBezTo>
                </a:path>
              </a:pathLst>
            </a:custGeom>
            <a:gradFill>
              <a:gsLst>
                <a:gs pos="0">
                  <a:srgbClr val="FD7561">
                    <a:alpha val="50000"/>
                  </a:srgbClr>
                </a:gs>
                <a:gs pos="100000">
                  <a:srgbClr val="FD7561">
                    <a:alpha val="12000"/>
                  </a:srgbClr>
                </a:gs>
              </a:gsLst>
              <a:lin ang="5400000" scaled="1"/>
            </a:gradFill>
            <a:ln w="25400" cap="flat">
              <a:solidFill>
                <a:srgbClr val="FD756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308" name="Reduction">
            <a:extLst>
              <a:ext uri="{FF2B5EF4-FFF2-40B4-BE49-F238E27FC236}">
                <a16:creationId xmlns:a16="http://schemas.microsoft.com/office/drawing/2014/main" id="{7489EED8-FDB3-034D-A80A-F04546180342}"/>
              </a:ext>
            </a:extLst>
          </p:cNvPr>
          <p:cNvSpPr txBox="1"/>
          <p:nvPr/>
        </p:nvSpPr>
        <p:spPr>
          <a:xfrm>
            <a:off x="2544467" y="9014324"/>
            <a:ext cx="2436683" cy="3644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Single size</a:t>
            </a:r>
            <a:endParaRPr sz="2400" b="1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309" name="Transformation">
            <a:extLst>
              <a:ext uri="{FF2B5EF4-FFF2-40B4-BE49-F238E27FC236}">
                <a16:creationId xmlns:a16="http://schemas.microsoft.com/office/drawing/2014/main" id="{FE47D1CC-B680-2847-B7CD-94E0BA43A576}"/>
              </a:ext>
            </a:extLst>
          </p:cNvPr>
          <p:cNvSpPr txBox="1"/>
          <p:nvPr/>
        </p:nvSpPr>
        <p:spPr>
          <a:xfrm>
            <a:off x="7246375" y="8923664"/>
            <a:ext cx="3648824" cy="545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en-US" sz="2400" b="1" dirty="0">
                <a:latin typeface="Roboto Condensed" charset="0"/>
                <a:ea typeface="Roboto Condensed" charset="0"/>
                <a:cs typeface="Roboto Condensed" charset="0"/>
              </a:rPr>
              <a:t>Distribution</a:t>
            </a:r>
            <a:endParaRPr sz="2400" b="1" dirty="0"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1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88" grpId="0" animBg="1"/>
      <p:bldP spid="308" grpId="0" animBg="1"/>
      <p:bldP spid="30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‘MECHANISM’ is inextricably linked to…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70001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algn="l" defTabSz="731162">
              <a:defRPr sz="3738"/>
            </a:pPr>
            <a:r>
              <a:rPr lang="en-US" sz="2800">
                <a:latin typeface="Roboto Medium" charset="0"/>
                <a:ea typeface="Roboto Medium" charset="0"/>
                <a:cs typeface="Roboto Medium" charset="0"/>
              </a:rPr>
              <a:t>Is mean represented as a single size?</a:t>
            </a:r>
            <a:endParaRPr sz="28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E3E2E5-4457-C04E-A9D6-B1E020B40CD0}"/>
              </a:ext>
            </a:extLst>
          </p:cNvPr>
          <p:cNvGrpSpPr/>
          <p:nvPr/>
        </p:nvGrpSpPr>
        <p:grpSpPr>
          <a:xfrm>
            <a:off x="4324845" y="4969454"/>
            <a:ext cx="4334887" cy="2846079"/>
            <a:chOff x="4324846" y="4626834"/>
            <a:chExt cx="4334887" cy="2846079"/>
          </a:xfrm>
        </p:grpSpPr>
        <p:grpSp>
          <p:nvGrpSpPr>
            <p:cNvPr id="2" name="Group 1"/>
            <p:cNvGrpSpPr/>
            <p:nvPr/>
          </p:nvGrpSpPr>
          <p:grpSpPr>
            <a:xfrm>
              <a:off x="4345066" y="5818030"/>
              <a:ext cx="4314667" cy="1654883"/>
              <a:chOff x="1184481" y="5852987"/>
              <a:chExt cx="4314667" cy="1654883"/>
            </a:xfrm>
          </p:grpSpPr>
          <p:sp>
            <p:nvSpPr>
              <p:cNvPr id="105" name="Line"/>
              <p:cNvSpPr/>
              <p:nvPr/>
            </p:nvSpPr>
            <p:spPr>
              <a:xfrm>
                <a:off x="3497547" y="6294148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6" name="Line"/>
              <p:cNvSpPr/>
              <p:nvPr/>
            </p:nvSpPr>
            <p:spPr>
              <a:xfrm>
                <a:off x="3955636" y="5852987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4" name="Line"/>
              <p:cNvSpPr/>
              <p:nvPr/>
            </p:nvSpPr>
            <p:spPr>
              <a:xfrm>
                <a:off x="2803741" y="6430509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2114141" y="6707514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3" name="Line"/>
              <p:cNvSpPr/>
              <p:nvPr/>
            </p:nvSpPr>
            <p:spPr>
              <a:xfrm>
                <a:off x="1184481" y="7051887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4245218" y="6784248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9" name="Line"/>
              <p:cNvSpPr/>
              <p:nvPr/>
            </p:nvSpPr>
            <p:spPr>
              <a:xfrm>
                <a:off x="1375146" y="6293866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1" name="Line"/>
              <p:cNvSpPr/>
              <p:nvPr/>
            </p:nvSpPr>
            <p:spPr>
              <a:xfrm>
                <a:off x="2114141" y="5874552"/>
                <a:ext cx="1253930" cy="326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3044784" y="7180878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324846" y="5805729"/>
              <a:ext cx="4329641" cy="1652437"/>
              <a:chOff x="1164261" y="5840686"/>
              <a:chExt cx="4329641" cy="1652437"/>
            </a:xfrm>
          </p:grpSpPr>
          <p:sp>
            <p:nvSpPr>
              <p:cNvPr id="311" name="Line"/>
              <p:cNvSpPr/>
              <p:nvPr/>
            </p:nvSpPr>
            <p:spPr>
              <a:xfrm>
                <a:off x="2810181" y="6417985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4" name="Line"/>
              <p:cNvSpPr/>
              <p:nvPr/>
            </p:nvSpPr>
            <p:spPr>
              <a:xfrm>
                <a:off x="3506312" y="6271881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5" name="Line"/>
              <p:cNvSpPr/>
              <p:nvPr/>
            </p:nvSpPr>
            <p:spPr>
              <a:xfrm>
                <a:off x="3977491" y="5840686"/>
                <a:ext cx="1253930" cy="326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E8B44A3A-9B90-3E4F-B614-81A08DB12B4B}"/>
                  </a:ext>
                </a:extLst>
              </p:cNvPr>
              <p:cNvSpPr/>
              <p:nvPr/>
            </p:nvSpPr>
            <p:spPr>
              <a:xfrm>
                <a:off x="2111912" y="5869345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EEB1ABEE-830D-4848-B781-FC968841BD1B}"/>
                  </a:ext>
                </a:extLst>
              </p:cNvPr>
              <p:cNvSpPr/>
              <p:nvPr/>
            </p:nvSpPr>
            <p:spPr>
              <a:xfrm>
                <a:off x="1380392" y="6284981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61F3C83C-CB9D-2248-B3FD-C4E869813CEF}"/>
                  </a:ext>
                </a:extLst>
              </p:cNvPr>
              <p:cNvSpPr/>
              <p:nvPr/>
            </p:nvSpPr>
            <p:spPr>
              <a:xfrm>
                <a:off x="2128537" y="6683992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28D53EEE-B7DE-8E49-9638-BA84AD86194F}"/>
                  </a:ext>
                </a:extLst>
              </p:cNvPr>
              <p:cNvSpPr/>
              <p:nvPr/>
            </p:nvSpPr>
            <p:spPr>
              <a:xfrm>
                <a:off x="1164261" y="7033127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A8DF52EA-1FC3-7741-A639-FCB53C807FE8}"/>
                  </a:ext>
                </a:extLst>
              </p:cNvPr>
              <p:cNvSpPr/>
              <p:nvPr/>
            </p:nvSpPr>
            <p:spPr>
              <a:xfrm>
                <a:off x="3042938" y="7166131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8038CD14-E8B9-674C-A720-E7E905D5B73C}"/>
                  </a:ext>
                </a:extLst>
              </p:cNvPr>
              <p:cNvSpPr/>
              <p:nvPr/>
            </p:nvSpPr>
            <p:spPr>
              <a:xfrm>
                <a:off x="4239971" y="6783745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212325" y="4626834"/>
              <a:ext cx="2592992" cy="2121949"/>
              <a:chOff x="2051740" y="4661791"/>
              <a:chExt cx="2592992" cy="2121949"/>
            </a:xfrm>
          </p:grpSpPr>
          <p:sp>
            <p:nvSpPr>
              <p:cNvPr id="302" name="Line"/>
              <p:cNvSpPr/>
              <p:nvPr/>
            </p:nvSpPr>
            <p:spPr>
              <a:xfrm flipV="1">
                <a:off x="3437375" y="4704911"/>
                <a:ext cx="22555" cy="2006894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3" name="Line"/>
              <p:cNvSpPr/>
              <p:nvPr/>
            </p:nvSpPr>
            <p:spPr>
              <a:xfrm flipH="1" flipV="1">
                <a:off x="3578955" y="4661791"/>
                <a:ext cx="558271" cy="2051217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dirty="0"/>
              </a:p>
            </p:txBody>
          </p:sp>
          <p:sp>
            <p:nvSpPr>
              <p:cNvPr id="327" name="Line"/>
              <p:cNvSpPr/>
              <p:nvPr/>
            </p:nvSpPr>
            <p:spPr>
              <a:xfrm flipH="1" flipV="1">
                <a:off x="3698293" y="4704910"/>
                <a:ext cx="946439" cy="1463469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" name="Line">
                <a:extLst>
                  <a:ext uri="{FF2B5EF4-FFF2-40B4-BE49-F238E27FC236}">
                    <a16:creationId xmlns:a16="http://schemas.microsoft.com/office/drawing/2014/main" id="{715749E8-5E36-214F-B6F8-CC9B32C0A386}"/>
                  </a:ext>
                </a:extLst>
              </p:cNvPr>
              <p:cNvSpPr/>
              <p:nvPr/>
            </p:nvSpPr>
            <p:spPr>
              <a:xfrm flipV="1">
                <a:off x="2051740" y="4704915"/>
                <a:ext cx="1228273" cy="1725591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" name="Line">
                <a:extLst>
                  <a:ext uri="{FF2B5EF4-FFF2-40B4-BE49-F238E27FC236}">
                    <a16:creationId xmlns:a16="http://schemas.microsoft.com/office/drawing/2014/main" id="{B6873DEB-1027-814B-9307-D8DB7F1DE81C}"/>
                  </a:ext>
                </a:extLst>
              </p:cNvPr>
              <p:cNvSpPr/>
              <p:nvPr/>
            </p:nvSpPr>
            <p:spPr>
              <a:xfrm flipV="1">
                <a:off x="2757602" y="4704911"/>
                <a:ext cx="599873" cy="2078829"/>
              </a:xfrm>
              <a:prstGeom prst="line">
                <a:avLst/>
              </a:prstGeom>
              <a:ln w="254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miter lim="400000"/>
                <a:tailEnd type="triangle"/>
              </a:ln>
            </p:spPr>
            <p:txBody>
              <a:bodyPr lIns="50800" tIns="50800" rIns="50800" bIns="50800" anchor="ctr"/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307" name="Line"/>
          <p:cNvSpPr/>
          <p:nvPr/>
        </p:nvSpPr>
        <p:spPr>
          <a:xfrm flipV="1">
            <a:off x="6621287" y="3574695"/>
            <a:ext cx="1" cy="969951"/>
          </a:xfrm>
          <a:prstGeom prst="line">
            <a:avLst/>
          </a:prstGeom>
          <a:noFill/>
          <a:ln w="50800" cap="flat">
            <a:solidFill>
              <a:srgbClr val="1DB000"/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6" name="Line"/>
          <p:cNvSpPr/>
          <p:nvPr/>
        </p:nvSpPr>
        <p:spPr>
          <a:xfrm>
            <a:off x="4727277" y="4541039"/>
            <a:ext cx="339393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defTabSz="821531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" name="This suggests that representing the mean in terms of a single value requires some form of conversion process.">
            <a:extLst>
              <a:ext uri="{FF2B5EF4-FFF2-40B4-BE49-F238E27FC236}">
                <a16:creationId xmlns:a16="http://schemas.microsoft.com/office/drawing/2014/main" id="{17A78422-8CA6-5645-9A1B-A4B03A2CA7BA}"/>
              </a:ext>
            </a:extLst>
          </p:cNvPr>
          <p:cNvSpPr txBox="1">
            <a:spLocks/>
          </p:cNvSpPr>
          <p:nvPr/>
        </p:nvSpPr>
        <p:spPr>
          <a:xfrm>
            <a:off x="441496" y="1306043"/>
            <a:ext cx="5267727" cy="1228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24363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1800" dirty="0">
                <a:solidFill>
                  <a:srgbClr val="FD7561"/>
                </a:solidFill>
                <a:latin typeface="Roboto Medium" charset="0"/>
                <a:ea typeface="Roboto Medium" charset="0"/>
                <a:cs typeface="Roboto Medium" charset="0"/>
              </a:rPr>
              <a:t>PROBLEM 1. </a:t>
            </a:r>
            <a:r>
              <a:rPr lang="en-US" sz="2000" dirty="0">
                <a:solidFill>
                  <a:schemeClr val="tx1"/>
                </a:solidFill>
                <a:latin typeface="Roboto Medium" charset="0"/>
                <a:ea typeface="Roboto Medium" charset="0"/>
                <a:cs typeface="Roboto Medium" charset="0"/>
              </a:rPr>
              <a:t>Overestimation of the mean</a:t>
            </a:r>
          </a:p>
        </p:txBody>
      </p:sp>
      <p:pic>
        <p:nvPicPr>
          <p:cNvPr id="45" name="Picture 44" descr="A close up of a tree&#13;&#10;&#13;&#10;Description automatically generated">
            <a:extLst>
              <a:ext uri="{FF2B5EF4-FFF2-40B4-BE49-F238E27FC236}">
                <a16:creationId xmlns:a16="http://schemas.microsoft.com/office/drawing/2014/main" id="{85EF6A3B-8C13-6B49-AB3E-688E144C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315" y="3963277"/>
            <a:ext cx="1046578" cy="1049296"/>
          </a:xfrm>
          <a:prstGeom prst="rect">
            <a:avLst/>
          </a:prstGeom>
        </p:spPr>
      </p:pic>
      <p:pic>
        <p:nvPicPr>
          <p:cNvPr id="46" name="Picture 45" descr="A close up of a tree&#13;&#10;&#13;&#10;Description automatically generated">
            <a:extLst>
              <a:ext uri="{FF2B5EF4-FFF2-40B4-BE49-F238E27FC236}">
                <a16:creationId xmlns:a16="http://schemas.microsoft.com/office/drawing/2014/main" id="{44538279-4753-3449-B22C-12D07A8A4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68" y="4380722"/>
            <a:ext cx="319803" cy="320634"/>
          </a:xfrm>
          <a:prstGeom prst="rect">
            <a:avLst/>
          </a:prstGeom>
        </p:spPr>
      </p:pic>
      <p:pic>
        <p:nvPicPr>
          <p:cNvPr id="47" name="Picture 46" descr="A close up of a tree&#13;&#10;&#13;&#10;Description automatically generated">
            <a:extLst>
              <a:ext uri="{FF2B5EF4-FFF2-40B4-BE49-F238E27FC236}">
                <a16:creationId xmlns:a16="http://schemas.microsoft.com/office/drawing/2014/main" id="{21833C0E-279C-B14B-8728-C05C060B0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786" y="2719743"/>
            <a:ext cx="688220" cy="69000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010C898-04CF-A24C-8AFA-CDC98EFAEA32}"/>
              </a:ext>
            </a:extLst>
          </p:cNvPr>
          <p:cNvGrpSpPr/>
          <p:nvPr/>
        </p:nvGrpSpPr>
        <p:grpSpPr>
          <a:xfrm>
            <a:off x="6646989" y="3418286"/>
            <a:ext cx="1772907" cy="1118687"/>
            <a:chOff x="6646989" y="3418286"/>
            <a:chExt cx="1772907" cy="1118687"/>
          </a:xfrm>
        </p:grpSpPr>
        <p:sp>
          <p:nvSpPr>
            <p:cNvPr id="57" name="Line">
              <a:extLst>
                <a:ext uri="{FF2B5EF4-FFF2-40B4-BE49-F238E27FC236}">
                  <a16:creationId xmlns:a16="http://schemas.microsoft.com/office/drawing/2014/main" id="{6643E505-3EE4-4046-8828-F78F8A11BE2E}"/>
                </a:ext>
              </a:extLst>
            </p:cNvPr>
            <p:cNvSpPr/>
            <p:nvPr/>
          </p:nvSpPr>
          <p:spPr>
            <a:xfrm flipH="1">
              <a:off x="6646989" y="3733168"/>
              <a:ext cx="542001" cy="803805"/>
            </a:xfrm>
            <a:custGeom>
              <a:avLst/>
              <a:gdLst>
                <a:gd name="connsiteX0" fmla="*/ 213 w 21600"/>
                <a:gd name="connsiteY0" fmla="*/ 21734 h 21734"/>
                <a:gd name="connsiteX1" fmla="*/ 0 w 21600"/>
                <a:gd name="connsiteY1" fmla="*/ 3230 h 21734"/>
                <a:gd name="connsiteX2" fmla="*/ 2236 w 21600"/>
                <a:gd name="connsiteY2" fmla="*/ 1648 h 21734"/>
                <a:gd name="connsiteX3" fmla="*/ 7417 w 21600"/>
                <a:gd name="connsiteY3" fmla="*/ 164 h 21734"/>
                <a:gd name="connsiteX4" fmla="*/ 21563 w 21600"/>
                <a:gd name="connsiteY4" fmla="*/ 5430 h 21734"/>
                <a:gd name="connsiteX5" fmla="*/ 21600 w 21600"/>
                <a:gd name="connsiteY5" fmla="*/ 21359 h 21734"/>
                <a:gd name="connsiteX0" fmla="*/ 213 w 21600"/>
                <a:gd name="connsiteY0" fmla="*/ 21752 h 21752"/>
                <a:gd name="connsiteX1" fmla="*/ 0 w 21600"/>
                <a:gd name="connsiteY1" fmla="*/ 3248 h 21752"/>
                <a:gd name="connsiteX2" fmla="*/ 7417 w 21600"/>
                <a:gd name="connsiteY2" fmla="*/ 182 h 21752"/>
                <a:gd name="connsiteX3" fmla="*/ 21563 w 21600"/>
                <a:gd name="connsiteY3" fmla="*/ 5448 h 21752"/>
                <a:gd name="connsiteX4" fmla="*/ 21600 w 21600"/>
                <a:gd name="connsiteY4" fmla="*/ 21377 h 21752"/>
                <a:gd name="connsiteX0" fmla="*/ 213 w 21600"/>
                <a:gd name="connsiteY0" fmla="*/ 19813 h 19813"/>
                <a:gd name="connsiteX1" fmla="*/ 0 w 21600"/>
                <a:gd name="connsiteY1" fmla="*/ 1309 h 19813"/>
                <a:gd name="connsiteX2" fmla="*/ 21563 w 21600"/>
                <a:gd name="connsiteY2" fmla="*/ 3509 h 19813"/>
                <a:gd name="connsiteX3" fmla="*/ 21600 w 21600"/>
                <a:gd name="connsiteY3" fmla="*/ 19438 h 19813"/>
                <a:gd name="connsiteX0" fmla="*/ 213 w 21600"/>
                <a:gd name="connsiteY0" fmla="*/ 18558 h 18558"/>
                <a:gd name="connsiteX1" fmla="*/ 0 w 21600"/>
                <a:gd name="connsiteY1" fmla="*/ 54 h 18558"/>
                <a:gd name="connsiteX2" fmla="*/ 21563 w 21600"/>
                <a:gd name="connsiteY2" fmla="*/ 2254 h 18558"/>
                <a:gd name="connsiteX3" fmla="*/ 21600 w 21600"/>
                <a:gd name="connsiteY3" fmla="*/ 18183 h 18558"/>
                <a:gd name="connsiteX0" fmla="*/ 213 w 21600"/>
                <a:gd name="connsiteY0" fmla="*/ 17742 h 17742"/>
                <a:gd name="connsiteX1" fmla="*/ 0 w 21600"/>
                <a:gd name="connsiteY1" fmla="*/ 1005 h 17742"/>
                <a:gd name="connsiteX2" fmla="*/ 21563 w 21600"/>
                <a:gd name="connsiteY2" fmla="*/ 1438 h 17742"/>
                <a:gd name="connsiteX3" fmla="*/ 21600 w 21600"/>
                <a:gd name="connsiteY3" fmla="*/ 17367 h 17742"/>
                <a:gd name="connsiteX0" fmla="*/ 213 w 21600"/>
                <a:gd name="connsiteY0" fmla="*/ 16737 h 16737"/>
                <a:gd name="connsiteX1" fmla="*/ 0 w 21600"/>
                <a:gd name="connsiteY1" fmla="*/ 0 h 16737"/>
                <a:gd name="connsiteX2" fmla="*/ 21563 w 21600"/>
                <a:gd name="connsiteY2" fmla="*/ 433 h 16737"/>
                <a:gd name="connsiteX3" fmla="*/ 21600 w 21600"/>
                <a:gd name="connsiteY3" fmla="*/ 16362 h 16737"/>
                <a:gd name="connsiteX0" fmla="*/ 563 w 21950"/>
                <a:gd name="connsiteY0" fmla="*/ 16304 h 16304"/>
                <a:gd name="connsiteX1" fmla="*/ 0 w 21950"/>
                <a:gd name="connsiteY1" fmla="*/ 97 h 16304"/>
                <a:gd name="connsiteX2" fmla="*/ 21913 w 21950"/>
                <a:gd name="connsiteY2" fmla="*/ 0 h 16304"/>
                <a:gd name="connsiteX3" fmla="*/ 21950 w 21950"/>
                <a:gd name="connsiteY3" fmla="*/ 15929 h 16304"/>
                <a:gd name="connsiteX0" fmla="*/ 43 w 21430"/>
                <a:gd name="connsiteY0" fmla="*/ 16304 h 16304"/>
                <a:gd name="connsiteX1" fmla="*/ 181 w 21430"/>
                <a:gd name="connsiteY1" fmla="*/ 97 h 16304"/>
                <a:gd name="connsiteX2" fmla="*/ 21393 w 21430"/>
                <a:gd name="connsiteY2" fmla="*/ 0 h 16304"/>
                <a:gd name="connsiteX3" fmla="*/ 21430 w 21430"/>
                <a:gd name="connsiteY3" fmla="*/ 15929 h 16304"/>
                <a:gd name="connsiteX0" fmla="*/ 212 w 21599"/>
                <a:gd name="connsiteY0" fmla="*/ 16304 h 16304"/>
                <a:gd name="connsiteX1" fmla="*/ 0 w 21599"/>
                <a:gd name="connsiteY1" fmla="*/ 97 h 16304"/>
                <a:gd name="connsiteX2" fmla="*/ 21562 w 21599"/>
                <a:gd name="connsiteY2" fmla="*/ 0 h 16304"/>
                <a:gd name="connsiteX3" fmla="*/ 21599 w 21599"/>
                <a:gd name="connsiteY3" fmla="*/ 15929 h 16304"/>
                <a:gd name="connsiteX0" fmla="*/ 212 w 21599"/>
                <a:gd name="connsiteY0" fmla="*/ 15697 h 15929"/>
                <a:gd name="connsiteX1" fmla="*/ 0 w 21599"/>
                <a:gd name="connsiteY1" fmla="*/ 97 h 15929"/>
                <a:gd name="connsiteX2" fmla="*/ 21562 w 21599"/>
                <a:gd name="connsiteY2" fmla="*/ 0 h 15929"/>
                <a:gd name="connsiteX3" fmla="*/ 21599 w 21599"/>
                <a:gd name="connsiteY3" fmla="*/ 15929 h 15929"/>
                <a:gd name="connsiteX0" fmla="*/ 212 w 21599"/>
                <a:gd name="connsiteY0" fmla="*/ 16153 h 16153"/>
                <a:gd name="connsiteX1" fmla="*/ 0 w 21599"/>
                <a:gd name="connsiteY1" fmla="*/ 97 h 16153"/>
                <a:gd name="connsiteX2" fmla="*/ 21562 w 21599"/>
                <a:gd name="connsiteY2" fmla="*/ 0 h 16153"/>
                <a:gd name="connsiteX3" fmla="*/ 21599 w 21599"/>
                <a:gd name="connsiteY3" fmla="*/ 15929 h 16153"/>
                <a:gd name="connsiteX0" fmla="*/ 212 w 21599"/>
                <a:gd name="connsiteY0" fmla="*/ 16153 h 16153"/>
                <a:gd name="connsiteX1" fmla="*/ 0 w 21599"/>
                <a:gd name="connsiteY1" fmla="*/ 97 h 16153"/>
                <a:gd name="connsiteX2" fmla="*/ 21562 w 21599"/>
                <a:gd name="connsiteY2" fmla="*/ 0 h 16153"/>
                <a:gd name="connsiteX3" fmla="*/ 21599 w 21599"/>
                <a:gd name="connsiteY3" fmla="*/ 15929 h 1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99" h="16153" extrusionOk="0">
                  <a:moveTo>
                    <a:pt x="212" y="16153"/>
                  </a:moveTo>
                  <a:cubicBezTo>
                    <a:pt x="24" y="10751"/>
                    <a:pt x="188" y="5499"/>
                    <a:pt x="0" y="97"/>
                  </a:cubicBezTo>
                  <a:lnTo>
                    <a:pt x="21562" y="0"/>
                  </a:lnTo>
                  <a:cubicBezTo>
                    <a:pt x="21574" y="5310"/>
                    <a:pt x="21587" y="10619"/>
                    <a:pt x="21599" y="15929"/>
                  </a:cubicBezTo>
                </a:path>
              </a:pathLst>
            </a:custGeom>
            <a:gradFill>
              <a:gsLst>
                <a:gs pos="50000">
                  <a:srgbClr val="F75D4D">
                    <a:alpha val="57000"/>
                  </a:srgbClr>
                </a:gs>
                <a:gs pos="0">
                  <a:schemeClr val="accent5">
                    <a:hueOff val="-82419"/>
                    <a:satOff val="-9513"/>
                    <a:lumOff val="-16343"/>
                    <a:alpha val="63943"/>
                  </a:schemeClr>
                </a:gs>
                <a:gs pos="100000">
                  <a:schemeClr val="accent5">
                    <a:hueOff val="-152896"/>
                    <a:lumOff val="12368"/>
                    <a:alpha val="63943"/>
                  </a:schemeClr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3" name="Line">
              <a:extLst>
                <a:ext uri="{FF2B5EF4-FFF2-40B4-BE49-F238E27FC236}">
                  <a16:creationId xmlns:a16="http://schemas.microsoft.com/office/drawing/2014/main" id="{8A2E1356-BD39-4948-9CEE-38A4BD46E673}"/>
                </a:ext>
              </a:extLst>
            </p:cNvPr>
            <p:cNvSpPr/>
            <p:nvPr/>
          </p:nvSpPr>
          <p:spPr>
            <a:xfrm flipV="1">
              <a:off x="7180828" y="3574695"/>
              <a:ext cx="0" cy="951597"/>
            </a:xfrm>
            <a:prstGeom prst="line">
              <a:avLst/>
            </a:prstGeom>
            <a:noFill/>
            <a:ln w="38100" cap="flat">
              <a:solidFill>
                <a:srgbClr val="FD7561"/>
              </a:solidFill>
              <a:prstDash val="sysDot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" name="Overestimation">
              <a:extLst>
                <a:ext uri="{FF2B5EF4-FFF2-40B4-BE49-F238E27FC236}">
                  <a16:creationId xmlns:a16="http://schemas.microsoft.com/office/drawing/2014/main" id="{7FEA738A-340E-8249-9BD9-5E17D58D9478}"/>
                </a:ext>
              </a:extLst>
            </p:cNvPr>
            <p:cNvSpPr txBox="1"/>
            <p:nvPr/>
          </p:nvSpPr>
          <p:spPr>
            <a:xfrm>
              <a:off x="7299279" y="3418286"/>
              <a:ext cx="1120617" cy="27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200">
                  <a:solidFill>
                    <a:schemeClr val="accent5"/>
                  </a:solidFill>
                </a:defRPr>
              </a:lvl1pPr>
            </a:lstStyle>
            <a:p>
              <a:r>
                <a:rPr dirty="0">
                  <a:latin typeface="Roboto Black" charset="0"/>
                  <a:ea typeface="Roboto Black" charset="0"/>
                  <a:cs typeface="Roboto Black" charset="0"/>
                </a:rPr>
                <a:t>Overestimation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9F4175-4EC3-BC44-8146-ED9FE55990DC}"/>
              </a:ext>
            </a:extLst>
          </p:cNvPr>
          <p:cNvGrpSpPr/>
          <p:nvPr/>
        </p:nvGrpSpPr>
        <p:grpSpPr>
          <a:xfrm>
            <a:off x="8809604" y="5601428"/>
            <a:ext cx="5250071" cy="5250071"/>
            <a:chOff x="8720946" y="-90408"/>
            <a:chExt cx="5250071" cy="525007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A2AF7D0-13AC-D849-A66E-561C8EA16636}"/>
                </a:ext>
              </a:extLst>
            </p:cNvPr>
            <p:cNvSpPr/>
            <p:nvPr/>
          </p:nvSpPr>
          <p:spPr>
            <a:xfrm>
              <a:off x="8720946" y="-90408"/>
              <a:ext cx="5250071" cy="5250071"/>
            </a:xfrm>
            <a:prstGeom prst="ellipse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330200" dist="38100" dir="2700000" algn="tl" rotWithShape="0">
                <a:prstClr val="black">
                  <a:alpha val="18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364631-696E-5F44-B75C-A31C0E2F8FE0}"/>
                </a:ext>
              </a:extLst>
            </p:cNvPr>
            <p:cNvGrpSpPr/>
            <p:nvPr/>
          </p:nvGrpSpPr>
          <p:grpSpPr>
            <a:xfrm>
              <a:off x="9042853" y="327998"/>
              <a:ext cx="4217519" cy="3735077"/>
              <a:chOff x="9398572" y="907868"/>
              <a:chExt cx="4217519" cy="373507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FA472E4-504D-1B4C-82AC-9BD4DF15F4AF}"/>
                  </a:ext>
                </a:extLst>
              </p:cNvPr>
              <p:cNvGrpSpPr/>
              <p:nvPr/>
            </p:nvGrpSpPr>
            <p:grpSpPr>
              <a:xfrm>
                <a:off x="9398572" y="907868"/>
                <a:ext cx="4066094" cy="3735077"/>
                <a:chOff x="9302125" y="5640159"/>
                <a:chExt cx="4066094" cy="3735077"/>
              </a:xfrm>
            </p:grpSpPr>
            <p:pic>
              <p:nvPicPr>
                <p:cNvPr id="59" name="Screen Shot 2018-08-08 at 12.09.51 AM.png" descr="Screen Shot 2018-08-08 at 12.09.51 AM.png">
                  <a:extLst>
                    <a:ext uri="{FF2B5EF4-FFF2-40B4-BE49-F238E27FC236}">
                      <a16:creationId xmlns:a16="http://schemas.microsoft.com/office/drawing/2014/main" id="{704344B9-2125-E246-81AF-C5807D3D7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" t="-20641" r="-7893" b="17342"/>
                <a:stretch/>
              </p:blipFill>
              <p:spPr>
                <a:xfrm>
                  <a:off x="9302125" y="5640159"/>
                  <a:ext cx="4066094" cy="3689638"/>
                </a:xfrm>
                <a:prstGeom prst="ellipse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99BFA9C-8DFA-6E4A-B8DE-C32DD9AD731B}"/>
                    </a:ext>
                  </a:extLst>
                </p:cNvPr>
                <p:cNvSpPr/>
                <p:nvPr/>
              </p:nvSpPr>
              <p:spPr>
                <a:xfrm>
                  <a:off x="10178542" y="8978098"/>
                  <a:ext cx="2339439" cy="397138"/>
                </a:xfrm>
                <a:prstGeom prst="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  <p:sp>
            <p:nvSpPr>
              <p:cNvPr id="60" name="Line">
                <a:extLst>
                  <a:ext uri="{FF2B5EF4-FFF2-40B4-BE49-F238E27FC236}">
                    <a16:creationId xmlns:a16="http://schemas.microsoft.com/office/drawing/2014/main" id="{DDDFE940-4E5F-FF4B-8FF7-7F7112C1176D}"/>
                  </a:ext>
                </a:extLst>
              </p:cNvPr>
              <p:cNvSpPr/>
              <p:nvPr/>
            </p:nvSpPr>
            <p:spPr>
              <a:xfrm flipV="1">
                <a:off x="11161431" y="1684469"/>
                <a:ext cx="1" cy="1989946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ysDot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2" name="Line">
                <a:extLst>
                  <a:ext uri="{FF2B5EF4-FFF2-40B4-BE49-F238E27FC236}">
                    <a16:creationId xmlns:a16="http://schemas.microsoft.com/office/drawing/2014/main" id="{02B534B6-BAF2-A349-8285-B03E85A25C74}"/>
                  </a:ext>
                </a:extLst>
              </p:cNvPr>
              <p:cNvSpPr/>
              <p:nvPr/>
            </p:nvSpPr>
            <p:spPr>
              <a:xfrm flipV="1">
                <a:off x="11527921" y="1514598"/>
                <a:ext cx="1" cy="2159817"/>
              </a:xfrm>
              <a:prstGeom prst="line">
                <a:avLst/>
              </a:prstGeom>
              <a:noFill/>
              <a:ln w="34925" cap="flat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63" name="Around 3% ~ 40% bias">
                <a:extLst>
                  <a:ext uri="{FF2B5EF4-FFF2-40B4-BE49-F238E27FC236}">
                    <a16:creationId xmlns:a16="http://schemas.microsoft.com/office/drawing/2014/main" id="{6EB9DC6E-92ED-D643-8F4A-1B7ECCD542AB}"/>
                  </a:ext>
                </a:extLst>
              </p:cNvPr>
              <p:cNvSpPr txBox="1"/>
              <p:nvPr/>
            </p:nvSpPr>
            <p:spPr>
              <a:xfrm>
                <a:off x="11298560" y="1169607"/>
                <a:ext cx="2317531" cy="2816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>
                  <a:lnSpc>
                    <a:spcPct val="120000"/>
                  </a:lnSpc>
                  <a:defRPr sz="1800">
                    <a:solidFill>
                      <a:schemeClr val="accent5">
                        <a:hueOff val="-82419"/>
                        <a:satOff val="-9513"/>
                        <a:lumOff val="-16343"/>
                      </a:schemeClr>
                    </a:solidFill>
                  </a:defRPr>
                </a:lvl1pPr>
              </a:lstStyle>
              <a:p>
                <a:r>
                  <a:rPr sz="1200" b="0" dirty="0">
                    <a:latin typeface="Roboto Medium" charset="0"/>
                    <a:ea typeface="Roboto Medium" charset="0"/>
                    <a:cs typeface="Roboto Medium" charset="0"/>
                  </a:rPr>
                  <a:t>3% ~ 40% </a:t>
                </a:r>
                <a:r>
                  <a:rPr lang="en-US" sz="1200" b="0" dirty="0">
                    <a:latin typeface="Roboto Medium" charset="0"/>
                    <a:ea typeface="Roboto Medium" charset="0"/>
                    <a:cs typeface="Roboto Medium" charset="0"/>
                  </a:rPr>
                  <a:t>(</a:t>
                </a:r>
                <a:r>
                  <a:rPr lang="en-US" sz="1200" b="0" dirty="0" err="1">
                    <a:latin typeface="Roboto Medium" charset="0"/>
                    <a:ea typeface="Roboto Medium" charset="0"/>
                    <a:cs typeface="Roboto Medium" charset="0"/>
                  </a:rPr>
                  <a:t>avg</a:t>
                </a:r>
                <a:r>
                  <a:rPr lang="en-US" sz="1200" b="0" dirty="0">
                    <a:latin typeface="Roboto Medium" charset="0"/>
                    <a:ea typeface="Roboto Medium" charset="0"/>
                    <a:cs typeface="Roboto Medium" charset="0"/>
                  </a:rPr>
                  <a:t> 6.2%)</a:t>
                </a:r>
                <a:r>
                  <a:rPr sz="1200" b="0" dirty="0">
                    <a:latin typeface="Roboto Medium" charset="0"/>
                    <a:ea typeface="Roboto Medium" charset="0"/>
                    <a:cs typeface="Roboto Medium" charset="0"/>
                  </a:rPr>
                  <a:t>bias</a:t>
                </a:r>
              </a:p>
            </p:txBody>
          </p:sp>
        </p:grpSp>
        <p:sp>
          <p:nvSpPr>
            <p:cNvPr id="58" name="Bauer (2017)">
              <a:extLst>
                <a:ext uri="{FF2B5EF4-FFF2-40B4-BE49-F238E27FC236}">
                  <a16:creationId xmlns:a16="http://schemas.microsoft.com/office/drawing/2014/main" id="{4B7D1A63-A7CF-E145-BD18-EEA2426B6E79}"/>
                </a:ext>
              </a:extLst>
            </p:cNvPr>
            <p:cNvSpPr txBox="1"/>
            <p:nvPr/>
          </p:nvSpPr>
          <p:spPr>
            <a:xfrm>
              <a:off x="10942841" y="3688544"/>
              <a:ext cx="1841804" cy="26456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38100" tIns="38100" rIns="38100" bIns="38100" anchor="ctr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r>
                <a:rPr sz="1100" dirty="0">
                  <a:latin typeface="Roboto" charset="0"/>
                  <a:ea typeface="Roboto" charset="0"/>
                  <a:cs typeface="Roboto" charset="0"/>
                </a:rPr>
                <a:t>Bauer (2017)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67595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his suggests that representing the mean in terms of a single value requires some form of conversion process.">
            <a:extLst>
              <a:ext uri="{FF2B5EF4-FFF2-40B4-BE49-F238E27FC236}">
                <a16:creationId xmlns:a16="http://schemas.microsoft.com/office/drawing/2014/main" id="{2BA5CA8B-7637-784A-86C3-BB9A759BE24F}"/>
              </a:ext>
            </a:extLst>
          </p:cNvPr>
          <p:cNvSpPr txBox="1">
            <a:spLocks/>
          </p:cNvSpPr>
          <p:nvPr/>
        </p:nvSpPr>
        <p:spPr>
          <a:xfrm>
            <a:off x="441496" y="444339"/>
            <a:ext cx="12233794" cy="1228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24363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4000" dirty="0">
                <a:latin typeface="Roboto Medium" charset="0"/>
                <a:ea typeface="Roboto Medium" charset="0"/>
                <a:cs typeface="Roboto Medium" charset="0"/>
              </a:rPr>
              <a:t>Why is the direction of bias ‘positive’?</a:t>
            </a:r>
          </a:p>
        </p:txBody>
      </p:sp>
      <p:sp>
        <p:nvSpPr>
          <p:cNvPr id="64" name="Bauer (2017)">
            <a:extLst>
              <a:ext uri="{FF2B5EF4-FFF2-40B4-BE49-F238E27FC236}">
                <a16:creationId xmlns:a16="http://schemas.microsoft.com/office/drawing/2014/main" id="{BFF5224A-416B-7242-B29E-582B940E2291}"/>
              </a:ext>
            </a:extLst>
          </p:cNvPr>
          <p:cNvSpPr txBox="1"/>
          <p:nvPr/>
        </p:nvSpPr>
        <p:spPr>
          <a:xfrm>
            <a:off x="6543537" y="7077212"/>
            <a:ext cx="4901083" cy="38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r">
              <a:lnSpc>
                <a:spcPct val="120000"/>
              </a:lnSpc>
              <a:defRPr sz="1800" b="0"/>
            </a:lvl1pPr>
          </a:lstStyle>
          <a:p>
            <a:r>
              <a:rPr lang="en-US" dirty="0" err="1">
                <a:latin typeface="Roboto" charset="0"/>
                <a:ea typeface="Roboto" charset="0"/>
                <a:cs typeface="Roboto" charset="0"/>
              </a:rPr>
              <a:t>Kanaya</a:t>
            </a:r>
            <a:r>
              <a:rPr lang="en-US" dirty="0">
                <a:latin typeface="Roboto" charset="0"/>
                <a:ea typeface="Roboto" charset="0"/>
                <a:cs typeface="Roboto" charset="0"/>
              </a:rPr>
              <a:t>, Hayashi &amp; Whitney </a:t>
            </a:r>
            <a:r>
              <a:rPr dirty="0">
                <a:latin typeface="Roboto" charset="0"/>
                <a:ea typeface="Roboto" charset="0"/>
                <a:cs typeface="Roboto" charset="0"/>
              </a:rPr>
              <a:t>(201</a:t>
            </a:r>
            <a:r>
              <a:rPr lang="en-US" dirty="0">
                <a:latin typeface="Roboto" charset="0"/>
                <a:ea typeface="Roboto" charset="0"/>
                <a:cs typeface="Roboto" charset="0"/>
              </a:rPr>
              <a:t>8</a:t>
            </a:r>
            <a:r>
              <a:rPr dirty="0">
                <a:latin typeface="Roboto" charset="0"/>
                <a:ea typeface="Roboto" charset="0"/>
                <a:cs typeface="Roboto" charset="0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44374-61B3-8941-8125-21FAC85CF839}"/>
              </a:ext>
            </a:extLst>
          </p:cNvPr>
          <p:cNvSpPr txBox="1"/>
          <p:nvPr/>
        </p:nvSpPr>
        <p:spPr>
          <a:xfrm>
            <a:off x="4633186" y="2429909"/>
            <a:ext cx="385041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Roboto Condensed" panose="02000000000000000000" pitchFamily="2" charset="0"/>
                <a:ea typeface="Roboto Condensed" panose="02000000000000000000" pitchFamily="2" charset="0"/>
                <a:sym typeface="Helvetica Neue"/>
              </a:rPr>
              <a:t>SALIENCY-BASED WEIGHTING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7108B36-EBFB-2E4F-BBB1-247F2E787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850" y="3314244"/>
            <a:ext cx="4002373" cy="3623600"/>
          </a:xfrm>
          <a:prstGeom prst="rect">
            <a:avLst/>
          </a:prstGeom>
        </p:spPr>
      </p:pic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D57D7A3-4598-C044-89B4-8296A9538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34" y="3740587"/>
            <a:ext cx="4152269" cy="2430965"/>
          </a:xfrm>
          <a:prstGeom prst="rect">
            <a:avLst/>
          </a:prstGeom>
        </p:spPr>
      </p:pic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53EE7D14-6291-3040-8ECA-E11E8DF1A07B}"/>
              </a:ext>
            </a:extLst>
          </p:cNvPr>
          <p:cNvSpPr/>
          <p:nvPr/>
        </p:nvSpPr>
        <p:spPr>
          <a:xfrm>
            <a:off x="1248937" y="1962615"/>
            <a:ext cx="10370634" cy="5597912"/>
          </a:xfrm>
          <a:prstGeom prst="roundRect">
            <a:avLst>
              <a:gd name="adj" fmla="val 1686"/>
            </a:avLst>
          </a:prstGeom>
          <a:noFill/>
          <a:ln w="12700" cap="flat">
            <a:solidFill>
              <a:schemeClr val="bg1">
                <a:lumMod val="75000"/>
              </a:schemeClr>
            </a:solidFill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84466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"/>
          <p:cNvGrpSpPr/>
          <p:nvPr/>
        </p:nvGrpSpPr>
        <p:grpSpPr>
          <a:xfrm>
            <a:off x="1316527" y="3057610"/>
            <a:ext cx="4352582" cy="3638379"/>
            <a:chOff x="0" y="0"/>
            <a:chExt cx="4352581" cy="3638378"/>
          </a:xfrm>
        </p:grpSpPr>
        <p:sp>
          <p:nvSpPr>
            <p:cNvPr id="139" name="Rounded Rectangle"/>
            <p:cNvSpPr/>
            <p:nvPr/>
          </p:nvSpPr>
          <p:spPr>
            <a:xfrm>
              <a:off x="0" y="149855"/>
              <a:ext cx="4314329" cy="3423197"/>
            </a:xfrm>
            <a:prstGeom prst="roundRect">
              <a:avLst>
                <a:gd name="adj" fmla="val 572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80" name="Group"/>
            <p:cNvGrpSpPr/>
            <p:nvPr/>
          </p:nvGrpSpPr>
          <p:grpSpPr>
            <a:xfrm>
              <a:off x="12547" y="0"/>
              <a:ext cx="4340034" cy="3638379"/>
              <a:chOff x="0" y="-286780"/>
              <a:chExt cx="4340033" cy="3638378"/>
            </a:xfrm>
          </p:grpSpPr>
          <p:pic>
            <p:nvPicPr>
              <p:cNvPr id="140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926685" y="884862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1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610570" y="1666051"/>
                <a:ext cx="706402" cy="6989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1324" y="259117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0" y="318297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641894" y="34929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086549" y="-68748"/>
                <a:ext cx="643755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922349" y="1406584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852271" y="103929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466698" y="-91426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561767" y="858350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0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93108" y="1363515"/>
                <a:ext cx="730805" cy="723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1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585689" y="2001460"/>
                <a:ext cx="730805" cy="7231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2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497970" y="1437928"/>
                <a:ext cx="672925" cy="665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3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423289" y="2176171"/>
                <a:ext cx="680410" cy="6732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4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478088" y="2420985"/>
                <a:ext cx="776876" cy="7687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642975" y="763389"/>
                <a:ext cx="603132" cy="596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6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133174" y="1104496"/>
                <a:ext cx="673751" cy="6666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4845031">
                <a:off x="3535985" y="2365282"/>
                <a:ext cx="752369" cy="7444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8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221774" y="672385"/>
                <a:ext cx="527048" cy="521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9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548985" y="780933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0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875740" y="2013533"/>
                <a:ext cx="706403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1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4276" y="2090377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2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622300" y="214367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3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365024" y="34929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4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887996" y="-73138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5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544649" y="1302655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6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474571" y="0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7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4276" y="811928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06983" y="1069157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6097687">
                <a:off x="2232870" y="2543014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07930" y="-134495"/>
                <a:ext cx="730805" cy="7231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207989" y="1897529"/>
                <a:ext cx="730805" cy="723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023179" y="2075944"/>
                <a:ext cx="672925" cy="665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3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984130" y="2473239"/>
                <a:ext cx="680411" cy="673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4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449481" y="700277"/>
                <a:ext cx="730692" cy="7230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5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723728" y="2266393"/>
                <a:ext cx="801493" cy="793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6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084228" y="369391"/>
                <a:ext cx="603132" cy="596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7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780073" y="1578276"/>
                <a:ext cx="673750" cy="6666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8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4845031">
                <a:off x="3412391" y="1643308"/>
                <a:ext cx="752369" cy="7444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086549" y="1406171"/>
                <a:ext cx="527049" cy="521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F4F142F2-BDDC-2241-A968-26BCC3F52244}"/>
              </a:ext>
            </a:extLst>
          </p:cNvPr>
          <p:cNvGrpSpPr/>
          <p:nvPr/>
        </p:nvGrpSpPr>
        <p:grpSpPr>
          <a:xfrm>
            <a:off x="7431844" y="3140736"/>
            <a:ext cx="4314330" cy="3424601"/>
            <a:chOff x="0" y="148452"/>
            <a:chExt cx="4314329" cy="3424600"/>
          </a:xfrm>
        </p:grpSpPr>
        <p:sp>
          <p:nvSpPr>
            <p:cNvPr id="87" name="Rounded Rectangle">
              <a:extLst>
                <a:ext uri="{FF2B5EF4-FFF2-40B4-BE49-F238E27FC236}">
                  <a16:creationId xmlns:a16="http://schemas.microsoft.com/office/drawing/2014/main" id="{7D30162D-21BD-0844-94E7-C00E18142836}"/>
                </a:ext>
              </a:extLst>
            </p:cNvPr>
            <p:cNvSpPr/>
            <p:nvPr/>
          </p:nvSpPr>
          <p:spPr>
            <a:xfrm>
              <a:off x="0" y="149855"/>
              <a:ext cx="4314329" cy="3423197"/>
            </a:xfrm>
            <a:prstGeom prst="roundRect">
              <a:avLst>
                <a:gd name="adj" fmla="val 572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88" name="Group">
              <a:extLst>
                <a:ext uri="{FF2B5EF4-FFF2-40B4-BE49-F238E27FC236}">
                  <a16:creationId xmlns:a16="http://schemas.microsoft.com/office/drawing/2014/main" id="{642C7CD3-54C7-0149-94B0-30A81CDD9DF1}"/>
                </a:ext>
              </a:extLst>
            </p:cNvPr>
            <p:cNvGrpSpPr/>
            <p:nvPr/>
          </p:nvGrpSpPr>
          <p:grpSpPr>
            <a:xfrm>
              <a:off x="12547" y="148452"/>
              <a:ext cx="4284409" cy="3384041"/>
              <a:chOff x="0" y="-138328"/>
              <a:chExt cx="4284408" cy="3384040"/>
            </a:xfrm>
          </p:grpSpPr>
          <p:pic>
            <p:nvPicPr>
              <p:cNvPr id="8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DDCDEE79-9CB5-6146-9583-6BF74754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926685" y="884862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840BA03E-D38E-0241-8C57-50716F05F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610570" y="1666051"/>
                <a:ext cx="706402" cy="6989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745074AE-1863-864F-A1E1-15942E4B9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1324" y="259117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89A39DA9-676C-6E40-A618-C5E2EFBD8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0" y="318297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9A09AC80-3B51-2544-9C86-C0305F6FD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641894" y="34929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7167E31E-159F-3A43-87C8-4188EF7E1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086549" y="-68748"/>
                <a:ext cx="643755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B3CD8F80-876B-B848-8B38-D502E8EC8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922349" y="1406584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F8BE49D8-08E7-3944-960D-FE7F23908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741775" y="216643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BA26A424-1BCC-4C4D-9826-5329D864E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466698" y="-91426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792F24FE-91C8-1D45-BA57-55B0011F8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561767" y="858350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F06BB5A2-03C5-A74E-B9AB-771A5C8F0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93108" y="1363515"/>
                <a:ext cx="730805" cy="723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C9509D8-2FB6-9D45-8166-CF098D1D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585689" y="2001460"/>
                <a:ext cx="730805" cy="7231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6F717FDC-E404-BE40-9CD3-BA3575AFD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497970" y="1437928"/>
                <a:ext cx="672925" cy="665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D18ADA1E-CBC9-4148-ABD0-72EDE11DF6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423289" y="2176171"/>
                <a:ext cx="680410" cy="6732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2624DA81-A2F7-9848-A155-E1B0F21E6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478088" y="2420985"/>
                <a:ext cx="776876" cy="7687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A5333F1A-839E-244C-A023-1DB115DBE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642975" y="763389"/>
                <a:ext cx="603132" cy="596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A600D6E7-2EE8-4F46-B9C0-685D3E424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133174" y="1104496"/>
                <a:ext cx="673751" cy="6666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0CA489D7-50DD-EB47-9DF7-CE5DC8F81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4845031">
                <a:off x="3535985" y="2365282"/>
                <a:ext cx="752369" cy="7444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D806AFB3-572E-5D4E-8E1D-A2F264CCC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221774" y="672385"/>
                <a:ext cx="527048" cy="521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5B20D4E-0737-8046-944C-FFDD888DB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548985" y="780933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16C6F8E8-1578-EC4A-903B-7EAAD345B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875740" y="2013533"/>
                <a:ext cx="706403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B9CF0132-BA24-8642-B3A4-E9F460C0D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4276" y="2090377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124067D0-4D8C-0D47-B4C6-2EB4DBF92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016651" y="-68963"/>
                <a:ext cx="613540" cy="6071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D9FDE861-5C74-8B49-A892-79A987D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365024" y="34929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DFA5B65-1E3A-9C44-B124-E78DAD62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887996" y="-73138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CB5E4D3-93EF-D847-AA07-75B3A6A63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544649" y="1302655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CEAF7819-4268-A545-8E47-07D428F2E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474571" y="0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78505A7C-CA6E-7D40-9A62-0B2F0C037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4276" y="811928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95436578-C455-3A46-942B-927A39609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06983" y="1069157"/>
                <a:ext cx="458810" cy="4539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9FB51267-1DFE-3344-B07D-126060E3C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6097687">
                <a:off x="2232870" y="2543014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7C63158F-C9AF-3744-8230-834A7C997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07930" y="-134495"/>
                <a:ext cx="730805" cy="7231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05E5E3DB-7445-A348-8129-62FF5128F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207989" y="1897529"/>
                <a:ext cx="730805" cy="723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0D887DC1-DBD6-CD4A-91B6-319523DF6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023179" y="2075944"/>
                <a:ext cx="672925" cy="665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3BDD43E4-C415-FC4B-9469-A6D51C10B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984130" y="2473239"/>
                <a:ext cx="680411" cy="673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ED4373C5-A3EB-0C41-9AF6-864E32752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449481" y="700277"/>
                <a:ext cx="730692" cy="7230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FF8582DF-F536-0C44-AD5F-EC2C53FAD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711630" y="2342101"/>
                <a:ext cx="741867" cy="734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F0BD34BF-A797-4B49-86DA-E92EE2D54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001526" y="157952"/>
                <a:ext cx="965560" cy="9554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D7BA75ED-7297-884B-B922-B7F3BED7E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780073" y="1578276"/>
                <a:ext cx="673750" cy="6666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AFFB6B8C-2DC1-9E4C-903D-99A02DFE3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4845031">
                <a:off x="3412391" y="1643308"/>
                <a:ext cx="752369" cy="7444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A216F082-9501-3641-9C6B-D70DFCC77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086549" y="1406171"/>
                <a:ext cx="928903" cy="9191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233491631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"/>
          <p:cNvGrpSpPr/>
          <p:nvPr/>
        </p:nvGrpSpPr>
        <p:grpSpPr>
          <a:xfrm>
            <a:off x="1316527" y="3057610"/>
            <a:ext cx="4352582" cy="3638379"/>
            <a:chOff x="0" y="0"/>
            <a:chExt cx="4352581" cy="3638378"/>
          </a:xfrm>
        </p:grpSpPr>
        <p:sp>
          <p:nvSpPr>
            <p:cNvPr id="139" name="Rounded Rectangle"/>
            <p:cNvSpPr/>
            <p:nvPr/>
          </p:nvSpPr>
          <p:spPr>
            <a:xfrm>
              <a:off x="0" y="149855"/>
              <a:ext cx="4314329" cy="3423197"/>
            </a:xfrm>
            <a:prstGeom prst="roundRect">
              <a:avLst>
                <a:gd name="adj" fmla="val 572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80" name="Group"/>
            <p:cNvGrpSpPr/>
            <p:nvPr/>
          </p:nvGrpSpPr>
          <p:grpSpPr>
            <a:xfrm>
              <a:off x="12547" y="0"/>
              <a:ext cx="4340034" cy="3638379"/>
              <a:chOff x="0" y="-286780"/>
              <a:chExt cx="4340033" cy="3638378"/>
            </a:xfrm>
          </p:grpSpPr>
          <p:pic>
            <p:nvPicPr>
              <p:cNvPr id="140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926685" y="884862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1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610570" y="1666051"/>
                <a:ext cx="706402" cy="6989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2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1324" y="259117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3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0" y="318297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4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641894" y="34929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5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086549" y="-68748"/>
                <a:ext cx="643755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6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922349" y="1406584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7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852271" y="103929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8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466698" y="-91426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49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561767" y="858350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0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93108" y="1363515"/>
                <a:ext cx="730805" cy="723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1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585689" y="2001460"/>
                <a:ext cx="730805" cy="7231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2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497970" y="1437928"/>
                <a:ext cx="672925" cy="665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3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423289" y="2176171"/>
                <a:ext cx="680410" cy="6732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4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478088" y="2420985"/>
                <a:ext cx="776876" cy="7687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5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642975" y="763389"/>
                <a:ext cx="603132" cy="596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6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133174" y="1104496"/>
                <a:ext cx="673751" cy="6666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7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4845031">
                <a:off x="3535985" y="2365282"/>
                <a:ext cx="752369" cy="7444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8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221774" y="672385"/>
                <a:ext cx="527048" cy="521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59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548985" y="780933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0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875740" y="2013533"/>
                <a:ext cx="706403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1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4276" y="2090377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2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622300" y="214367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3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365024" y="34929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4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887996" y="-73138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5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544649" y="1302655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6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474571" y="0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7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4276" y="811928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8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06983" y="1069157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69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6097687">
                <a:off x="2232870" y="2543014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0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07930" y="-134495"/>
                <a:ext cx="730805" cy="7231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1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207989" y="1897529"/>
                <a:ext cx="730805" cy="723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2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023179" y="2075944"/>
                <a:ext cx="672925" cy="665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3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984130" y="2473239"/>
                <a:ext cx="680411" cy="673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4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449481" y="700277"/>
                <a:ext cx="730692" cy="7230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5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723728" y="2266393"/>
                <a:ext cx="801493" cy="793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6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084228" y="369391"/>
                <a:ext cx="603132" cy="596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7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780073" y="1578276"/>
                <a:ext cx="673750" cy="6666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8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4845031">
                <a:off x="3412391" y="1643308"/>
                <a:ext cx="752369" cy="7444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9" name="KakaoTalk_Photo_2018-08-09-13-18-49.png" descr="KakaoTalk_Photo_2018-08-09-13-18-49.png"/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086549" y="1406171"/>
                <a:ext cx="527049" cy="521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E63A0-A147-6346-B26F-CA300A513B39}"/>
              </a:ext>
            </a:extLst>
          </p:cNvPr>
          <p:cNvGrpSpPr/>
          <p:nvPr/>
        </p:nvGrpSpPr>
        <p:grpSpPr>
          <a:xfrm>
            <a:off x="6177334" y="4259328"/>
            <a:ext cx="544623" cy="1092501"/>
            <a:chOff x="3599094" y="5756801"/>
            <a:chExt cx="1548477" cy="310620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58A832F-AB41-3E4E-A16D-9C990D1F748A}"/>
                </a:ext>
              </a:extLst>
            </p:cNvPr>
            <p:cNvCxnSpPr/>
            <p:nvPr/>
          </p:nvCxnSpPr>
          <p:spPr>
            <a:xfrm flipH="1">
              <a:off x="3601799" y="5756801"/>
              <a:ext cx="1545772" cy="1545772"/>
            </a:xfrm>
            <a:prstGeom prst="line">
              <a:avLst/>
            </a:prstGeom>
            <a:noFill/>
            <a:ln w="7620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0147835-89A5-9B44-9F5B-583EFE4BD6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9094" y="7317238"/>
              <a:ext cx="1545772" cy="1545772"/>
            </a:xfrm>
            <a:prstGeom prst="line">
              <a:avLst/>
            </a:prstGeom>
            <a:noFill/>
            <a:ln w="76200" cap="rnd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F4F142F2-BDDC-2241-A968-26BCC3F52244}"/>
              </a:ext>
            </a:extLst>
          </p:cNvPr>
          <p:cNvGrpSpPr/>
          <p:nvPr/>
        </p:nvGrpSpPr>
        <p:grpSpPr>
          <a:xfrm>
            <a:off x="7431844" y="3140736"/>
            <a:ext cx="4314330" cy="3424601"/>
            <a:chOff x="0" y="148452"/>
            <a:chExt cx="4314329" cy="3424600"/>
          </a:xfrm>
        </p:grpSpPr>
        <p:sp>
          <p:nvSpPr>
            <p:cNvPr id="87" name="Rounded Rectangle">
              <a:extLst>
                <a:ext uri="{FF2B5EF4-FFF2-40B4-BE49-F238E27FC236}">
                  <a16:creationId xmlns:a16="http://schemas.microsoft.com/office/drawing/2014/main" id="{7D30162D-21BD-0844-94E7-C00E18142836}"/>
                </a:ext>
              </a:extLst>
            </p:cNvPr>
            <p:cNvSpPr/>
            <p:nvPr/>
          </p:nvSpPr>
          <p:spPr>
            <a:xfrm>
              <a:off x="0" y="149855"/>
              <a:ext cx="4314329" cy="3423197"/>
            </a:xfrm>
            <a:prstGeom prst="roundRect">
              <a:avLst>
                <a:gd name="adj" fmla="val 572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88" name="Group">
              <a:extLst>
                <a:ext uri="{FF2B5EF4-FFF2-40B4-BE49-F238E27FC236}">
                  <a16:creationId xmlns:a16="http://schemas.microsoft.com/office/drawing/2014/main" id="{642C7CD3-54C7-0149-94B0-30A81CDD9DF1}"/>
                </a:ext>
              </a:extLst>
            </p:cNvPr>
            <p:cNvGrpSpPr/>
            <p:nvPr/>
          </p:nvGrpSpPr>
          <p:grpSpPr>
            <a:xfrm>
              <a:off x="12547" y="148452"/>
              <a:ext cx="4284409" cy="3384041"/>
              <a:chOff x="0" y="-138328"/>
              <a:chExt cx="4284408" cy="3384040"/>
            </a:xfrm>
          </p:grpSpPr>
          <p:pic>
            <p:nvPicPr>
              <p:cNvPr id="8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DDCDEE79-9CB5-6146-9583-6BF74754B2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926685" y="884862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840BA03E-D38E-0241-8C57-50716F05F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610570" y="1666051"/>
                <a:ext cx="706402" cy="69899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745074AE-1863-864F-A1E1-15942E4B93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1324" y="259117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89A39DA9-676C-6E40-A618-C5E2EFBD8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0" y="318297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9A09AC80-3B51-2544-9C86-C0305F6FD9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641894" y="34929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7167E31E-159F-3A43-87C8-4188EF7E1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086549" y="-68748"/>
                <a:ext cx="643755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B3CD8F80-876B-B848-8B38-D502E8EC8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922349" y="1406584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F8BE49D8-08E7-3944-960D-FE7F23908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741775" y="216643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BA26A424-1BCC-4C4D-9826-5329D864E3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3466698" y="-91426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792F24FE-91C8-1D45-BA57-55B0011F8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561767" y="858350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F06BB5A2-03C5-A74E-B9AB-771A5C8F0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93108" y="1363515"/>
                <a:ext cx="730805" cy="723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C9509D8-2FB6-9D45-8166-CF098D1D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585689" y="2001460"/>
                <a:ext cx="730805" cy="7231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6F717FDC-E404-BE40-9CD3-BA3575AFD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497970" y="1437928"/>
                <a:ext cx="672925" cy="665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D18ADA1E-CBC9-4148-ABD0-72EDE11DF6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423289" y="2176171"/>
                <a:ext cx="680410" cy="67327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2624DA81-A2F7-9848-A155-E1B0F21E6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478088" y="2420985"/>
                <a:ext cx="776876" cy="76872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A5333F1A-839E-244C-A023-1DB115DBEA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642975" y="763389"/>
                <a:ext cx="603132" cy="5968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A600D6E7-2EE8-4F46-B9C0-685D3E424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133174" y="1104496"/>
                <a:ext cx="673751" cy="66668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0CA489D7-50DD-EB47-9DF7-CE5DC8F81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4845031">
                <a:off x="3535985" y="2365282"/>
                <a:ext cx="752369" cy="7444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D806AFB3-572E-5D4E-8E1D-A2F264CCC1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221774" y="672385"/>
                <a:ext cx="527048" cy="52152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5B20D4E-0737-8046-944C-FFDD888DBE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548985" y="780933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16C6F8E8-1578-EC4A-903B-7EAAD345B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875740" y="2013533"/>
                <a:ext cx="706403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B9CF0132-BA24-8642-B3A4-E9F460C0D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4276" y="2090377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124067D0-4D8C-0D47-B4C6-2EB4DBF92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016651" y="-68963"/>
                <a:ext cx="613540" cy="6071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D9FDE861-5C74-8B49-A892-79A987DB5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365024" y="349292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DFA5B65-1E3A-9C44-B124-E78DAD628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887996" y="-73138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4CB5E4D3-93EF-D847-AA07-75B3A6A63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544649" y="1302655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CEAF7819-4268-A545-8E47-07D428F2E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474571" y="0"/>
                <a:ext cx="643754" cy="637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78505A7C-CA6E-7D40-9A62-0B2F0C037D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4276" y="811928"/>
                <a:ext cx="643754" cy="6370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95436578-C455-3A46-942B-927A39609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1106983" y="1069157"/>
                <a:ext cx="458810" cy="4539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9FB51267-1DFE-3344-B07D-126060E3C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6097687">
                <a:off x="2232870" y="2543014"/>
                <a:ext cx="706402" cy="6989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9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7C63158F-C9AF-3744-8230-834A7C997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07930" y="-134495"/>
                <a:ext cx="730805" cy="72313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0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05E5E3DB-7445-A348-8129-62FF5128F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1207989" y="1897529"/>
                <a:ext cx="730805" cy="7231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1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0D887DC1-DBD6-CD4A-91B6-319523DF6F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023179" y="2075944"/>
                <a:ext cx="672925" cy="66586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2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3BDD43E4-C415-FC4B-9469-A6D51C10B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984130" y="2473239"/>
                <a:ext cx="680411" cy="6732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3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ED4373C5-A3EB-0C41-9AF6-864E32752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449481" y="700277"/>
                <a:ext cx="730692" cy="7230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4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FF8582DF-F536-0C44-AD5F-EC2C53FAD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711630" y="2342101"/>
                <a:ext cx="741867" cy="7340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5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F0BD34BF-A797-4B49-86DA-E92EE2D54A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3001526" y="157952"/>
                <a:ext cx="965560" cy="95543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228600" dist="139700" dir="2700000" sx="97000" sy="97000" algn="tl" rotWithShape="0">
                  <a:srgbClr val="C00000">
                    <a:alpha val="84000"/>
                  </a:srgbClr>
                </a:outerShdw>
              </a:effectLst>
            </p:spPr>
          </p:pic>
          <p:pic>
            <p:nvPicPr>
              <p:cNvPr id="126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D7BA75ED-7297-884B-B922-B7F3BED7E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7986419">
                <a:off x="2780073" y="1578276"/>
                <a:ext cx="673750" cy="6666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7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AFFB6B8C-2DC1-9E4C-903D-99A02DFE3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 rot="4845031">
                <a:off x="3412391" y="1643308"/>
                <a:ext cx="752369" cy="7444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28" name="KakaoTalk_Photo_2018-08-09-13-18-49.png" descr="KakaoTalk_Photo_2018-08-09-13-18-49.png">
                <a:extLst>
                  <a:ext uri="{FF2B5EF4-FFF2-40B4-BE49-F238E27FC236}">
                    <a16:creationId xmlns:a16="http://schemas.microsoft.com/office/drawing/2014/main" id="{A216F082-9501-3641-9C6B-D70DFCC77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76382"/>
              </a:blip>
              <a:stretch>
                <a:fillRect/>
              </a:stretch>
            </p:blipFill>
            <p:spPr>
              <a:xfrm>
                <a:off x="2086549" y="1406171"/>
                <a:ext cx="928903" cy="9191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65100" dist="38100" dir="2700000" sx="108000" sy="108000" algn="tl" rotWithShape="0">
                  <a:srgbClr val="C00000">
                    <a:alpha val="76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29164772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Fallen_Autumn_Leaves_PNG_Clip_Art_Image.png" descr="Fallen_Autumn_Leaves_PNG_Clip_Art_Image.png">
            <a:extLst>
              <a:ext uri="{FF2B5EF4-FFF2-40B4-BE49-F238E27FC236}">
                <a16:creationId xmlns:a16="http://schemas.microsoft.com/office/drawing/2014/main" id="{B2F74F87-D2A0-8044-836C-1E6C3423B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729" y="7221873"/>
            <a:ext cx="3770760" cy="1961267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Line"/>
          <p:cNvSpPr/>
          <p:nvPr/>
        </p:nvSpPr>
        <p:spPr>
          <a:xfrm flipV="1">
            <a:off x="6502400" y="248108"/>
            <a:ext cx="0" cy="9259594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22" name="Fallen_Autumn_Leaves_PNG_Clip_Art_Image.png" descr="Fallen_Autumn_Leaves_PNG_Clip_Art_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61" y="7116599"/>
            <a:ext cx="3770760" cy="19612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6A8047D-2E4E-B84D-8500-7A5AE3FB11B2}"/>
              </a:ext>
            </a:extLst>
          </p:cNvPr>
          <p:cNvGrpSpPr/>
          <p:nvPr/>
        </p:nvGrpSpPr>
        <p:grpSpPr>
          <a:xfrm>
            <a:off x="685217" y="6598189"/>
            <a:ext cx="5320607" cy="2598220"/>
            <a:chOff x="498433" y="6562633"/>
            <a:chExt cx="5320607" cy="2598220"/>
          </a:xfrm>
        </p:grpSpPr>
        <p:sp>
          <p:nvSpPr>
            <p:cNvPr id="398" name="Rectangle"/>
            <p:cNvSpPr/>
            <p:nvPr/>
          </p:nvSpPr>
          <p:spPr>
            <a:xfrm>
              <a:off x="498433" y="6562633"/>
              <a:ext cx="5320607" cy="2598220"/>
            </a:xfrm>
            <a:custGeom>
              <a:avLst/>
              <a:gdLst>
                <a:gd name="connsiteX0" fmla="*/ 0 w 4552122"/>
                <a:gd name="connsiteY0" fmla="*/ 0 h 2607947"/>
                <a:gd name="connsiteX1" fmla="*/ 4552122 w 4552122"/>
                <a:gd name="connsiteY1" fmla="*/ 0 h 2607947"/>
                <a:gd name="connsiteX2" fmla="*/ 4552122 w 4552122"/>
                <a:gd name="connsiteY2" fmla="*/ 2607947 h 2607947"/>
                <a:gd name="connsiteX3" fmla="*/ 0 w 4552122"/>
                <a:gd name="connsiteY3" fmla="*/ 2607947 h 2607947"/>
                <a:gd name="connsiteX4" fmla="*/ 0 w 4552122"/>
                <a:gd name="connsiteY4" fmla="*/ 0 h 2607947"/>
                <a:gd name="connsiteX0" fmla="*/ 0 w 5320607"/>
                <a:gd name="connsiteY0" fmla="*/ 0 h 2607947"/>
                <a:gd name="connsiteX1" fmla="*/ 5320607 w 5320607"/>
                <a:gd name="connsiteY1" fmla="*/ 9728 h 2607947"/>
                <a:gd name="connsiteX2" fmla="*/ 4552122 w 5320607"/>
                <a:gd name="connsiteY2" fmla="*/ 2607947 h 2607947"/>
                <a:gd name="connsiteX3" fmla="*/ 0 w 5320607"/>
                <a:gd name="connsiteY3" fmla="*/ 2607947 h 2607947"/>
                <a:gd name="connsiteX4" fmla="*/ 0 w 5320607"/>
                <a:gd name="connsiteY4" fmla="*/ 0 h 2607947"/>
                <a:gd name="connsiteX0" fmla="*/ 787941 w 5320607"/>
                <a:gd name="connsiteY0" fmla="*/ 0 h 2598220"/>
                <a:gd name="connsiteX1" fmla="*/ 5320607 w 5320607"/>
                <a:gd name="connsiteY1" fmla="*/ 1 h 2598220"/>
                <a:gd name="connsiteX2" fmla="*/ 4552122 w 5320607"/>
                <a:gd name="connsiteY2" fmla="*/ 2598220 h 2598220"/>
                <a:gd name="connsiteX3" fmla="*/ 0 w 5320607"/>
                <a:gd name="connsiteY3" fmla="*/ 2598220 h 2598220"/>
                <a:gd name="connsiteX4" fmla="*/ 787941 w 5320607"/>
                <a:gd name="connsiteY4" fmla="*/ 0 h 259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0607" h="2598220">
                  <a:moveTo>
                    <a:pt x="787941" y="0"/>
                  </a:moveTo>
                  <a:lnTo>
                    <a:pt x="5320607" y="1"/>
                  </a:lnTo>
                  <a:lnTo>
                    <a:pt x="4552122" y="2598220"/>
                  </a:lnTo>
                  <a:lnTo>
                    <a:pt x="0" y="2598220"/>
                  </a:lnTo>
                  <a:lnTo>
                    <a:pt x="787941" y="0"/>
                  </a:lnTo>
                  <a:close/>
                </a:path>
              </a:pathLst>
            </a:custGeom>
            <a:solidFill>
              <a:srgbClr val="FFFFFF">
                <a:alpha val="88000"/>
              </a:srgbClr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grpSp>
          <p:nvGrpSpPr>
            <p:cNvPr id="447" name="Group"/>
            <p:cNvGrpSpPr/>
            <p:nvPr/>
          </p:nvGrpSpPr>
          <p:grpSpPr>
            <a:xfrm>
              <a:off x="1316537" y="7104623"/>
              <a:ext cx="3863151" cy="1877217"/>
              <a:chOff x="66006" y="0"/>
              <a:chExt cx="3863150" cy="1877216"/>
            </a:xfrm>
          </p:grpSpPr>
          <p:sp>
            <p:nvSpPr>
              <p:cNvPr id="423" name="Line"/>
              <p:cNvSpPr/>
              <p:nvPr/>
            </p:nvSpPr>
            <p:spPr>
              <a:xfrm>
                <a:off x="66006" y="663949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4" name="Line"/>
              <p:cNvSpPr/>
              <p:nvPr/>
            </p:nvSpPr>
            <p:spPr>
              <a:xfrm>
                <a:off x="584580" y="1015494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5" name="Line"/>
              <p:cNvSpPr/>
              <p:nvPr/>
            </p:nvSpPr>
            <p:spPr>
              <a:xfrm>
                <a:off x="2308078" y="0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6" name="Line"/>
              <p:cNvSpPr/>
              <p:nvPr/>
            </p:nvSpPr>
            <p:spPr>
              <a:xfrm>
                <a:off x="349218" y="207837"/>
                <a:ext cx="828525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7" name="Line"/>
              <p:cNvSpPr/>
              <p:nvPr/>
            </p:nvSpPr>
            <p:spPr>
              <a:xfrm>
                <a:off x="1206419" y="836975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8" name="Line"/>
              <p:cNvSpPr/>
              <p:nvPr/>
            </p:nvSpPr>
            <p:spPr>
              <a:xfrm>
                <a:off x="1433551" y="370907"/>
                <a:ext cx="828525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29" name="Line"/>
              <p:cNvSpPr/>
              <p:nvPr/>
            </p:nvSpPr>
            <p:spPr>
              <a:xfrm>
                <a:off x="2781200" y="86598"/>
                <a:ext cx="828525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0" name="Line"/>
              <p:cNvSpPr/>
              <p:nvPr/>
            </p:nvSpPr>
            <p:spPr>
              <a:xfrm>
                <a:off x="1053663" y="0"/>
                <a:ext cx="828525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1" name="Line"/>
              <p:cNvSpPr/>
              <p:nvPr/>
            </p:nvSpPr>
            <p:spPr>
              <a:xfrm>
                <a:off x="2138797" y="647546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2" name="Line"/>
              <p:cNvSpPr/>
              <p:nvPr/>
            </p:nvSpPr>
            <p:spPr>
              <a:xfrm>
                <a:off x="2247194" y="1190794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3" name="Line"/>
              <p:cNvSpPr/>
              <p:nvPr/>
            </p:nvSpPr>
            <p:spPr>
              <a:xfrm>
                <a:off x="3100633" y="543991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4" name="Line"/>
              <p:cNvSpPr/>
              <p:nvPr/>
            </p:nvSpPr>
            <p:spPr>
              <a:xfrm>
                <a:off x="831886" y="1358459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5" name="Shape"/>
              <p:cNvSpPr/>
              <p:nvPr/>
            </p:nvSpPr>
            <p:spPr>
              <a:xfrm rot="1498418">
                <a:off x="3234041" y="643521"/>
                <a:ext cx="561219" cy="650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6" name="Shape"/>
              <p:cNvSpPr/>
              <p:nvPr/>
            </p:nvSpPr>
            <p:spPr>
              <a:xfrm rot="1498418">
                <a:off x="2555843" y="1330813"/>
                <a:ext cx="211948" cy="245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7" name="Shape"/>
              <p:cNvSpPr/>
              <p:nvPr/>
            </p:nvSpPr>
            <p:spPr>
              <a:xfrm rot="1498418">
                <a:off x="1425085" y="922834"/>
                <a:ext cx="392423" cy="4545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8" name="Shape"/>
              <p:cNvSpPr/>
              <p:nvPr/>
            </p:nvSpPr>
            <p:spPr>
              <a:xfrm rot="1500000">
                <a:off x="1091434" y="1486330"/>
                <a:ext cx="297193" cy="344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39" name="Shape"/>
              <p:cNvSpPr/>
              <p:nvPr/>
            </p:nvSpPr>
            <p:spPr>
              <a:xfrm rot="1498418">
                <a:off x="2398644" y="725268"/>
                <a:ext cx="297193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0" name="Shape"/>
              <p:cNvSpPr/>
              <p:nvPr/>
            </p:nvSpPr>
            <p:spPr>
              <a:xfrm rot="1500000">
                <a:off x="3096578" y="174761"/>
                <a:ext cx="297192" cy="344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1" name="Shape"/>
              <p:cNvSpPr/>
              <p:nvPr/>
            </p:nvSpPr>
            <p:spPr>
              <a:xfrm rot="1500000">
                <a:off x="1717255" y="483621"/>
                <a:ext cx="297192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2" name="Shape"/>
              <p:cNvSpPr/>
              <p:nvPr/>
            </p:nvSpPr>
            <p:spPr>
              <a:xfrm rot="1500000">
                <a:off x="933734" y="1179642"/>
                <a:ext cx="166555" cy="19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3" name="Shape"/>
              <p:cNvSpPr/>
              <p:nvPr/>
            </p:nvSpPr>
            <p:spPr>
              <a:xfrm rot="1500000">
                <a:off x="301465" y="725268"/>
                <a:ext cx="297193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4" name="Shape"/>
              <p:cNvSpPr/>
              <p:nvPr/>
            </p:nvSpPr>
            <p:spPr>
              <a:xfrm rot="1500000">
                <a:off x="698389" y="316357"/>
                <a:ext cx="199648" cy="231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5" name="Shape"/>
              <p:cNvSpPr/>
              <p:nvPr/>
            </p:nvSpPr>
            <p:spPr>
              <a:xfrm rot="1500000">
                <a:off x="1304211" y="81903"/>
                <a:ext cx="362886" cy="4202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6" name="Shape"/>
              <p:cNvSpPr/>
              <p:nvPr/>
            </p:nvSpPr>
            <p:spPr>
              <a:xfrm rot="1500000">
                <a:off x="2628516" y="83227"/>
                <a:ext cx="194411" cy="225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1180C6-4872-E243-B645-CF19DA3DA551}"/>
              </a:ext>
            </a:extLst>
          </p:cNvPr>
          <p:cNvGrpSpPr/>
          <p:nvPr/>
        </p:nvGrpSpPr>
        <p:grpSpPr>
          <a:xfrm>
            <a:off x="790625" y="4089464"/>
            <a:ext cx="5006849" cy="2926025"/>
            <a:chOff x="790625" y="4089464"/>
            <a:chExt cx="5006849" cy="2926025"/>
          </a:xfrm>
        </p:grpSpPr>
        <p:grpSp>
          <p:nvGrpSpPr>
            <p:cNvPr id="463" name="Group"/>
            <p:cNvGrpSpPr/>
            <p:nvPr/>
          </p:nvGrpSpPr>
          <p:grpSpPr>
            <a:xfrm>
              <a:off x="790625" y="4089464"/>
              <a:ext cx="5006849" cy="1584726"/>
              <a:chOff x="0" y="13"/>
              <a:chExt cx="5006847" cy="1584724"/>
            </a:xfrm>
          </p:grpSpPr>
          <p:sp>
            <p:nvSpPr>
              <p:cNvPr id="448" name="Line"/>
              <p:cNvSpPr/>
              <p:nvPr/>
            </p:nvSpPr>
            <p:spPr>
              <a:xfrm>
                <a:off x="226182" y="355504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49" name="Line"/>
              <p:cNvSpPr/>
              <p:nvPr/>
            </p:nvSpPr>
            <p:spPr>
              <a:xfrm>
                <a:off x="1392651" y="355504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0" name="Line"/>
              <p:cNvSpPr/>
              <p:nvPr/>
            </p:nvSpPr>
            <p:spPr>
              <a:xfrm>
                <a:off x="2404734" y="13"/>
                <a:ext cx="1253930" cy="682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5" extrusionOk="0">
                    <a:moveTo>
                      <a:pt x="0" y="20652"/>
                    </a:moveTo>
                    <a:cubicBezTo>
                      <a:pt x="2275" y="21191"/>
                      <a:pt x="4549" y="19646"/>
                      <a:pt x="6080" y="16523"/>
                    </a:cubicBezTo>
                    <a:cubicBezTo>
                      <a:pt x="7306" y="14020"/>
                      <a:pt x="7906" y="10868"/>
                      <a:pt x="8473" y="7729"/>
                    </a:cubicBezTo>
                    <a:cubicBezTo>
                      <a:pt x="8805" y="5894"/>
                      <a:pt x="9141" y="4017"/>
                      <a:pt x="9634" y="2276"/>
                    </a:cubicBezTo>
                    <a:cubicBezTo>
                      <a:pt x="9953" y="1147"/>
                      <a:pt x="10406" y="46"/>
                      <a:pt x="11084" y="2"/>
                    </a:cubicBezTo>
                    <a:cubicBezTo>
                      <a:pt x="11813" y="-46"/>
                      <a:pt x="12325" y="1129"/>
                      <a:pt x="12651" y="2373"/>
                    </a:cubicBezTo>
                    <a:cubicBezTo>
                      <a:pt x="13109" y="4120"/>
                      <a:pt x="13360" y="6027"/>
                      <a:pt x="13635" y="7884"/>
                    </a:cubicBezTo>
                    <a:cubicBezTo>
                      <a:pt x="14083" y="10917"/>
                      <a:pt x="14624" y="13919"/>
                      <a:pt x="15704" y="16397"/>
                    </a:cubicBezTo>
                    <a:cubicBezTo>
                      <a:pt x="17133" y="19672"/>
                      <a:pt x="19309" y="21554"/>
                      <a:pt x="21600" y="21493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459" name="Group"/>
              <p:cNvGrpSpPr/>
              <p:nvPr/>
            </p:nvGrpSpPr>
            <p:grpSpPr>
              <a:xfrm>
                <a:off x="0" y="630840"/>
                <a:ext cx="5006848" cy="953898"/>
                <a:chOff x="-110537" y="-22987"/>
                <a:chExt cx="5006847" cy="953896"/>
              </a:xfrm>
            </p:grpSpPr>
            <p:sp>
              <p:nvSpPr>
                <p:cNvPr id="451" name="Line"/>
                <p:cNvSpPr/>
                <p:nvPr/>
              </p:nvSpPr>
              <p:spPr>
                <a:xfrm>
                  <a:off x="0" y="0"/>
                  <a:ext cx="4896311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2" name="Shape"/>
                <p:cNvSpPr/>
                <p:nvPr/>
              </p:nvSpPr>
              <p:spPr>
                <a:xfrm rot="1500000">
                  <a:off x="4010297" y="78763"/>
                  <a:ext cx="647888" cy="7503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3" name="Shape"/>
                <p:cNvSpPr/>
                <p:nvPr/>
              </p:nvSpPr>
              <p:spPr>
                <a:xfrm rot="1500000">
                  <a:off x="-72466" y="340564"/>
                  <a:ext cx="192381" cy="222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4" name="Shape"/>
                <p:cNvSpPr/>
                <p:nvPr/>
              </p:nvSpPr>
              <p:spPr>
                <a:xfrm rot="1500000">
                  <a:off x="3343348" y="135842"/>
                  <a:ext cx="548259" cy="635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5" name="Shape"/>
                <p:cNvSpPr/>
                <p:nvPr/>
              </p:nvSpPr>
              <p:spPr>
                <a:xfrm rot="1500000">
                  <a:off x="2651160" y="167252"/>
                  <a:ext cx="493433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6" name="Shape"/>
                <p:cNvSpPr/>
                <p:nvPr/>
              </p:nvSpPr>
              <p:spPr>
                <a:xfrm rot="1500000">
                  <a:off x="1958973" y="198661"/>
                  <a:ext cx="438607" cy="508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 dirty="0"/>
                </a:p>
              </p:txBody>
            </p:sp>
            <p:sp>
              <p:nvSpPr>
                <p:cNvPr id="457" name="Shape"/>
                <p:cNvSpPr/>
                <p:nvPr/>
              </p:nvSpPr>
              <p:spPr>
                <a:xfrm rot="1500000">
                  <a:off x="1297669" y="261480"/>
                  <a:ext cx="328956" cy="381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58" name="Shape"/>
                <p:cNvSpPr/>
                <p:nvPr/>
              </p:nvSpPr>
              <p:spPr>
                <a:xfrm rot="1500000">
                  <a:off x="605482" y="292890"/>
                  <a:ext cx="274129" cy="317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460" name="Line"/>
              <p:cNvSpPr/>
              <p:nvPr/>
            </p:nvSpPr>
            <p:spPr>
              <a:xfrm>
                <a:off x="3740034" y="101619"/>
                <a:ext cx="1253930" cy="581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76" extrusionOk="0">
                    <a:moveTo>
                      <a:pt x="0" y="20269"/>
                    </a:moveTo>
                    <a:cubicBezTo>
                      <a:pt x="2288" y="21186"/>
                      <a:pt x="4626" y="19336"/>
                      <a:pt x="6080" y="15474"/>
                    </a:cubicBezTo>
                    <a:cubicBezTo>
                      <a:pt x="7216" y="12454"/>
                      <a:pt x="7638" y="8639"/>
                      <a:pt x="8473" y="5259"/>
                    </a:cubicBezTo>
                    <a:cubicBezTo>
                      <a:pt x="8788" y="3987"/>
                      <a:pt x="9167" y="2767"/>
                      <a:pt x="9634" y="1714"/>
                    </a:cubicBezTo>
                    <a:cubicBezTo>
                      <a:pt x="10029" y="821"/>
                      <a:pt x="10509" y="39"/>
                      <a:pt x="11084" y="1"/>
                    </a:cubicBezTo>
                    <a:cubicBezTo>
                      <a:pt x="11710" y="-39"/>
                      <a:pt x="12245" y="802"/>
                      <a:pt x="12651" y="1826"/>
                    </a:cubicBezTo>
                    <a:cubicBezTo>
                      <a:pt x="13075" y="2897"/>
                      <a:pt x="13376" y="4153"/>
                      <a:pt x="13635" y="5440"/>
                    </a:cubicBezTo>
                    <a:cubicBezTo>
                      <a:pt x="14303" y="8771"/>
                      <a:pt x="14701" y="12363"/>
                      <a:pt x="15704" y="15327"/>
                    </a:cubicBezTo>
                    <a:cubicBezTo>
                      <a:pt x="17059" y="19324"/>
                      <a:pt x="19286" y="21561"/>
                      <a:pt x="21600" y="21247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1" name="Line"/>
              <p:cNvSpPr/>
              <p:nvPr/>
            </p:nvSpPr>
            <p:spPr>
              <a:xfrm>
                <a:off x="2713034" y="228728"/>
                <a:ext cx="1253930" cy="453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2" name="Line"/>
              <p:cNvSpPr/>
              <p:nvPr/>
            </p:nvSpPr>
            <p:spPr>
              <a:xfrm>
                <a:off x="1931987" y="228728"/>
                <a:ext cx="1253930" cy="453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530" name="Line"/>
            <p:cNvSpPr/>
            <p:nvPr/>
          </p:nvSpPr>
          <p:spPr>
            <a:xfrm flipV="1">
              <a:off x="3285474" y="5775300"/>
              <a:ext cx="6075" cy="1240189"/>
            </a:xfrm>
            <a:prstGeom prst="line">
              <a:avLst/>
            </a:prstGeom>
            <a:ln w="25400">
              <a:solidFill>
                <a:srgbClr val="929292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846EE08-D92A-CA47-A7EC-A781DD7B02AD}"/>
              </a:ext>
            </a:extLst>
          </p:cNvPr>
          <p:cNvGrpSpPr/>
          <p:nvPr/>
        </p:nvGrpSpPr>
        <p:grpSpPr>
          <a:xfrm>
            <a:off x="7260058" y="6715577"/>
            <a:ext cx="5320607" cy="2598220"/>
            <a:chOff x="498433" y="6562633"/>
            <a:chExt cx="5320607" cy="2598220"/>
          </a:xfrm>
        </p:grpSpPr>
        <p:sp>
          <p:nvSpPr>
            <p:cNvPr id="178" name="Rectangle">
              <a:extLst>
                <a:ext uri="{FF2B5EF4-FFF2-40B4-BE49-F238E27FC236}">
                  <a16:creationId xmlns:a16="http://schemas.microsoft.com/office/drawing/2014/main" id="{C7845D96-8EC0-864A-889C-72F07D0D1278}"/>
                </a:ext>
              </a:extLst>
            </p:cNvPr>
            <p:cNvSpPr/>
            <p:nvPr/>
          </p:nvSpPr>
          <p:spPr>
            <a:xfrm>
              <a:off x="498433" y="6562633"/>
              <a:ext cx="5320607" cy="2598220"/>
            </a:xfrm>
            <a:custGeom>
              <a:avLst/>
              <a:gdLst>
                <a:gd name="connsiteX0" fmla="*/ 0 w 4552122"/>
                <a:gd name="connsiteY0" fmla="*/ 0 h 2607947"/>
                <a:gd name="connsiteX1" fmla="*/ 4552122 w 4552122"/>
                <a:gd name="connsiteY1" fmla="*/ 0 h 2607947"/>
                <a:gd name="connsiteX2" fmla="*/ 4552122 w 4552122"/>
                <a:gd name="connsiteY2" fmla="*/ 2607947 h 2607947"/>
                <a:gd name="connsiteX3" fmla="*/ 0 w 4552122"/>
                <a:gd name="connsiteY3" fmla="*/ 2607947 h 2607947"/>
                <a:gd name="connsiteX4" fmla="*/ 0 w 4552122"/>
                <a:gd name="connsiteY4" fmla="*/ 0 h 2607947"/>
                <a:gd name="connsiteX0" fmla="*/ 0 w 5320607"/>
                <a:gd name="connsiteY0" fmla="*/ 0 h 2607947"/>
                <a:gd name="connsiteX1" fmla="*/ 5320607 w 5320607"/>
                <a:gd name="connsiteY1" fmla="*/ 9728 h 2607947"/>
                <a:gd name="connsiteX2" fmla="*/ 4552122 w 5320607"/>
                <a:gd name="connsiteY2" fmla="*/ 2607947 h 2607947"/>
                <a:gd name="connsiteX3" fmla="*/ 0 w 5320607"/>
                <a:gd name="connsiteY3" fmla="*/ 2607947 h 2607947"/>
                <a:gd name="connsiteX4" fmla="*/ 0 w 5320607"/>
                <a:gd name="connsiteY4" fmla="*/ 0 h 2607947"/>
                <a:gd name="connsiteX0" fmla="*/ 787941 w 5320607"/>
                <a:gd name="connsiteY0" fmla="*/ 0 h 2598220"/>
                <a:gd name="connsiteX1" fmla="*/ 5320607 w 5320607"/>
                <a:gd name="connsiteY1" fmla="*/ 1 h 2598220"/>
                <a:gd name="connsiteX2" fmla="*/ 4552122 w 5320607"/>
                <a:gd name="connsiteY2" fmla="*/ 2598220 h 2598220"/>
                <a:gd name="connsiteX3" fmla="*/ 0 w 5320607"/>
                <a:gd name="connsiteY3" fmla="*/ 2598220 h 2598220"/>
                <a:gd name="connsiteX4" fmla="*/ 787941 w 5320607"/>
                <a:gd name="connsiteY4" fmla="*/ 0 h 259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0607" h="2598220">
                  <a:moveTo>
                    <a:pt x="787941" y="0"/>
                  </a:moveTo>
                  <a:lnTo>
                    <a:pt x="5320607" y="1"/>
                  </a:lnTo>
                  <a:lnTo>
                    <a:pt x="4552122" y="2598220"/>
                  </a:lnTo>
                  <a:lnTo>
                    <a:pt x="0" y="2598220"/>
                  </a:lnTo>
                  <a:lnTo>
                    <a:pt x="787941" y="0"/>
                  </a:lnTo>
                  <a:close/>
                </a:path>
              </a:pathLst>
            </a:custGeom>
            <a:solidFill>
              <a:srgbClr val="FFFFFF">
                <a:alpha val="88000"/>
              </a:srgbClr>
            </a:solidFill>
            <a:ln w="12700"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grpSp>
          <p:nvGrpSpPr>
            <p:cNvPr id="179" name="Group">
              <a:extLst>
                <a:ext uri="{FF2B5EF4-FFF2-40B4-BE49-F238E27FC236}">
                  <a16:creationId xmlns:a16="http://schemas.microsoft.com/office/drawing/2014/main" id="{8AAE5CB5-FD0B-BE4F-B673-57127ABF9935}"/>
                </a:ext>
              </a:extLst>
            </p:cNvPr>
            <p:cNvGrpSpPr/>
            <p:nvPr/>
          </p:nvGrpSpPr>
          <p:grpSpPr>
            <a:xfrm>
              <a:off x="1316537" y="7104623"/>
              <a:ext cx="3863151" cy="1877217"/>
              <a:chOff x="66006" y="0"/>
              <a:chExt cx="3863150" cy="1877216"/>
            </a:xfrm>
          </p:grpSpPr>
          <p:sp>
            <p:nvSpPr>
              <p:cNvPr id="180" name="Line">
                <a:extLst>
                  <a:ext uri="{FF2B5EF4-FFF2-40B4-BE49-F238E27FC236}">
                    <a16:creationId xmlns:a16="http://schemas.microsoft.com/office/drawing/2014/main" id="{D64272F6-F1CD-FC49-9601-2D8A0B47C052}"/>
                  </a:ext>
                </a:extLst>
              </p:cNvPr>
              <p:cNvSpPr/>
              <p:nvPr/>
            </p:nvSpPr>
            <p:spPr>
              <a:xfrm>
                <a:off x="66006" y="663949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1" name="Line">
                <a:extLst>
                  <a:ext uri="{FF2B5EF4-FFF2-40B4-BE49-F238E27FC236}">
                    <a16:creationId xmlns:a16="http://schemas.microsoft.com/office/drawing/2014/main" id="{ED135BDB-4ECE-3D41-AFC3-FDFB5FCB59CF}"/>
                  </a:ext>
                </a:extLst>
              </p:cNvPr>
              <p:cNvSpPr/>
              <p:nvPr/>
            </p:nvSpPr>
            <p:spPr>
              <a:xfrm>
                <a:off x="584580" y="1015494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2" name="Line">
                <a:extLst>
                  <a:ext uri="{FF2B5EF4-FFF2-40B4-BE49-F238E27FC236}">
                    <a16:creationId xmlns:a16="http://schemas.microsoft.com/office/drawing/2014/main" id="{EDDB8AF6-D2C2-E344-85A5-51B3CBA1E092}"/>
                  </a:ext>
                </a:extLst>
              </p:cNvPr>
              <p:cNvSpPr/>
              <p:nvPr/>
            </p:nvSpPr>
            <p:spPr>
              <a:xfrm>
                <a:off x="2308078" y="0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3" name="Line">
                <a:extLst>
                  <a:ext uri="{FF2B5EF4-FFF2-40B4-BE49-F238E27FC236}">
                    <a16:creationId xmlns:a16="http://schemas.microsoft.com/office/drawing/2014/main" id="{A4D4CA63-EE95-314C-9001-72284298DF5E}"/>
                  </a:ext>
                </a:extLst>
              </p:cNvPr>
              <p:cNvSpPr/>
              <p:nvPr/>
            </p:nvSpPr>
            <p:spPr>
              <a:xfrm>
                <a:off x="349218" y="207837"/>
                <a:ext cx="828525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4" name="Line">
                <a:extLst>
                  <a:ext uri="{FF2B5EF4-FFF2-40B4-BE49-F238E27FC236}">
                    <a16:creationId xmlns:a16="http://schemas.microsoft.com/office/drawing/2014/main" id="{92B9D9CC-C84A-E043-AD19-F4B3F6CF0A48}"/>
                  </a:ext>
                </a:extLst>
              </p:cNvPr>
              <p:cNvSpPr/>
              <p:nvPr/>
            </p:nvSpPr>
            <p:spPr>
              <a:xfrm>
                <a:off x="1206419" y="836975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5" name="Line">
                <a:extLst>
                  <a:ext uri="{FF2B5EF4-FFF2-40B4-BE49-F238E27FC236}">
                    <a16:creationId xmlns:a16="http://schemas.microsoft.com/office/drawing/2014/main" id="{84298EF5-9C6C-A849-950E-6003E38C28AB}"/>
                  </a:ext>
                </a:extLst>
              </p:cNvPr>
              <p:cNvSpPr/>
              <p:nvPr/>
            </p:nvSpPr>
            <p:spPr>
              <a:xfrm>
                <a:off x="1433551" y="370907"/>
                <a:ext cx="828525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6" name="Line">
                <a:extLst>
                  <a:ext uri="{FF2B5EF4-FFF2-40B4-BE49-F238E27FC236}">
                    <a16:creationId xmlns:a16="http://schemas.microsoft.com/office/drawing/2014/main" id="{7B9A81F9-6604-424E-B565-220343687C9E}"/>
                  </a:ext>
                </a:extLst>
              </p:cNvPr>
              <p:cNvSpPr/>
              <p:nvPr/>
            </p:nvSpPr>
            <p:spPr>
              <a:xfrm>
                <a:off x="2781200" y="86598"/>
                <a:ext cx="828525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7" name="Line">
                <a:extLst>
                  <a:ext uri="{FF2B5EF4-FFF2-40B4-BE49-F238E27FC236}">
                    <a16:creationId xmlns:a16="http://schemas.microsoft.com/office/drawing/2014/main" id="{5B1E5A6E-B3E2-AA40-8E00-85770A5B102A}"/>
                  </a:ext>
                </a:extLst>
              </p:cNvPr>
              <p:cNvSpPr/>
              <p:nvPr/>
            </p:nvSpPr>
            <p:spPr>
              <a:xfrm>
                <a:off x="1053663" y="0"/>
                <a:ext cx="828525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8" name="Line">
                <a:extLst>
                  <a:ext uri="{FF2B5EF4-FFF2-40B4-BE49-F238E27FC236}">
                    <a16:creationId xmlns:a16="http://schemas.microsoft.com/office/drawing/2014/main" id="{BE9B041D-6357-2C45-B841-52C5E3D17D88}"/>
                  </a:ext>
                </a:extLst>
              </p:cNvPr>
              <p:cNvSpPr/>
              <p:nvPr/>
            </p:nvSpPr>
            <p:spPr>
              <a:xfrm>
                <a:off x="2138797" y="647546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89" name="Line">
                <a:extLst>
                  <a:ext uri="{FF2B5EF4-FFF2-40B4-BE49-F238E27FC236}">
                    <a16:creationId xmlns:a16="http://schemas.microsoft.com/office/drawing/2014/main" id="{9949B216-E547-8C4D-B5AB-F479AB01EBE2}"/>
                  </a:ext>
                </a:extLst>
              </p:cNvPr>
              <p:cNvSpPr/>
              <p:nvPr/>
            </p:nvSpPr>
            <p:spPr>
              <a:xfrm>
                <a:off x="2247194" y="1190794"/>
                <a:ext cx="828524" cy="21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0" name="Line">
                <a:extLst>
                  <a:ext uri="{FF2B5EF4-FFF2-40B4-BE49-F238E27FC236}">
                    <a16:creationId xmlns:a16="http://schemas.microsoft.com/office/drawing/2014/main" id="{144C978B-27DD-6642-A443-7D5965E3772C}"/>
                  </a:ext>
                </a:extLst>
              </p:cNvPr>
              <p:cNvSpPr/>
              <p:nvPr/>
            </p:nvSpPr>
            <p:spPr>
              <a:xfrm>
                <a:off x="3100633" y="543991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1" name="Line">
                <a:extLst>
                  <a:ext uri="{FF2B5EF4-FFF2-40B4-BE49-F238E27FC236}">
                    <a16:creationId xmlns:a16="http://schemas.microsoft.com/office/drawing/2014/main" id="{16015573-5272-CC4D-A3D6-A5791EC83874}"/>
                  </a:ext>
                </a:extLst>
              </p:cNvPr>
              <p:cNvSpPr/>
              <p:nvPr/>
            </p:nvSpPr>
            <p:spPr>
              <a:xfrm>
                <a:off x="831886" y="1358459"/>
                <a:ext cx="828524" cy="2160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2" name="Shape">
                <a:extLst>
                  <a:ext uri="{FF2B5EF4-FFF2-40B4-BE49-F238E27FC236}">
                    <a16:creationId xmlns:a16="http://schemas.microsoft.com/office/drawing/2014/main" id="{446566F1-549F-3F4A-9A90-EF938E685168}"/>
                  </a:ext>
                </a:extLst>
              </p:cNvPr>
              <p:cNvSpPr/>
              <p:nvPr/>
            </p:nvSpPr>
            <p:spPr>
              <a:xfrm rot="1498418">
                <a:off x="3234041" y="643521"/>
                <a:ext cx="561219" cy="650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3" name="Shape">
                <a:extLst>
                  <a:ext uri="{FF2B5EF4-FFF2-40B4-BE49-F238E27FC236}">
                    <a16:creationId xmlns:a16="http://schemas.microsoft.com/office/drawing/2014/main" id="{E968037D-D66C-E845-8FB1-548A46A47A78}"/>
                  </a:ext>
                </a:extLst>
              </p:cNvPr>
              <p:cNvSpPr/>
              <p:nvPr/>
            </p:nvSpPr>
            <p:spPr>
              <a:xfrm rot="1498418">
                <a:off x="2555843" y="1330813"/>
                <a:ext cx="211948" cy="245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4" name="Shape">
                <a:extLst>
                  <a:ext uri="{FF2B5EF4-FFF2-40B4-BE49-F238E27FC236}">
                    <a16:creationId xmlns:a16="http://schemas.microsoft.com/office/drawing/2014/main" id="{E1D4634D-B66E-624E-83E9-54055F14E083}"/>
                  </a:ext>
                </a:extLst>
              </p:cNvPr>
              <p:cNvSpPr/>
              <p:nvPr/>
            </p:nvSpPr>
            <p:spPr>
              <a:xfrm rot="1498418">
                <a:off x="1425085" y="922834"/>
                <a:ext cx="392423" cy="4545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5" name="Shape">
                <a:extLst>
                  <a:ext uri="{FF2B5EF4-FFF2-40B4-BE49-F238E27FC236}">
                    <a16:creationId xmlns:a16="http://schemas.microsoft.com/office/drawing/2014/main" id="{B0FA4F0C-CB5C-9F44-B133-50053D7C4720}"/>
                  </a:ext>
                </a:extLst>
              </p:cNvPr>
              <p:cNvSpPr/>
              <p:nvPr/>
            </p:nvSpPr>
            <p:spPr>
              <a:xfrm rot="1500000">
                <a:off x="1091434" y="1486330"/>
                <a:ext cx="297193" cy="344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6" name="Shape">
                <a:extLst>
                  <a:ext uri="{FF2B5EF4-FFF2-40B4-BE49-F238E27FC236}">
                    <a16:creationId xmlns:a16="http://schemas.microsoft.com/office/drawing/2014/main" id="{61634860-8C5C-5E40-AEA6-3FE92E5A5959}"/>
                  </a:ext>
                </a:extLst>
              </p:cNvPr>
              <p:cNvSpPr/>
              <p:nvPr/>
            </p:nvSpPr>
            <p:spPr>
              <a:xfrm rot="1498418">
                <a:off x="2398644" y="725268"/>
                <a:ext cx="297193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7" name="Shape">
                <a:extLst>
                  <a:ext uri="{FF2B5EF4-FFF2-40B4-BE49-F238E27FC236}">
                    <a16:creationId xmlns:a16="http://schemas.microsoft.com/office/drawing/2014/main" id="{756751B9-A689-CA4E-AFF1-C7C587D306A8}"/>
                  </a:ext>
                </a:extLst>
              </p:cNvPr>
              <p:cNvSpPr/>
              <p:nvPr/>
            </p:nvSpPr>
            <p:spPr>
              <a:xfrm rot="1500000">
                <a:off x="3096578" y="174761"/>
                <a:ext cx="297192" cy="344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8" name="Shape">
                <a:extLst>
                  <a:ext uri="{FF2B5EF4-FFF2-40B4-BE49-F238E27FC236}">
                    <a16:creationId xmlns:a16="http://schemas.microsoft.com/office/drawing/2014/main" id="{C5F32985-C63E-1545-89F1-BE5EC443D97F}"/>
                  </a:ext>
                </a:extLst>
              </p:cNvPr>
              <p:cNvSpPr/>
              <p:nvPr/>
            </p:nvSpPr>
            <p:spPr>
              <a:xfrm rot="1500000">
                <a:off x="1717255" y="483621"/>
                <a:ext cx="297192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99" name="Shape">
                <a:extLst>
                  <a:ext uri="{FF2B5EF4-FFF2-40B4-BE49-F238E27FC236}">
                    <a16:creationId xmlns:a16="http://schemas.microsoft.com/office/drawing/2014/main" id="{7D645C8C-C65B-DE49-8DF7-25E1F526E45C}"/>
                  </a:ext>
                </a:extLst>
              </p:cNvPr>
              <p:cNvSpPr/>
              <p:nvPr/>
            </p:nvSpPr>
            <p:spPr>
              <a:xfrm rot="1500000">
                <a:off x="933734" y="1179642"/>
                <a:ext cx="166555" cy="192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0" name="Shape">
                <a:extLst>
                  <a:ext uri="{FF2B5EF4-FFF2-40B4-BE49-F238E27FC236}">
                    <a16:creationId xmlns:a16="http://schemas.microsoft.com/office/drawing/2014/main" id="{BC8280EB-D5C7-114D-A9DE-2656F8E97E40}"/>
                  </a:ext>
                </a:extLst>
              </p:cNvPr>
              <p:cNvSpPr/>
              <p:nvPr/>
            </p:nvSpPr>
            <p:spPr>
              <a:xfrm rot="1500000">
                <a:off x="301465" y="725268"/>
                <a:ext cx="297193" cy="3442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1" name="Shape">
                <a:extLst>
                  <a:ext uri="{FF2B5EF4-FFF2-40B4-BE49-F238E27FC236}">
                    <a16:creationId xmlns:a16="http://schemas.microsoft.com/office/drawing/2014/main" id="{B57C08F5-4504-1C40-9331-78159C54F141}"/>
                  </a:ext>
                </a:extLst>
              </p:cNvPr>
              <p:cNvSpPr/>
              <p:nvPr/>
            </p:nvSpPr>
            <p:spPr>
              <a:xfrm rot="1500000">
                <a:off x="698389" y="316357"/>
                <a:ext cx="199648" cy="231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2" name="Shape">
                <a:extLst>
                  <a:ext uri="{FF2B5EF4-FFF2-40B4-BE49-F238E27FC236}">
                    <a16:creationId xmlns:a16="http://schemas.microsoft.com/office/drawing/2014/main" id="{27FD395A-8BD0-E540-9D7B-84BCA6304126}"/>
                  </a:ext>
                </a:extLst>
              </p:cNvPr>
              <p:cNvSpPr/>
              <p:nvPr/>
            </p:nvSpPr>
            <p:spPr>
              <a:xfrm rot="1500000">
                <a:off x="1304211" y="81903"/>
                <a:ext cx="362886" cy="4202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03" name="Shape">
                <a:extLst>
                  <a:ext uri="{FF2B5EF4-FFF2-40B4-BE49-F238E27FC236}">
                    <a16:creationId xmlns:a16="http://schemas.microsoft.com/office/drawing/2014/main" id="{D4810C1F-84EA-ED45-9682-E38934A92D89}"/>
                  </a:ext>
                </a:extLst>
              </p:cNvPr>
              <p:cNvSpPr/>
              <p:nvPr/>
            </p:nvSpPr>
            <p:spPr>
              <a:xfrm rot="1500000">
                <a:off x="2628516" y="83227"/>
                <a:ext cx="194411" cy="225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214D2B-37DB-AF4E-BF6F-F7DF070FD9CF}"/>
              </a:ext>
            </a:extLst>
          </p:cNvPr>
          <p:cNvGrpSpPr/>
          <p:nvPr/>
        </p:nvGrpSpPr>
        <p:grpSpPr>
          <a:xfrm>
            <a:off x="7207327" y="4089464"/>
            <a:ext cx="5006848" cy="2942485"/>
            <a:chOff x="7207327" y="4089464"/>
            <a:chExt cx="5006848" cy="2942485"/>
          </a:xfrm>
        </p:grpSpPr>
        <p:grpSp>
          <p:nvGrpSpPr>
            <p:cNvPr id="488" name="Group"/>
            <p:cNvGrpSpPr/>
            <p:nvPr/>
          </p:nvGrpSpPr>
          <p:grpSpPr>
            <a:xfrm>
              <a:off x="7207327" y="4089464"/>
              <a:ext cx="5006848" cy="1584726"/>
              <a:chOff x="0" y="13"/>
              <a:chExt cx="5006847" cy="1584724"/>
            </a:xfrm>
          </p:grpSpPr>
          <p:sp>
            <p:nvSpPr>
              <p:cNvPr id="473" name="Line"/>
              <p:cNvSpPr/>
              <p:nvPr/>
            </p:nvSpPr>
            <p:spPr>
              <a:xfrm>
                <a:off x="226182" y="355504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4" name="Line"/>
              <p:cNvSpPr/>
              <p:nvPr/>
            </p:nvSpPr>
            <p:spPr>
              <a:xfrm>
                <a:off x="1392651" y="355504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75" name="Line"/>
              <p:cNvSpPr/>
              <p:nvPr/>
            </p:nvSpPr>
            <p:spPr>
              <a:xfrm>
                <a:off x="2404734" y="13"/>
                <a:ext cx="1253930" cy="682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5" extrusionOk="0">
                    <a:moveTo>
                      <a:pt x="0" y="20652"/>
                    </a:moveTo>
                    <a:cubicBezTo>
                      <a:pt x="2275" y="21191"/>
                      <a:pt x="4549" y="19646"/>
                      <a:pt x="6080" y="16523"/>
                    </a:cubicBezTo>
                    <a:cubicBezTo>
                      <a:pt x="7306" y="14020"/>
                      <a:pt x="7906" y="10868"/>
                      <a:pt x="8473" y="7729"/>
                    </a:cubicBezTo>
                    <a:cubicBezTo>
                      <a:pt x="8805" y="5894"/>
                      <a:pt x="9141" y="4017"/>
                      <a:pt x="9634" y="2276"/>
                    </a:cubicBezTo>
                    <a:cubicBezTo>
                      <a:pt x="9953" y="1147"/>
                      <a:pt x="10406" y="46"/>
                      <a:pt x="11084" y="2"/>
                    </a:cubicBezTo>
                    <a:cubicBezTo>
                      <a:pt x="11813" y="-46"/>
                      <a:pt x="12325" y="1129"/>
                      <a:pt x="12651" y="2373"/>
                    </a:cubicBezTo>
                    <a:cubicBezTo>
                      <a:pt x="13109" y="4120"/>
                      <a:pt x="13360" y="6027"/>
                      <a:pt x="13635" y="7884"/>
                    </a:cubicBezTo>
                    <a:cubicBezTo>
                      <a:pt x="14083" y="10917"/>
                      <a:pt x="14624" y="13919"/>
                      <a:pt x="15704" y="16397"/>
                    </a:cubicBezTo>
                    <a:cubicBezTo>
                      <a:pt x="17133" y="19672"/>
                      <a:pt x="19309" y="21554"/>
                      <a:pt x="21600" y="21493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484" name="Group"/>
              <p:cNvGrpSpPr/>
              <p:nvPr/>
            </p:nvGrpSpPr>
            <p:grpSpPr>
              <a:xfrm>
                <a:off x="0" y="630841"/>
                <a:ext cx="5006848" cy="953897"/>
                <a:chOff x="-110537" y="-22987"/>
                <a:chExt cx="5006847" cy="953896"/>
              </a:xfrm>
            </p:grpSpPr>
            <p:sp>
              <p:nvSpPr>
                <p:cNvPr id="476" name="Line"/>
                <p:cNvSpPr/>
                <p:nvPr/>
              </p:nvSpPr>
              <p:spPr>
                <a:xfrm>
                  <a:off x="0" y="0"/>
                  <a:ext cx="4896311" cy="0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defTabSz="821531">
                    <a:defRPr sz="30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77" name="Shape"/>
                <p:cNvSpPr/>
                <p:nvPr/>
              </p:nvSpPr>
              <p:spPr>
                <a:xfrm rot="1500000">
                  <a:off x="4010297" y="78763"/>
                  <a:ext cx="647888" cy="75039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78" name="Shape"/>
                <p:cNvSpPr/>
                <p:nvPr/>
              </p:nvSpPr>
              <p:spPr>
                <a:xfrm rot="1500000">
                  <a:off x="-72466" y="340564"/>
                  <a:ext cx="192381" cy="2228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635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79" name="Shape"/>
                <p:cNvSpPr/>
                <p:nvPr/>
              </p:nvSpPr>
              <p:spPr>
                <a:xfrm rot="1500000">
                  <a:off x="3343348" y="135842"/>
                  <a:ext cx="548259" cy="635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80" name="Shape"/>
                <p:cNvSpPr/>
                <p:nvPr/>
              </p:nvSpPr>
              <p:spPr>
                <a:xfrm rot="1500000">
                  <a:off x="2651160" y="167252"/>
                  <a:ext cx="493433" cy="571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5"/>
                      </a:lnTo>
                      <a:cubicBezTo>
                        <a:pt x="13657" y="7385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81" name="Shape"/>
                <p:cNvSpPr/>
                <p:nvPr/>
              </p:nvSpPr>
              <p:spPr>
                <a:xfrm rot="1500000">
                  <a:off x="1958973" y="198661"/>
                  <a:ext cx="438607" cy="508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82" name="Shape"/>
                <p:cNvSpPr/>
                <p:nvPr/>
              </p:nvSpPr>
              <p:spPr>
                <a:xfrm rot="1500000">
                  <a:off x="1297669" y="261480"/>
                  <a:ext cx="328956" cy="3810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483" name="Shape"/>
                <p:cNvSpPr/>
                <p:nvPr/>
              </p:nvSpPr>
              <p:spPr>
                <a:xfrm rot="1500000">
                  <a:off x="605482" y="292890"/>
                  <a:ext cx="274129" cy="3175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407" extrusionOk="0">
                      <a:moveTo>
                        <a:pt x="10201" y="0"/>
                      </a:moveTo>
                      <a:cubicBezTo>
                        <a:pt x="10201" y="0"/>
                        <a:pt x="10111" y="1005"/>
                        <a:pt x="9529" y="1913"/>
                      </a:cubicBezTo>
                      <a:cubicBezTo>
                        <a:pt x="8826" y="3008"/>
                        <a:pt x="9010" y="4665"/>
                        <a:pt x="9010" y="4665"/>
                      </a:cubicBezTo>
                      <a:cubicBezTo>
                        <a:pt x="9010" y="4665"/>
                        <a:pt x="8663" y="4637"/>
                        <a:pt x="8316" y="4514"/>
                      </a:cubicBezTo>
                      <a:cubicBezTo>
                        <a:pt x="7889" y="4364"/>
                        <a:pt x="7490" y="4108"/>
                        <a:pt x="7490" y="4108"/>
                      </a:cubicBezTo>
                      <a:cubicBezTo>
                        <a:pt x="7490" y="4108"/>
                        <a:pt x="7534" y="5426"/>
                        <a:pt x="8177" y="6397"/>
                      </a:cubicBezTo>
                      <a:cubicBezTo>
                        <a:pt x="8774" y="7300"/>
                        <a:pt x="9745" y="8004"/>
                        <a:pt x="9244" y="8347"/>
                      </a:cubicBezTo>
                      <a:cubicBezTo>
                        <a:pt x="9000" y="8514"/>
                        <a:pt x="8618" y="8336"/>
                        <a:pt x="8286" y="8110"/>
                      </a:cubicBezTo>
                      <a:cubicBezTo>
                        <a:pt x="7968" y="7407"/>
                        <a:pt x="7483" y="6614"/>
                        <a:pt x="6474" y="5996"/>
                      </a:cubicBezTo>
                      <a:cubicBezTo>
                        <a:pt x="6502" y="6339"/>
                        <a:pt x="6456" y="6651"/>
                        <a:pt x="6408" y="6878"/>
                      </a:cubicBezTo>
                      <a:cubicBezTo>
                        <a:pt x="6388" y="6974"/>
                        <a:pt x="6383" y="6973"/>
                        <a:pt x="6365" y="7034"/>
                      </a:cubicBezTo>
                      <a:lnTo>
                        <a:pt x="6109" y="6847"/>
                      </a:lnTo>
                      <a:cubicBezTo>
                        <a:pt x="6097" y="6870"/>
                        <a:pt x="6086" y="6929"/>
                        <a:pt x="6072" y="6972"/>
                      </a:cubicBezTo>
                      <a:cubicBezTo>
                        <a:pt x="5977" y="6835"/>
                        <a:pt x="5948" y="6747"/>
                        <a:pt x="5656" y="6472"/>
                      </a:cubicBezTo>
                      <a:cubicBezTo>
                        <a:pt x="5202" y="6044"/>
                        <a:pt x="4490" y="5533"/>
                        <a:pt x="3456" y="5202"/>
                      </a:cubicBezTo>
                      <a:cubicBezTo>
                        <a:pt x="3043" y="5138"/>
                        <a:pt x="2571" y="4954"/>
                        <a:pt x="2199" y="4783"/>
                      </a:cubicBezTo>
                      <a:cubicBezTo>
                        <a:pt x="1828" y="4613"/>
                        <a:pt x="1556" y="4458"/>
                        <a:pt x="1556" y="4458"/>
                      </a:cubicBezTo>
                      <a:cubicBezTo>
                        <a:pt x="1556" y="4458"/>
                        <a:pt x="2210" y="5293"/>
                        <a:pt x="2404" y="6315"/>
                      </a:cubicBezTo>
                      <a:cubicBezTo>
                        <a:pt x="2638" y="7548"/>
                        <a:pt x="3975" y="8760"/>
                        <a:pt x="3975" y="8760"/>
                      </a:cubicBezTo>
                      <a:cubicBezTo>
                        <a:pt x="3975" y="8760"/>
                        <a:pt x="3680" y="8924"/>
                        <a:pt x="3317" y="9010"/>
                      </a:cubicBezTo>
                      <a:cubicBezTo>
                        <a:pt x="2873" y="9116"/>
                        <a:pt x="2375" y="9123"/>
                        <a:pt x="2375" y="9123"/>
                      </a:cubicBezTo>
                      <a:cubicBezTo>
                        <a:pt x="2375" y="9123"/>
                        <a:pt x="3336" y="10098"/>
                        <a:pt x="4516" y="10536"/>
                      </a:cubicBezTo>
                      <a:lnTo>
                        <a:pt x="4202" y="10942"/>
                      </a:lnTo>
                      <a:cubicBezTo>
                        <a:pt x="4139" y="11017"/>
                        <a:pt x="4142" y="11144"/>
                        <a:pt x="4158" y="11249"/>
                      </a:cubicBezTo>
                      <a:cubicBezTo>
                        <a:pt x="4173" y="11353"/>
                        <a:pt x="4202" y="11436"/>
                        <a:pt x="4202" y="11436"/>
                      </a:cubicBezTo>
                      <a:cubicBezTo>
                        <a:pt x="4202" y="11436"/>
                        <a:pt x="3123" y="10905"/>
                        <a:pt x="2170" y="10755"/>
                      </a:cubicBezTo>
                      <a:cubicBezTo>
                        <a:pt x="1217" y="10605"/>
                        <a:pt x="559" y="10644"/>
                        <a:pt x="0" y="10586"/>
                      </a:cubicBezTo>
                      <a:cubicBezTo>
                        <a:pt x="25" y="10972"/>
                        <a:pt x="428" y="11548"/>
                        <a:pt x="1184" y="12155"/>
                      </a:cubicBezTo>
                      <a:cubicBezTo>
                        <a:pt x="1940" y="12763"/>
                        <a:pt x="3047" y="13405"/>
                        <a:pt x="4501" y="13931"/>
                      </a:cubicBezTo>
                      <a:cubicBezTo>
                        <a:pt x="3849" y="14038"/>
                        <a:pt x="3305" y="14062"/>
                        <a:pt x="2923" y="14062"/>
                      </a:cubicBezTo>
                      <a:cubicBezTo>
                        <a:pt x="2541" y="14062"/>
                        <a:pt x="2324" y="14037"/>
                        <a:pt x="2324" y="14037"/>
                      </a:cubicBezTo>
                      <a:cubicBezTo>
                        <a:pt x="2324" y="14037"/>
                        <a:pt x="2624" y="14410"/>
                        <a:pt x="3244" y="14750"/>
                      </a:cubicBezTo>
                      <a:cubicBezTo>
                        <a:pt x="3865" y="15091"/>
                        <a:pt x="4808" y="15396"/>
                        <a:pt x="6087" y="15257"/>
                      </a:cubicBezTo>
                      <a:cubicBezTo>
                        <a:pt x="6037" y="15407"/>
                        <a:pt x="5995" y="15519"/>
                        <a:pt x="5970" y="15594"/>
                      </a:cubicBezTo>
                      <a:cubicBezTo>
                        <a:pt x="5945" y="15670"/>
                        <a:pt x="5933" y="15707"/>
                        <a:pt x="5933" y="15707"/>
                      </a:cubicBezTo>
                      <a:cubicBezTo>
                        <a:pt x="5933" y="15707"/>
                        <a:pt x="8552" y="15182"/>
                        <a:pt x="8542" y="15557"/>
                      </a:cubicBezTo>
                      <a:cubicBezTo>
                        <a:pt x="8519" y="16458"/>
                        <a:pt x="4779" y="17101"/>
                        <a:pt x="4779" y="17101"/>
                      </a:cubicBezTo>
                      <a:cubicBezTo>
                        <a:pt x="5494" y="17359"/>
                        <a:pt x="6121" y="17447"/>
                        <a:pt x="6569" y="17470"/>
                      </a:cubicBezTo>
                      <a:cubicBezTo>
                        <a:pt x="7017" y="17493"/>
                        <a:pt x="7293" y="17451"/>
                        <a:pt x="7293" y="17451"/>
                      </a:cubicBezTo>
                      <a:lnTo>
                        <a:pt x="7161" y="17839"/>
                      </a:lnTo>
                      <a:cubicBezTo>
                        <a:pt x="7161" y="17839"/>
                        <a:pt x="9021" y="17726"/>
                        <a:pt x="10047" y="16589"/>
                      </a:cubicBezTo>
                      <a:cubicBezTo>
                        <a:pt x="10350" y="16254"/>
                        <a:pt x="10472" y="15684"/>
                        <a:pt x="10917" y="15463"/>
                      </a:cubicBezTo>
                      <a:cubicBezTo>
                        <a:pt x="11387" y="19907"/>
                        <a:pt x="10378" y="20839"/>
                        <a:pt x="10267" y="21041"/>
                      </a:cubicBezTo>
                      <a:cubicBezTo>
                        <a:pt x="10154" y="21244"/>
                        <a:pt x="10792" y="21600"/>
                        <a:pt x="10917" y="21278"/>
                      </a:cubicBezTo>
                      <a:cubicBezTo>
                        <a:pt x="11350" y="20346"/>
                        <a:pt x="11497" y="19090"/>
                        <a:pt x="11523" y="17958"/>
                      </a:cubicBezTo>
                      <a:cubicBezTo>
                        <a:pt x="11549" y="16826"/>
                        <a:pt x="11459" y="15818"/>
                        <a:pt x="11428" y="15376"/>
                      </a:cubicBezTo>
                      <a:cubicBezTo>
                        <a:pt x="11464" y="15377"/>
                        <a:pt x="11496" y="15383"/>
                        <a:pt x="11531" y="15388"/>
                      </a:cubicBezTo>
                      <a:cubicBezTo>
                        <a:pt x="11769" y="15424"/>
                        <a:pt x="12002" y="15629"/>
                        <a:pt x="12546" y="16482"/>
                      </a:cubicBezTo>
                      <a:cubicBezTo>
                        <a:pt x="13409" y="17834"/>
                        <a:pt x="15371" y="17596"/>
                        <a:pt x="15455" y="17639"/>
                      </a:cubicBezTo>
                      <a:cubicBezTo>
                        <a:pt x="15538" y="17682"/>
                        <a:pt x="15490" y="17525"/>
                        <a:pt x="15323" y="17239"/>
                      </a:cubicBezTo>
                      <a:cubicBezTo>
                        <a:pt x="15749" y="17325"/>
                        <a:pt x="16289" y="17274"/>
                        <a:pt x="16785" y="17158"/>
                      </a:cubicBezTo>
                      <a:cubicBezTo>
                        <a:pt x="17280" y="17041"/>
                        <a:pt x="17725" y="16859"/>
                        <a:pt x="17976" y="16695"/>
                      </a:cubicBezTo>
                      <a:lnTo>
                        <a:pt x="16375" y="16551"/>
                      </a:lnTo>
                      <a:cubicBezTo>
                        <a:pt x="16375" y="16551"/>
                        <a:pt x="16436" y="16507"/>
                        <a:pt x="16507" y="16445"/>
                      </a:cubicBezTo>
                      <a:cubicBezTo>
                        <a:pt x="16578" y="16382"/>
                        <a:pt x="16663" y="16305"/>
                        <a:pt x="16697" y="16226"/>
                      </a:cubicBezTo>
                      <a:cubicBezTo>
                        <a:pt x="16363" y="16212"/>
                        <a:pt x="15357" y="15950"/>
                        <a:pt x="14636" y="15557"/>
                      </a:cubicBezTo>
                      <a:cubicBezTo>
                        <a:pt x="14271" y="15357"/>
                        <a:pt x="13585" y="14565"/>
                        <a:pt x="15323" y="14794"/>
                      </a:cubicBezTo>
                      <a:cubicBezTo>
                        <a:pt x="17062" y="15023"/>
                        <a:pt x="18721" y="14363"/>
                        <a:pt x="18721" y="14363"/>
                      </a:cubicBezTo>
                      <a:cubicBezTo>
                        <a:pt x="18721" y="14363"/>
                        <a:pt x="18652" y="14322"/>
                        <a:pt x="18553" y="14269"/>
                      </a:cubicBezTo>
                      <a:cubicBezTo>
                        <a:pt x="18454" y="14216"/>
                        <a:pt x="18325" y="14147"/>
                        <a:pt x="18188" y="14100"/>
                      </a:cubicBezTo>
                      <a:cubicBezTo>
                        <a:pt x="19526" y="13713"/>
                        <a:pt x="20350" y="12871"/>
                        <a:pt x="20840" y="12124"/>
                      </a:cubicBezTo>
                      <a:cubicBezTo>
                        <a:pt x="21330" y="11377"/>
                        <a:pt x="21483" y="10723"/>
                        <a:pt x="21483" y="10723"/>
                      </a:cubicBezTo>
                      <a:cubicBezTo>
                        <a:pt x="21030" y="10790"/>
                        <a:pt x="20421" y="10908"/>
                        <a:pt x="19927" y="11011"/>
                      </a:cubicBezTo>
                      <a:cubicBezTo>
                        <a:pt x="19433" y="11114"/>
                        <a:pt x="19057" y="11205"/>
                        <a:pt x="19057" y="11205"/>
                      </a:cubicBezTo>
                      <a:cubicBezTo>
                        <a:pt x="19057" y="11205"/>
                        <a:pt x="19064" y="11160"/>
                        <a:pt x="19079" y="11086"/>
                      </a:cubicBezTo>
                      <a:cubicBezTo>
                        <a:pt x="19094" y="11012"/>
                        <a:pt x="19115" y="10903"/>
                        <a:pt x="19123" y="10773"/>
                      </a:cubicBezTo>
                      <a:cubicBezTo>
                        <a:pt x="18850" y="10891"/>
                        <a:pt x="18410" y="11017"/>
                        <a:pt x="17983" y="10967"/>
                      </a:cubicBezTo>
                      <a:cubicBezTo>
                        <a:pt x="17593" y="10922"/>
                        <a:pt x="17460" y="10844"/>
                        <a:pt x="17238" y="10711"/>
                      </a:cubicBezTo>
                      <a:lnTo>
                        <a:pt x="16763" y="10330"/>
                      </a:lnTo>
                      <a:cubicBezTo>
                        <a:pt x="17567" y="10134"/>
                        <a:pt x="18454" y="9823"/>
                        <a:pt x="19225" y="9104"/>
                      </a:cubicBezTo>
                      <a:cubicBezTo>
                        <a:pt x="18824" y="9086"/>
                        <a:pt x="18467" y="9016"/>
                        <a:pt x="18209" y="8948"/>
                      </a:cubicBezTo>
                      <a:cubicBezTo>
                        <a:pt x="17952" y="8880"/>
                        <a:pt x="17793" y="8816"/>
                        <a:pt x="17793" y="8816"/>
                      </a:cubicBezTo>
                      <a:cubicBezTo>
                        <a:pt x="17793" y="8816"/>
                        <a:pt x="18214" y="8688"/>
                        <a:pt x="18765" y="8354"/>
                      </a:cubicBezTo>
                      <a:cubicBezTo>
                        <a:pt x="19316" y="8020"/>
                        <a:pt x="19996" y="7478"/>
                        <a:pt x="20504" y="6640"/>
                      </a:cubicBezTo>
                      <a:cubicBezTo>
                        <a:pt x="20628" y="6297"/>
                        <a:pt x="20904" y="5916"/>
                        <a:pt x="21147" y="5621"/>
                      </a:cubicBezTo>
                      <a:cubicBezTo>
                        <a:pt x="21390" y="5326"/>
                        <a:pt x="21600" y="5115"/>
                        <a:pt x="21600" y="5115"/>
                      </a:cubicBezTo>
                      <a:cubicBezTo>
                        <a:pt x="21600" y="5115"/>
                        <a:pt x="20552" y="5568"/>
                        <a:pt x="19342" y="5609"/>
                      </a:cubicBezTo>
                      <a:cubicBezTo>
                        <a:pt x="17884" y="5658"/>
                        <a:pt x="16317" y="6647"/>
                        <a:pt x="16317" y="6647"/>
                      </a:cubicBezTo>
                      <a:cubicBezTo>
                        <a:pt x="16317" y="6647"/>
                        <a:pt x="16169" y="6383"/>
                        <a:pt x="16112" y="6065"/>
                      </a:cubicBezTo>
                      <a:cubicBezTo>
                        <a:pt x="16043" y="5675"/>
                        <a:pt x="16090" y="5246"/>
                        <a:pt x="16090" y="5246"/>
                      </a:cubicBezTo>
                      <a:cubicBezTo>
                        <a:pt x="16090" y="5246"/>
                        <a:pt x="14795" y="5956"/>
                        <a:pt x="14154" y="6928"/>
                      </a:cubicBezTo>
                      <a:cubicBezTo>
                        <a:pt x="13984" y="7186"/>
                        <a:pt x="13877" y="7420"/>
                        <a:pt x="13752" y="7672"/>
                      </a:cubicBezTo>
                      <a:lnTo>
                        <a:pt x="13657" y="7384"/>
                      </a:lnTo>
                      <a:cubicBezTo>
                        <a:pt x="13657" y="7384"/>
                        <a:pt x="12913" y="8238"/>
                        <a:pt x="12488" y="8166"/>
                      </a:cubicBezTo>
                      <a:cubicBezTo>
                        <a:pt x="12490" y="7707"/>
                        <a:pt x="12693" y="7147"/>
                        <a:pt x="12693" y="7147"/>
                      </a:cubicBezTo>
                      <a:lnTo>
                        <a:pt x="12598" y="7166"/>
                      </a:lnTo>
                      <a:cubicBezTo>
                        <a:pt x="12955" y="6382"/>
                        <a:pt x="13454" y="5224"/>
                        <a:pt x="12963" y="3802"/>
                      </a:cubicBezTo>
                      <a:cubicBezTo>
                        <a:pt x="12739" y="4086"/>
                        <a:pt x="12484" y="4310"/>
                        <a:pt x="12283" y="4464"/>
                      </a:cubicBezTo>
                      <a:cubicBezTo>
                        <a:pt x="12082" y="4619"/>
                        <a:pt x="11940" y="4702"/>
                        <a:pt x="11940" y="4702"/>
                      </a:cubicBezTo>
                      <a:cubicBezTo>
                        <a:pt x="11940" y="4702"/>
                        <a:pt x="12034" y="4328"/>
                        <a:pt x="11984" y="3752"/>
                      </a:cubicBezTo>
                      <a:cubicBezTo>
                        <a:pt x="11934" y="3175"/>
                        <a:pt x="11735" y="2393"/>
                        <a:pt x="11158" y="1588"/>
                      </a:cubicBezTo>
                      <a:cubicBezTo>
                        <a:pt x="10878" y="1320"/>
                        <a:pt x="10642" y="924"/>
                        <a:pt x="10471" y="594"/>
                      </a:cubicBezTo>
                      <a:cubicBezTo>
                        <a:pt x="10301" y="264"/>
                        <a:pt x="10201" y="0"/>
                        <a:pt x="1020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solidFill>
                    <a:srgbClr val="5E5E5E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200" b="0">
                      <a:solidFill>
                        <a:srgbClr val="FFFFFF"/>
                      </a:solidFill>
                      <a:latin typeface="+mn-lt"/>
                      <a:ea typeface="+mn-ea"/>
                      <a:cs typeface="+mn-cs"/>
                      <a:sym typeface="Helvetica Neue Medium"/>
                    </a:defRPr>
                  </a:pPr>
                  <a:endParaRPr/>
                </a:p>
              </p:txBody>
            </p:sp>
          </p:grpSp>
          <p:sp>
            <p:nvSpPr>
              <p:cNvPr id="485" name="Line"/>
              <p:cNvSpPr/>
              <p:nvPr/>
            </p:nvSpPr>
            <p:spPr>
              <a:xfrm>
                <a:off x="3740034" y="13"/>
                <a:ext cx="1253930" cy="6824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5" extrusionOk="0">
                    <a:moveTo>
                      <a:pt x="0" y="20652"/>
                    </a:moveTo>
                    <a:cubicBezTo>
                      <a:pt x="2275" y="21191"/>
                      <a:pt x="4549" y="19646"/>
                      <a:pt x="6080" y="16523"/>
                    </a:cubicBezTo>
                    <a:cubicBezTo>
                      <a:pt x="7306" y="14020"/>
                      <a:pt x="7906" y="10868"/>
                      <a:pt x="8473" y="7729"/>
                    </a:cubicBezTo>
                    <a:cubicBezTo>
                      <a:pt x="8805" y="5894"/>
                      <a:pt x="9141" y="4017"/>
                      <a:pt x="9634" y="2276"/>
                    </a:cubicBezTo>
                    <a:cubicBezTo>
                      <a:pt x="9953" y="1147"/>
                      <a:pt x="10406" y="46"/>
                      <a:pt x="11084" y="2"/>
                    </a:cubicBezTo>
                    <a:cubicBezTo>
                      <a:pt x="11813" y="-46"/>
                      <a:pt x="12325" y="1129"/>
                      <a:pt x="12651" y="2373"/>
                    </a:cubicBezTo>
                    <a:cubicBezTo>
                      <a:pt x="13109" y="4120"/>
                      <a:pt x="13360" y="6027"/>
                      <a:pt x="13635" y="7884"/>
                    </a:cubicBezTo>
                    <a:cubicBezTo>
                      <a:pt x="14083" y="10917"/>
                      <a:pt x="14624" y="13919"/>
                      <a:pt x="15704" y="16397"/>
                    </a:cubicBezTo>
                    <a:cubicBezTo>
                      <a:pt x="17133" y="19672"/>
                      <a:pt x="19309" y="21554"/>
                      <a:pt x="21600" y="21493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6" name="Line"/>
              <p:cNvSpPr/>
              <p:nvPr/>
            </p:nvSpPr>
            <p:spPr>
              <a:xfrm>
                <a:off x="2713034" y="228729"/>
                <a:ext cx="1253931" cy="453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87" name="Line"/>
              <p:cNvSpPr/>
              <p:nvPr/>
            </p:nvSpPr>
            <p:spPr>
              <a:xfrm>
                <a:off x="1931987" y="228729"/>
                <a:ext cx="1253931" cy="453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6" extrusionOk="0">
                    <a:moveTo>
                      <a:pt x="0" y="20268"/>
                    </a:moveTo>
                    <a:cubicBezTo>
                      <a:pt x="2260" y="20762"/>
                      <a:pt x="4484" y="18485"/>
                      <a:pt x="6080" y="14046"/>
                    </a:cubicBezTo>
                    <a:cubicBezTo>
                      <a:pt x="7214" y="10890"/>
                      <a:pt x="7944" y="6833"/>
                      <a:pt x="8977" y="3428"/>
                    </a:cubicBezTo>
                    <a:cubicBezTo>
                      <a:pt x="9532" y="1600"/>
                      <a:pt x="10228" y="-64"/>
                      <a:pt x="11084" y="2"/>
                    </a:cubicBezTo>
                    <a:cubicBezTo>
                      <a:pt x="11918" y="65"/>
                      <a:pt x="12570" y="1752"/>
                      <a:pt x="13088" y="3574"/>
                    </a:cubicBezTo>
                    <a:cubicBezTo>
                      <a:pt x="14028" y="6872"/>
                      <a:pt x="14694" y="10717"/>
                      <a:pt x="15704" y="13856"/>
                    </a:cubicBezTo>
                    <a:cubicBezTo>
                      <a:pt x="17207" y="18524"/>
                      <a:pt x="19337" y="21299"/>
                      <a:pt x="21600" y="21536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63943"/>
                </a:schemeClr>
              </a:solidFill>
              <a:ln w="25400" cap="flat">
                <a:solidFill>
                  <a:schemeClr val="accent3">
                    <a:hueOff val="914337"/>
                    <a:satOff val="31515"/>
                    <a:lumOff val="-30790"/>
                    <a:alpha val="63943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143" name="Line">
              <a:extLst>
                <a:ext uri="{FF2B5EF4-FFF2-40B4-BE49-F238E27FC236}">
                  <a16:creationId xmlns:a16="http://schemas.microsoft.com/office/drawing/2014/main" id="{B79FF956-F846-EB43-8682-392A5DF83FDE}"/>
                </a:ext>
              </a:extLst>
            </p:cNvPr>
            <p:cNvSpPr/>
            <p:nvPr/>
          </p:nvSpPr>
          <p:spPr>
            <a:xfrm flipV="1">
              <a:off x="9972800" y="5791760"/>
              <a:ext cx="6075" cy="1240189"/>
            </a:xfrm>
            <a:prstGeom prst="line">
              <a:avLst/>
            </a:prstGeom>
            <a:ln w="25400">
              <a:solidFill>
                <a:srgbClr val="929292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F95639-367B-BB43-A1B6-B791D2F87FDD}"/>
              </a:ext>
            </a:extLst>
          </p:cNvPr>
          <p:cNvGrpSpPr/>
          <p:nvPr/>
        </p:nvGrpSpPr>
        <p:grpSpPr>
          <a:xfrm>
            <a:off x="828696" y="1663317"/>
            <a:ext cx="4968779" cy="2897233"/>
            <a:chOff x="828696" y="1663317"/>
            <a:chExt cx="4968779" cy="2897233"/>
          </a:xfrm>
        </p:grpSpPr>
        <p:sp>
          <p:nvSpPr>
            <p:cNvPr id="418" name="Line"/>
            <p:cNvSpPr/>
            <p:nvPr/>
          </p:nvSpPr>
          <p:spPr>
            <a:xfrm flipH="1" flipV="1">
              <a:off x="3910878" y="3330734"/>
              <a:ext cx="1363508" cy="1229816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99" name="Line"/>
            <p:cNvSpPr/>
            <p:nvPr/>
          </p:nvSpPr>
          <p:spPr>
            <a:xfrm flipH="1" flipV="1">
              <a:off x="3852116" y="3315403"/>
              <a:ext cx="391190" cy="1245147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0" name="Line"/>
            <p:cNvSpPr/>
            <p:nvPr/>
          </p:nvSpPr>
          <p:spPr>
            <a:xfrm flipV="1">
              <a:off x="3807099" y="3319210"/>
              <a:ext cx="1" cy="1241340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1" name="Line"/>
            <p:cNvSpPr/>
            <p:nvPr/>
          </p:nvSpPr>
          <p:spPr>
            <a:xfrm flipV="1">
              <a:off x="3345521" y="3336162"/>
              <a:ext cx="403645" cy="1224388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2" name="Line"/>
            <p:cNvSpPr/>
            <p:nvPr/>
          </p:nvSpPr>
          <p:spPr>
            <a:xfrm flipV="1">
              <a:off x="2829804" y="3325047"/>
              <a:ext cx="852039" cy="1222803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03" name="Line"/>
            <p:cNvSpPr/>
            <p:nvPr/>
          </p:nvSpPr>
          <p:spPr>
            <a:xfrm flipV="1">
              <a:off x="1726063" y="3329773"/>
              <a:ext cx="1863970" cy="1230777"/>
            </a:xfrm>
            <a:prstGeom prst="line">
              <a:avLst/>
            </a:prstGeom>
            <a:ln w="25400">
              <a:solidFill>
                <a:schemeClr val="accent3">
                  <a:hueOff val="362282"/>
                  <a:satOff val="31803"/>
                  <a:lumOff val="-18242"/>
                </a:schemeClr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12" name="Line"/>
            <p:cNvSpPr/>
            <p:nvPr/>
          </p:nvSpPr>
          <p:spPr>
            <a:xfrm flipH="1">
              <a:off x="2903751" y="1663317"/>
              <a:ext cx="1876891" cy="62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75" extrusionOk="0">
                  <a:moveTo>
                    <a:pt x="0" y="20675"/>
                  </a:moveTo>
                  <a:cubicBezTo>
                    <a:pt x="1592" y="20696"/>
                    <a:pt x="3166" y="19766"/>
                    <a:pt x="4625" y="17950"/>
                  </a:cubicBezTo>
                  <a:cubicBezTo>
                    <a:pt x="5717" y="16590"/>
                    <a:pt x="6740" y="14730"/>
                    <a:pt x="7521" y="12112"/>
                  </a:cubicBezTo>
                  <a:cubicBezTo>
                    <a:pt x="8420" y="9102"/>
                    <a:pt x="8933" y="5277"/>
                    <a:pt x="9859" y="2333"/>
                  </a:cubicBezTo>
                  <a:cubicBezTo>
                    <a:pt x="10242" y="1116"/>
                    <a:pt x="10713" y="52"/>
                    <a:pt x="11280" y="2"/>
                  </a:cubicBezTo>
                  <a:cubicBezTo>
                    <a:pt x="11909" y="-54"/>
                    <a:pt x="12440" y="1133"/>
                    <a:pt x="12854" y="2518"/>
                  </a:cubicBezTo>
                  <a:cubicBezTo>
                    <a:pt x="13756" y="5540"/>
                    <a:pt x="14215" y="9434"/>
                    <a:pt x="15038" y="12636"/>
                  </a:cubicBezTo>
                  <a:cubicBezTo>
                    <a:pt x="16556" y="18548"/>
                    <a:pt x="19082" y="21546"/>
                    <a:pt x="21600" y="20424"/>
                  </a:cubicBezTo>
                </a:path>
              </a:pathLst>
            </a:custGeom>
            <a:ln w="25400">
              <a:solidFill>
                <a:schemeClr val="accent3">
                  <a:hueOff val="914337"/>
                  <a:satOff val="31515"/>
                  <a:lumOff val="-30790"/>
                  <a:alpha val="33547"/>
                </a:schemeClr>
              </a:solidFill>
              <a:prstDash val="sysDot"/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4" name="Line"/>
            <p:cNvSpPr/>
            <p:nvPr/>
          </p:nvSpPr>
          <p:spPr>
            <a:xfrm>
              <a:off x="901162" y="2286547"/>
              <a:ext cx="4896313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5" name="Shape"/>
            <p:cNvSpPr/>
            <p:nvPr/>
          </p:nvSpPr>
          <p:spPr>
            <a:xfrm rot="1500000">
              <a:off x="4911461" y="2365310"/>
              <a:ext cx="647888" cy="7503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4"/>
                  </a:lnTo>
                  <a:cubicBezTo>
                    <a:pt x="13657" y="7384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6" name="Shape"/>
            <p:cNvSpPr/>
            <p:nvPr/>
          </p:nvSpPr>
          <p:spPr>
            <a:xfrm rot="1500000">
              <a:off x="828696" y="2627111"/>
              <a:ext cx="192381" cy="222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5"/>
                  </a:lnTo>
                  <a:cubicBezTo>
                    <a:pt x="13657" y="7385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635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7" name="Shape"/>
            <p:cNvSpPr/>
            <p:nvPr/>
          </p:nvSpPr>
          <p:spPr>
            <a:xfrm rot="1500000">
              <a:off x="4244511" y="2422389"/>
              <a:ext cx="548259" cy="635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4"/>
                  </a:lnTo>
                  <a:cubicBezTo>
                    <a:pt x="13657" y="7384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9" name="Shape"/>
            <p:cNvSpPr/>
            <p:nvPr/>
          </p:nvSpPr>
          <p:spPr>
            <a:xfrm rot="1500000">
              <a:off x="2860136" y="2485208"/>
              <a:ext cx="438607" cy="50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4"/>
                  </a:lnTo>
                  <a:cubicBezTo>
                    <a:pt x="13657" y="7384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0" name="Shape"/>
            <p:cNvSpPr/>
            <p:nvPr/>
          </p:nvSpPr>
          <p:spPr>
            <a:xfrm rot="1500000">
              <a:off x="2198832" y="2548027"/>
              <a:ext cx="328956" cy="381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4"/>
                  </a:lnTo>
                  <a:cubicBezTo>
                    <a:pt x="13657" y="7384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71" name="Shape"/>
            <p:cNvSpPr/>
            <p:nvPr/>
          </p:nvSpPr>
          <p:spPr>
            <a:xfrm rot="1500000">
              <a:off x="1506644" y="2579437"/>
              <a:ext cx="274129" cy="317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4"/>
                  </a:lnTo>
                  <a:cubicBezTo>
                    <a:pt x="13657" y="7384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2" name="Shape">
              <a:extLst>
                <a:ext uri="{FF2B5EF4-FFF2-40B4-BE49-F238E27FC236}">
                  <a16:creationId xmlns:a16="http://schemas.microsoft.com/office/drawing/2014/main" id="{51970078-B9D3-614E-976F-9441AA5A8EB8}"/>
                </a:ext>
              </a:extLst>
            </p:cNvPr>
            <p:cNvSpPr/>
            <p:nvPr/>
          </p:nvSpPr>
          <p:spPr>
            <a:xfrm rot="1500000">
              <a:off x="3551056" y="2460305"/>
              <a:ext cx="493433" cy="571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5"/>
                  </a:lnTo>
                  <a:cubicBezTo>
                    <a:pt x="13657" y="7385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rgbClr val="5E5E5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921B7E-3299-1443-A44E-94F5443667CF}"/>
              </a:ext>
            </a:extLst>
          </p:cNvPr>
          <p:cNvGrpSpPr/>
          <p:nvPr/>
        </p:nvGrpSpPr>
        <p:grpSpPr>
          <a:xfrm>
            <a:off x="3158738" y="1163493"/>
            <a:ext cx="1253586" cy="1868160"/>
            <a:chOff x="3158738" y="1163493"/>
            <a:chExt cx="1253586" cy="1868160"/>
          </a:xfrm>
        </p:grpSpPr>
        <p:sp>
          <p:nvSpPr>
            <p:cNvPr id="498" name="Line"/>
            <p:cNvSpPr/>
            <p:nvPr/>
          </p:nvSpPr>
          <p:spPr>
            <a:xfrm>
              <a:off x="3158738" y="1163493"/>
              <a:ext cx="1253586" cy="11298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29" extrusionOk="0">
                  <a:moveTo>
                    <a:pt x="0" y="21406"/>
                  </a:moveTo>
                  <a:cubicBezTo>
                    <a:pt x="2352" y="21600"/>
                    <a:pt x="4609" y="20544"/>
                    <a:pt x="6193" y="18618"/>
                  </a:cubicBezTo>
                  <a:cubicBezTo>
                    <a:pt x="7885" y="16561"/>
                    <a:pt x="8542" y="13920"/>
                    <a:pt x="8917" y="11200"/>
                  </a:cubicBezTo>
                  <a:cubicBezTo>
                    <a:pt x="9294" y="8470"/>
                    <a:pt x="9400" y="5673"/>
                    <a:pt x="9769" y="2935"/>
                  </a:cubicBezTo>
                  <a:cubicBezTo>
                    <a:pt x="9878" y="2130"/>
                    <a:pt x="10018" y="1308"/>
                    <a:pt x="10459" y="652"/>
                  </a:cubicBezTo>
                  <a:cubicBezTo>
                    <a:pt x="10633" y="394"/>
                    <a:pt x="10848" y="173"/>
                    <a:pt x="11093" y="0"/>
                  </a:cubicBezTo>
                  <a:cubicBezTo>
                    <a:pt x="11326" y="103"/>
                    <a:pt x="11534" y="262"/>
                    <a:pt x="11702" y="467"/>
                  </a:cubicBezTo>
                  <a:cubicBezTo>
                    <a:pt x="12233" y="1115"/>
                    <a:pt x="12278" y="2036"/>
                    <a:pt x="12312" y="2908"/>
                  </a:cubicBezTo>
                  <a:cubicBezTo>
                    <a:pt x="12423" y="5754"/>
                    <a:pt x="12671" y="8619"/>
                    <a:pt x="13092" y="11421"/>
                  </a:cubicBezTo>
                  <a:cubicBezTo>
                    <a:pt x="13461" y="13879"/>
                    <a:pt x="13975" y="16284"/>
                    <a:pt x="15434" y="18223"/>
                  </a:cubicBezTo>
                  <a:cubicBezTo>
                    <a:pt x="16949" y="20234"/>
                    <a:pt x="19233" y="21331"/>
                    <a:pt x="21600" y="21139"/>
                  </a:cubicBezTo>
                </a:path>
              </a:pathLst>
            </a:custGeom>
            <a:solidFill>
              <a:schemeClr val="accent5">
                <a:hueOff val="-152896"/>
                <a:lumOff val="12368"/>
                <a:alpha val="72190"/>
              </a:schemeClr>
            </a:solidFill>
            <a:ln w="25400">
              <a:solidFill>
                <a:schemeClr val="accent5">
                  <a:hueOff val="-152896"/>
                  <a:lumOff val="12368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68" name="Shape"/>
            <p:cNvSpPr/>
            <p:nvPr/>
          </p:nvSpPr>
          <p:spPr>
            <a:xfrm rot="1500000">
              <a:off x="3554087" y="2460151"/>
              <a:ext cx="493433" cy="5715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07" extrusionOk="0">
                  <a:moveTo>
                    <a:pt x="10201" y="0"/>
                  </a:moveTo>
                  <a:cubicBezTo>
                    <a:pt x="10201" y="0"/>
                    <a:pt x="10111" y="1005"/>
                    <a:pt x="9529" y="1913"/>
                  </a:cubicBezTo>
                  <a:cubicBezTo>
                    <a:pt x="8826" y="3008"/>
                    <a:pt x="9010" y="4665"/>
                    <a:pt x="9010" y="4665"/>
                  </a:cubicBezTo>
                  <a:cubicBezTo>
                    <a:pt x="9010" y="4665"/>
                    <a:pt x="8663" y="4637"/>
                    <a:pt x="8316" y="4514"/>
                  </a:cubicBezTo>
                  <a:cubicBezTo>
                    <a:pt x="7889" y="4364"/>
                    <a:pt x="7490" y="4108"/>
                    <a:pt x="7490" y="4108"/>
                  </a:cubicBezTo>
                  <a:cubicBezTo>
                    <a:pt x="7490" y="4108"/>
                    <a:pt x="7534" y="5426"/>
                    <a:pt x="8177" y="6397"/>
                  </a:cubicBezTo>
                  <a:cubicBezTo>
                    <a:pt x="8774" y="7300"/>
                    <a:pt x="9745" y="8004"/>
                    <a:pt x="9244" y="8347"/>
                  </a:cubicBezTo>
                  <a:cubicBezTo>
                    <a:pt x="9000" y="8514"/>
                    <a:pt x="8618" y="8336"/>
                    <a:pt x="8286" y="8110"/>
                  </a:cubicBezTo>
                  <a:cubicBezTo>
                    <a:pt x="7968" y="7407"/>
                    <a:pt x="7483" y="6614"/>
                    <a:pt x="6474" y="5996"/>
                  </a:cubicBezTo>
                  <a:cubicBezTo>
                    <a:pt x="6502" y="6339"/>
                    <a:pt x="6456" y="6651"/>
                    <a:pt x="6408" y="6878"/>
                  </a:cubicBezTo>
                  <a:cubicBezTo>
                    <a:pt x="6388" y="6974"/>
                    <a:pt x="6383" y="6973"/>
                    <a:pt x="6365" y="7034"/>
                  </a:cubicBezTo>
                  <a:lnTo>
                    <a:pt x="6109" y="6847"/>
                  </a:lnTo>
                  <a:cubicBezTo>
                    <a:pt x="6097" y="6870"/>
                    <a:pt x="6086" y="6929"/>
                    <a:pt x="6072" y="6972"/>
                  </a:cubicBezTo>
                  <a:cubicBezTo>
                    <a:pt x="5977" y="6835"/>
                    <a:pt x="5948" y="6747"/>
                    <a:pt x="5656" y="6472"/>
                  </a:cubicBezTo>
                  <a:cubicBezTo>
                    <a:pt x="5202" y="6044"/>
                    <a:pt x="4490" y="5533"/>
                    <a:pt x="3456" y="5202"/>
                  </a:cubicBezTo>
                  <a:cubicBezTo>
                    <a:pt x="3043" y="5138"/>
                    <a:pt x="2571" y="4954"/>
                    <a:pt x="2199" y="4783"/>
                  </a:cubicBezTo>
                  <a:cubicBezTo>
                    <a:pt x="1828" y="4613"/>
                    <a:pt x="1556" y="4458"/>
                    <a:pt x="1556" y="4458"/>
                  </a:cubicBezTo>
                  <a:cubicBezTo>
                    <a:pt x="1556" y="4458"/>
                    <a:pt x="2210" y="5293"/>
                    <a:pt x="2404" y="6315"/>
                  </a:cubicBezTo>
                  <a:cubicBezTo>
                    <a:pt x="2638" y="7548"/>
                    <a:pt x="3975" y="8760"/>
                    <a:pt x="3975" y="8760"/>
                  </a:cubicBezTo>
                  <a:cubicBezTo>
                    <a:pt x="3975" y="8760"/>
                    <a:pt x="3680" y="8924"/>
                    <a:pt x="3317" y="9010"/>
                  </a:cubicBezTo>
                  <a:cubicBezTo>
                    <a:pt x="2873" y="9116"/>
                    <a:pt x="2375" y="9123"/>
                    <a:pt x="2375" y="9123"/>
                  </a:cubicBezTo>
                  <a:cubicBezTo>
                    <a:pt x="2375" y="9123"/>
                    <a:pt x="3336" y="10098"/>
                    <a:pt x="4516" y="10536"/>
                  </a:cubicBezTo>
                  <a:lnTo>
                    <a:pt x="4202" y="10942"/>
                  </a:lnTo>
                  <a:cubicBezTo>
                    <a:pt x="4139" y="11017"/>
                    <a:pt x="4142" y="11144"/>
                    <a:pt x="4158" y="11249"/>
                  </a:cubicBezTo>
                  <a:cubicBezTo>
                    <a:pt x="4173" y="11353"/>
                    <a:pt x="4202" y="11436"/>
                    <a:pt x="4202" y="11436"/>
                  </a:cubicBezTo>
                  <a:cubicBezTo>
                    <a:pt x="4202" y="11436"/>
                    <a:pt x="3123" y="10905"/>
                    <a:pt x="2170" y="10755"/>
                  </a:cubicBezTo>
                  <a:cubicBezTo>
                    <a:pt x="1217" y="10605"/>
                    <a:pt x="559" y="10644"/>
                    <a:pt x="0" y="10586"/>
                  </a:cubicBezTo>
                  <a:cubicBezTo>
                    <a:pt x="25" y="10972"/>
                    <a:pt x="428" y="11548"/>
                    <a:pt x="1184" y="12155"/>
                  </a:cubicBezTo>
                  <a:cubicBezTo>
                    <a:pt x="1940" y="12763"/>
                    <a:pt x="3047" y="13405"/>
                    <a:pt x="4501" y="13931"/>
                  </a:cubicBezTo>
                  <a:cubicBezTo>
                    <a:pt x="3849" y="14038"/>
                    <a:pt x="3305" y="14062"/>
                    <a:pt x="2923" y="14062"/>
                  </a:cubicBezTo>
                  <a:cubicBezTo>
                    <a:pt x="2541" y="14062"/>
                    <a:pt x="2324" y="14037"/>
                    <a:pt x="2324" y="14037"/>
                  </a:cubicBezTo>
                  <a:cubicBezTo>
                    <a:pt x="2324" y="14037"/>
                    <a:pt x="2624" y="14410"/>
                    <a:pt x="3244" y="14750"/>
                  </a:cubicBezTo>
                  <a:cubicBezTo>
                    <a:pt x="3865" y="15091"/>
                    <a:pt x="4808" y="15396"/>
                    <a:pt x="6087" y="15257"/>
                  </a:cubicBezTo>
                  <a:cubicBezTo>
                    <a:pt x="6037" y="15407"/>
                    <a:pt x="5995" y="15519"/>
                    <a:pt x="5970" y="15594"/>
                  </a:cubicBezTo>
                  <a:cubicBezTo>
                    <a:pt x="5945" y="15670"/>
                    <a:pt x="5933" y="15707"/>
                    <a:pt x="5933" y="15707"/>
                  </a:cubicBezTo>
                  <a:cubicBezTo>
                    <a:pt x="5933" y="15707"/>
                    <a:pt x="8552" y="15182"/>
                    <a:pt x="8542" y="15557"/>
                  </a:cubicBezTo>
                  <a:cubicBezTo>
                    <a:pt x="8519" y="16458"/>
                    <a:pt x="4779" y="17101"/>
                    <a:pt x="4779" y="17101"/>
                  </a:cubicBezTo>
                  <a:cubicBezTo>
                    <a:pt x="5494" y="17359"/>
                    <a:pt x="6121" y="17447"/>
                    <a:pt x="6569" y="17470"/>
                  </a:cubicBezTo>
                  <a:cubicBezTo>
                    <a:pt x="7017" y="17493"/>
                    <a:pt x="7293" y="17451"/>
                    <a:pt x="7293" y="17451"/>
                  </a:cubicBezTo>
                  <a:lnTo>
                    <a:pt x="7161" y="17839"/>
                  </a:lnTo>
                  <a:cubicBezTo>
                    <a:pt x="7161" y="17839"/>
                    <a:pt x="9021" y="17726"/>
                    <a:pt x="10047" y="16589"/>
                  </a:cubicBezTo>
                  <a:cubicBezTo>
                    <a:pt x="10350" y="16254"/>
                    <a:pt x="10472" y="15684"/>
                    <a:pt x="10917" y="15463"/>
                  </a:cubicBezTo>
                  <a:cubicBezTo>
                    <a:pt x="11387" y="19907"/>
                    <a:pt x="10378" y="20839"/>
                    <a:pt x="10267" y="21041"/>
                  </a:cubicBezTo>
                  <a:cubicBezTo>
                    <a:pt x="10154" y="21244"/>
                    <a:pt x="10792" y="21600"/>
                    <a:pt x="10917" y="21278"/>
                  </a:cubicBezTo>
                  <a:cubicBezTo>
                    <a:pt x="11350" y="20346"/>
                    <a:pt x="11497" y="19090"/>
                    <a:pt x="11523" y="17958"/>
                  </a:cubicBezTo>
                  <a:cubicBezTo>
                    <a:pt x="11549" y="16826"/>
                    <a:pt x="11459" y="15818"/>
                    <a:pt x="11428" y="15376"/>
                  </a:cubicBezTo>
                  <a:cubicBezTo>
                    <a:pt x="11464" y="15377"/>
                    <a:pt x="11496" y="15383"/>
                    <a:pt x="11531" y="15388"/>
                  </a:cubicBezTo>
                  <a:cubicBezTo>
                    <a:pt x="11769" y="15424"/>
                    <a:pt x="12002" y="15629"/>
                    <a:pt x="12546" y="16482"/>
                  </a:cubicBezTo>
                  <a:cubicBezTo>
                    <a:pt x="13409" y="17834"/>
                    <a:pt x="15371" y="17596"/>
                    <a:pt x="15455" y="17639"/>
                  </a:cubicBezTo>
                  <a:cubicBezTo>
                    <a:pt x="15538" y="17682"/>
                    <a:pt x="15490" y="17525"/>
                    <a:pt x="15323" y="17239"/>
                  </a:cubicBezTo>
                  <a:cubicBezTo>
                    <a:pt x="15749" y="17325"/>
                    <a:pt x="16289" y="17274"/>
                    <a:pt x="16785" y="17158"/>
                  </a:cubicBezTo>
                  <a:cubicBezTo>
                    <a:pt x="17280" y="17041"/>
                    <a:pt x="17725" y="16859"/>
                    <a:pt x="17976" y="16695"/>
                  </a:cubicBezTo>
                  <a:lnTo>
                    <a:pt x="16375" y="16551"/>
                  </a:lnTo>
                  <a:cubicBezTo>
                    <a:pt x="16375" y="16551"/>
                    <a:pt x="16436" y="16507"/>
                    <a:pt x="16507" y="16445"/>
                  </a:cubicBezTo>
                  <a:cubicBezTo>
                    <a:pt x="16578" y="16382"/>
                    <a:pt x="16663" y="16305"/>
                    <a:pt x="16697" y="16226"/>
                  </a:cubicBezTo>
                  <a:cubicBezTo>
                    <a:pt x="16363" y="16212"/>
                    <a:pt x="15357" y="15950"/>
                    <a:pt x="14636" y="15557"/>
                  </a:cubicBezTo>
                  <a:cubicBezTo>
                    <a:pt x="14271" y="15357"/>
                    <a:pt x="13585" y="14565"/>
                    <a:pt x="15323" y="14794"/>
                  </a:cubicBezTo>
                  <a:cubicBezTo>
                    <a:pt x="17062" y="15023"/>
                    <a:pt x="18721" y="14363"/>
                    <a:pt x="18721" y="14363"/>
                  </a:cubicBezTo>
                  <a:cubicBezTo>
                    <a:pt x="18721" y="14363"/>
                    <a:pt x="18652" y="14322"/>
                    <a:pt x="18553" y="14269"/>
                  </a:cubicBezTo>
                  <a:cubicBezTo>
                    <a:pt x="18454" y="14216"/>
                    <a:pt x="18325" y="14147"/>
                    <a:pt x="18188" y="14100"/>
                  </a:cubicBezTo>
                  <a:cubicBezTo>
                    <a:pt x="19526" y="13713"/>
                    <a:pt x="20350" y="12871"/>
                    <a:pt x="20840" y="12124"/>
                  </a:cubicBezTo>
                  <a:cubicBezTo>
                    <a:pt x="21330" y="11377"/>
                    <a:pt x="21483" y="10723"/>
                    <a:pt x="21483" y="10723"/>
                  </a:cubicBezTo>
                  <a:cubicBezTo>
                    <a:pt x="21030" y="10790"/>
                    <a:pt x="20421" y="10908"/>
                    <a:pt x="19927" y="11011"/>
                  </a:cubicBezTo>
                  <a:cubicBezTo>
                    <a:pt x="19433" y="11114"/>
                    <a:pt x="19057" y="11205"/>
                    <a:pt x="19057" y="11205"/>
                  </a:cubicBezTo>
                  <a:cubicBezTo>
                    <a:pt x="19057" y="11205"/>
                    <a:pt x="19064" y="11160"/>
                    <a:pt x="19079" y="11086"/>
                  </a:cubicBezTo>
                  <a:cubicBezTo>
                    <a:pt x="19094" y="11012"/>
                    <a:pt x="19115" y="10903"/>
                    <a:pt x="19123" y="10773"/>
                  </a:cubicBezTo>
                  <a:cubicBezTo>
                    <a:pt x="18850" y="10891"/>
                    <a:pt x="18410" y="11017"/>
                    <a:pt x="17983" y="10967"/>
                  </a:cubicBezTo>
                  <a:cubicBezTo>
                    <a:pt x="17593" y="10922"/>
                    <a:pt x="17460" y="10844"/>
                    <a:pt x="17238" y="10711"/>
                  </a:cubicBezTo>
                  <a:lnTo>
                    <a:pt x="16763" y="10330"/>
                  </a:lnTo>
                  <a:cubicBezTo>
                    <a:pt x="17567" y="10134"/>
                    <a:pt x="18454" y="9823"/>
                    <a:pt x="19225" y="9104"/>
                  </a:cubicBezTo>
                  <a:cubicBezTo>
                    <a:pt x="18824" y="9086"/>
                    <a:pt x="18467" y="9016"/>
                    <a:pt x="18209" y="8948"/>
                  </a:cubicBezTo>
                  <a:cubicBezTo>
                    <a:pt x="17952" y="8880"/>
                    <a:pt x="17793" y="8816"/>
                    <a:pt x="17793" y="8816"/>
                  </a:cubicBezTo>
                  <a:cubicBezTo>
                    <a:pt x="17793" y="8816"/>
                    <a:pt x="18214" y="8688"/>
                    <a:pt x="18765" y="8354"/>
                  </a:cubicBezTo>
                  <a:cubicBezTo>
                    <a:pt x="19316" y="8020"/>
                    <a:pt x="19996" y="7478"/>
                    <a:pt x="20504" y="6640"/>
                  </a:cubicBezTo>
                  <a:cubicBezTo>
                    <a:pt x="20628" y="6297"/>
                    <a:pt x="20904" y="5916"/>
                    <a:pt x="21147" y="5621"/>
                  </a:cubicBezTo>
                  <a:cubicBezTo>
                    <a:pt x="21390" y="5326"/>
                    <a:pt x="21600" y="5115"/>
                    <a:pt x="21600" y="5115"/>
                  </a:cubicBezTo>
                  <a:cubicBezTo>
                    <a:pt x="21600" y="5115"/>
                    <a:pt x="20552" y="5568"/>
                    <a:pt x="19342" y="5609"/>
                  </a:cubicBezTo>
                  <a:cubicBezTo>
                    <a:pt x="17884" y="5658"/>
                    <a:pt x="16317" y="6647"/>
                    <a:pt x="16317" y="6647"/>
                  </a:cubicBezTo>
                  <a:cubicBezTo>
                    <a:pt x="16317" y="6647"/>
                    <a:pt x="16169" y="6383"/>
                    <a:pt x="16112" y="6065"/>
                  </a:cubicBezTo>
                  <a:cubicBezTo>
                    <a:pt x="16043" y="5675"/>
                    <a:pt x="16090" y="5246"/>
                    <a:pt x="16090" y="5246"/>
                  </a:cubicBezTo>
                  <a:cubicBezTo>
                    <a:pt x="16090" y="5246"/>
                    <a:pt x="14795" y="5956"/>
                    <a:pt x="14154" y="6928"/>
                  </a:cubicBezTo>
                  <a:cubicBezTo>
                    <a:pt x="13984" y="7186"/>
                    <a:pt x="13877" y="7420"/>
                    <a:pt x="13752" y="7672"/>
                  </a:cubicBezTo>
                  <a:lnTo>
                    <a:pt x="13657" y="7385"/>
                  </a:lnTo>
                  <a:cubicBezTo>
                    <a:pt x="13657" y="7385"/>
                    <a:pt x="12913" y="8238"/>
                    <a:pt x="12488" y="8166"/>
                  </a:cubicBezTo>
                  <a:cubicBezTo>
                    <a:pt x="12490" y="7707"/>
                    <a:pt x="12693" y="7147"/>
                    <a:pt x="12693" y="7147"/>
                  </a:cubicBezTo>
                  <a:lnTo>
                    <a:pt x="12598" y="7166"/>
                  </a:lnTo>
                  <a:cubicBezTo>
                    <a:pt x="12955" y="6382"/>
                    <a:pt x="13454" y="5224"/>
                    <a:pt x="12963" y="3802"/>
                  </a:cubicBezTo>
                  <a:cubicBezTo>
                    <a:pt x="12739" y="4086"/>
                    <a:pt x="12484" y="4310"/>
                    <a:pt x="12283" y="4464"/>
                  </a:cubicBezTo>
                  <a:cubicBezTo>
                    <a:pt x="12082" y="4619"/>
                    <a:pt x="11940" y="4702"/>
                    <a:pt x="11940" y="4702"/>
                  </a:cubicBezTo>
                  <a:cubicBezTo>
                    <a:pt x="11940" y="4702"/>
                    <a:pt x="12034" y="4328"/>
                    <a:pt x="11984" y="3752"/>
                  </a:cubicBezTo>
                  <a:cubicBezTo>
                    <a:pt x="11934" y="3175"/>
                    <a:pt x="11735" y="2393"/>
                    <a:pt x="11158" y="1588"/>
                  </a:cubicBezTo>
                  <a:cubicBezTo>
                    <a:pt x="10878" y="1320"/>
                    <a:pt x="10642" y="924"/>
                    <a:pt x="10471" y="594"/>
                  </a:cubicBezTo>
                  <a:cubicBezTo>
                    <a:pt x="10301" y="264"/>
                    <a:pt x="10201" y="0"/>
                    <a:pt x="1020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miter lim="400000"/>
            </a:ln>
            <a:effectLst>
              <a:outerShdw blurRad="114300" dist="44730" dir="5400000" rotWithShape="0">
                <a:schemeClr val="accent5">
                  <a:hueOff val="-82419"/>
                  <a:satOff val="-9513"/>
                  <a:lumOff val="-16343"/>
                  <a:alpha val="50000"/>
                </a:scheme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4C5118-6755-2B42-A1F1-6F6A7EDA0203}"/>
              </a:ext>
            </a:extLst>
          </p:cNvPr>
          <p:cNvGrpSpPr/>
          <p:nvPr/>
        </p:nvGrpSpPr>
        <p:grpSpPr>
          <a:xfrm>
            <a:off x="7207325" y="2816981"/>
            <a:ext cx="4896937" cy="2859667"/>
            <a:chOff x="7207325" y="2816981"/>
            <a:chExt cx="4896937" cy="2859667"/>
          </a:xfrm>
        </p:grpSpPr>
        <p:grpSp>
          <p:nvGrpSpPr>
            <p:cNvPr id="496" name="Group"/>
            <p:cNvGrpSpPr/>
            <p:nvPr/>
          </p:nvGrpSpPr>
          <p:grpSpPr>
            <a:xfrm>
              <a:off x="7207325" y="4722750"/>
              <a:ext cx="4896937" cy="953898"/>
              <a:chOff x="-110537" y="-22987"/>
              <a:chExt cx="4896935" cy="953896"/>
            </a:xfrm>
          </p:grpSpPr>
          <p:sp>
            <p:nvSpPr>
              <p:cNvPr id="489" name="Shape"/>
              <p:cNvSpPr/>
              <p:nvPr/>
            </p:nvSpPr>
            <p:spPr>
              <a:xfrm rot="1500000">
                <a:off x="4010297" y="78763"/>
                <a:ext cx="647888" cy="7503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0" name="Shape"/>
              <p:cNvSpPr/>
              <p:nvPr/>
            </p:nvSpPr>
            <p:spPr>
              <a:xfrm rot="1500000">
                <a:off x="-72466" y="340564"/>
                <a:ext cx="192381" cy="2228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1" name="Shape"/>
              <p:cNvSpPr/>
              <p:nvPr/>
            </p:nvSpPr>
            <p:spPr>
              <a:xfrm rot="1500000">
                <a:off x="3343348" y="135842"/>
                <a:ext cx="548259" cy="635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2" name="Shape"/>
              <p:cNvSpPr/>
              <p:nvPr/>
            </p:nvSpPr>
            <p:spPr>
              <a:xfrm rot="1500000">
                <a:off x="2651160" y="167252"/>
                <a:ext cx="493433" cy="571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5"/>
                    </a:lnTo>
                    <a:cubicBezTo>
                      <a:pt x="13657" y="7385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3" name="Shape"/>
              <p:cNvSpPr/>
              <p:nvPr/>
            </p:nvSpPr>
            <p:spPr>
              <a:xfrm rot="1500000">
                <a:off x="1958973" y="198661"/>
                <a:ext cx="438607" cy="508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4" name="Shape"/>
              <p:cNvSpPr/>
              <p:nvPr/>
            </p:nvSpPr>
            <p:spPr>
              <a:xfrm rot="1500000">
                <a:off x="1297669" y="261480"/>
                <a:ext cx="328956" cy="3810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95" name="Shape"/>
              <p:cNvSpPr/>
              <p:nvPr/>
            </p:nvSpPr>
            <p:spPr>
              <a:xfrm rot="1500000">
                <a:off x="605482" y="292890"/>
                <a:ext cx="274129" cy="3175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07" extrusionOk="0">
                    <a:moveTo>
                      <a:pt x="10201" y="0"/>
                    </a:moveTo>
                    <a:cubicBezTo>
                      <a:pt x="10201" y="0"/>
                      <a:pt x="10111" y="1005"/>
                      <a:pt x="9529" y="1913"/>
                    </a:cubicBezTo>
                    <a:cubicBezTo>
                      <a:pt x="8826" y="3008"/>
                      <a:pt x="9010" y="4665"/>
                      <a:pt x="9010" y="4665"/>
                    </a:cubicBezTo>
                    <a:cubicBezTo>
                      <a:pt x="9010" y="4665"/>
                      <a:pt x="8663" y="4637"/>
                      <a:pt x="8316" y="4514"/>
                    </a:cubicBezTo>
                    <a:cubicBezTo>
                      <a:pt x="7889" y="4364"/>
                      <a:pt x="7490" y="4108"/>
                      <a:pt x="7490" y="4108"/>
                    </a:cubicBezTo>
                    <a:cubicBezTo>
                      <a:pt x="7490" y="4108"/>
                      <a:pt x="7534" y="5426"/>
                      <a:pt x="8177" y="6397"/>
                    </a:cubicBezTo>
                    <a:cubicBezTo>
                      <a:pt x="8774" y="7300"/>
                      <a:pt x="9745" y="8004"/>
                      <a:pt x="9244" y="8347"/>
                    </a:cubicBezTo>
                    <a:cubicBezTo>
                      <a:pt x="9000" y="8514"/>
                      <a:pt x="8618" y="8336"/>
                      <a:pt x="8286" y="8110"/>
                    </a:cubicBezTo>
                    <a:cubicBezTo>
                      <a:pt x="7968" y="7407"/>
                      <a:pt x="7483" y="6614"/>
                      <a:pt x="6474" y="5996"/>
                    </a:cubicBezTo>
                    <a:cubicBezTo>
                      <a:pt x="6502" y="6339"/>
                      <a:pt x="6456" y="6651"/>
                      <a:pt x="6408" y="6878"/>
                    </a:cubicBezTo>
                    <a:cubicBezTo>
                      <a:pt x="6388" y="6974"/>
                      <a:pt x="6383" y="6973"/>
                      <a:pt x="6365" y="7034"/>
                    </a:cubicBezTo>
                    <a:lnTo>
                      <a:pt x="6109" y="6847"/>
                    </a:lnTo>
                    <a:cubicBezTo>
                      <a:pt x="6097" y="6870"/>
                      <a:pt x="6086" y="6929"/>
                      <a:pt x="6072" y="6972"/>
                    </a:cubicBezTo>
                    <a:cubicBezTo>
                      <a:pt x="5977" y="6835"/>
                      <a:pt x="5948" y="6747"/>
                      <a:pt x="5656" y="6472"/>
                    </a:cubicBezTo>
                    <a:cubicBezTo>
                      <a:pt x="5202" y="6044"/>
                      <a:pt x="4490" y="5533"/>
                      <a:pt x="3456" y="5202"/>
                    </a:cubicBezTo>
                    <a:cubicBezTo>
                      <a:pt x="3043" y="5138"/>
                      <a:pt x="2571" y="4954"/>
                      <a:pt x="2199" y="4783"/>
                    </a:cubicBezTo>
                    <a:cubicBezTo>
                      <a:pt x="1828" y="4613"/>
                      <a:pt x="1556" y="4458"/>
                      <a:pt x="1556" y="4458"/>
                    </a:cubicBezTo>
                    <a:cubicBezTo>
                      <a:pt x="1556" y="4458"/>
                      <a:pt x="2210" y="5293"/>
                      <a:pt x="2404" y="6315"/>
                    </a:cubicBezTo>
                    <a:cubicBezTo>
                      <a:pt x="2638" y="7548"/>
                      <a:pt x="3975" y="8760"/>
                      <a:pt x="3975" y="8760"/>
                    </a:cubicBezTo>
                    <a:cubicBezTo>
                      <a:pt x="3975" y="8760"/>
                      <a:pt x="3680" y="8924"/>
                      <a:pt x="3317" y="9010"/>
                    </a:cubicBezTo>
                    <a:cubicBezTo>
                      <a:pt x="2873" y="9116"/>
                      <a:pt x="2375" y="9123"/>
                      <a:pt x="2375" y="9123"/>
                    </a:cubicBezTo>
                    <a:cubicBezTo>
                      <a:pt x="2375" y="9123"/>
                      <a:pt x="3336" y="10098"/>
                      <a:pt x="4516" y="10536"/>
                    </a:cubicBezTo>
                    <a:lnTo>
                      <a:pt x="4202" y="10942"/>
                    </a:lnTo>
                    <a:cubicBezTo>
                      <a:pt x="4139" y="11017"/>
                      <a:pt x="4142" y="11144"/>
                      <a:pt x="4158" y="11249"/>
                    </a:cubicBezTo>
                    <a:cubicBezTo>
                      <a:pt x="4173" y="11353"/>
                      <a:pt x="4202" y="11436"/>
                      <a:pt x="4202" y="11436"/>
                    </a:cubicBezTo>
                    <a:cubicBezTo>
                      <a:pt x="4202" y="11436"/>
                      <a:pt x="3123" y="10905"/>
                      <a:pt x="2170" y="10755"/>
                    </a:cubicBezTo>
                    <a:cubicBezTo>
                      <a:pt x="1217" y="10605"/>
                      <a:pt x="559" y="10644"/>
                      <a:pt x="0" y="10586"/>
                    </a:cubicBezTo>
                    <a:cubicBezTo>
                      <a:pt x="25" y="10972"/>
                      <a:pt x="428" y="11548"/>
                      <a:pt x="1184" y="12155"/>
                    </a:cubicBezTo>
                    <a:cubicBezTo>
                      <a:pt x="1940" y="12763"/>
                      <a:pt x="3047" y="13405"/>
                      <a:pt x="4501" y="13931"/>
                    </a:cubicBezTo>
                    <a:cubicBezTo>
                      <a:pt x="3849" y="14038"/>
                      <a:pt x="3305" y="14062"/>
                      <a:pt x="2923" y="14062"/>
                    </a:cubicBezTo>
                    <a:cubicBezTo>
                      <a:pt x="2541" y="14062"/>
                      <a:pt x="2324" y="14037"/>
                      <a:pt x="2324" y="14037"/>
                    </a:cubicBezTo>
                    <a:cubicBezTo>
                      <a:pt x="2324" y="14037"/>
                      <a:pt x="2624" y="14410"/>
                      <a:pt x="3244" y="14750"/>
                    </a:cubicBezTo>
                    <a:cubicBezTo>
                      <a:pt x="3865" y="15091"/>
                      <a:pt x="4808" y="15396"/>
                      <a:pt x="6087" y="15257"/>
                    </a:cubicBezTo>
                    <a:cubicBezTo>
                      <a:pt x="6037" y="15407"/>
                      <a:pt x="5995" y="15519"/>
                      <a:pt x="5970" y="15594"/>
                    </a:cubicBezTo>
                    <a:cubicBezTo>
                      <a:pt x="5945" y="15670"/>
                      <a:pt x="5933" y="15707"/>
                      <a:pt x="5933" y="15707"/>
                    </a:cubicBezTo>
                    <a:cubicBezTo>
                      <a:pt x="5933" y="15707"/>
                      <a:pt x="8552" y="15182"/>
                      <a:pt x="8542" y="15557"/>
                    </a:cubicBezTo>
                    <a:cubicBezTo>
                      <a:pt x="8519" y="16458"/>
                      <a:pt x="4779" y="17101"/>
                      <a:pt x="4779" y="17101"/>
                    </a:cubicBezTo>
                    <a:cubicBezTo>
                      <a:pt x="5494" y="17359"/>
                      <a:pt x="6121" y="17447"/>
                      <a:pt x="6569" y="17470"/>
                    </a:cubicBezTo>
                    <a:cubicBezTo>
                      <a:pt x="7017" y="17493"/>
                      <a:pt x="7293" y="17451"/>
                      <a:pt x="7293" y="17451"/>
                    </a:cubicBezTo>
                    <a:lnTo>
                      <a:pt x="7161" y="17839"/>
                    </a:lnTo>
                    <a:cubicBezTo>
                      <a:pt x="7161" y="17839"/>
                      <a:pt x="9021" y="17726"/>
                      <a:pt x="10047" y="16589"/>
                    </a:cubicBezTo>
                    <a:cubicBezTo>
                      <a:pt x="10350" y="16254"/>
                      <a:pt x="10472" y="15684"/>
                      <a:pt x="10917" y="15463"/>
                    </a:cubicBezTo>
                    <a:cubicBezTo>
                      <a:pt x="11387" y="19907"/>
                      <a:pt x="10378" y="20839"/>
                      <a:pt x="10267" y="21041"/>
                    </a:cubicBezTo>
                    <a:cubicBezTo>
                      <a:pt x="10154" y="21244"/>
                      <a:pt x="10792" y="21600"/>
                      <a:pt x="10917" y="21278"/>
                    </a:cubicBezTo>
                    <a:cubicBezTo>
                      <a:pt x="11350" y="20346"/>
                      <a:pt x="11497" y="19090"/>
                      <a:pt x="11523" y="17958"/>
                    </a:cubicBezTo>
                    <a:cubicBezTo>
                      <a:pt x="11549" y="16826"/>
                      <a:pt x="11459" y="15818"/>
                      <a:pt x="11428" y="15376"/>
                    </a:cubicBezTo>
                    <a:cubicBezTo>
                      <a:pt x="11464" y="15377"/>
                      <a:pt x="11496" y="15383"/>
                      <a:pt x="11531" y="15388"/>
                    </a:cubicBezTo>
                    <a:cubicBezTo>
                      <a:pt x="11769" y="15424"/>
                      <a:pt x="12002" y="15629"/>
                      <a:pt x="12546" y="16482"/>
                    </a:cubicBezTo>
                    <a:cubicBezTo>
                      <a:pt x="13409" y="17834"/>
                      <a:pt x="15371" y="17596"/>
                      <a:pt x="15455" y="17639"/>
                    </a:cubicBezTo>
                    <a:cubicBezTo>
                      <a:pt x="15538" y="17682"/>
                      <a:pt x="15490" y="17525"/>
                      <a:pt x="15323" y="17239"/>
                    </a:cubicBezTo>
                    <a:cubicBezTo>
                      <a:pt x="15749" y="17325"/>
                      <a:pt x="16289" y="17274"/>
                      <a:pt x="16785" y="17158"/>
                    </a:cubicBezTo>
                    <a:cubicBezTo>
                      <a:pt x="17280" y="17041"/>
                      <a:pt x="17725" y="16859"/>
                      <a:pt x="17976" y="16695"/>
                    </a:cubicBezTo>
                    <a:lnTo>
                      <a:pt x="16375" y="16551"/>
                    </a:lnTo>
                    <a:cubicBezTo>
                      <a:pt x="16375" y="16551"/>
                      <a:pt x="16436" y="16507"/>
                      <a:pt x="16507" y="16445"/>
                    </a:cubicBezTo>
                    <a:cubicBezTo>
                      <a:pt x="16578" y="16382"/>
                      <a:pt x="16663" y="16305"/>
                      <a:pt x="16697" y="16226"/>
                    </a:cubicBezTo>
                    <a:cubicBezTo>
                      <a:pt x="16363" y="16212"/>
                      <a:pt x="15357" y="15950"/>
                      <a:pt x="14636" y="15557"/>
                    </a:cubicBezTo>
                    <a:cubicBezTo>
                      <a:pt x="14271" y="15357"/>
                      <a:pt x="13585" y="14565"/>
                      <a:pt x="15323" y="14794"/>
                    </a:cubicBezTo>
                    <a:cubicBezTo>
                      <a:pt x="17062" y="15023"/>
                      <a:pt x="18721" y="14363"/>
                      <a:pt x="18721" y="14363"/>
                    </a:cubicBezTo>
                    <a:cubicBezTo>
                      <a:pt x="18721" y="14363"/>
                      <a:pt x="18652" y="14322"/>
                      <a:pt x="18553" y="14269"/>
                    </a:cubicBezTo>
                    <a:cubicBezTo>
                      <a:pt x="18454" y="14216"/>
                      <a:pt x="18325" y="14147"/>
                      <a:pt x="18188" y="14100"/>
                    </a:cubicBezTo>
                    <a:cubicBezTo>
                      <a:pt x="19526" y="13713"/>
                      <a:pt x="20350" y="12871"/>
                      <a:pt x="20840" y="12124"/>
                    </a:cubicBezTo>
                    <a:cubicBezTo>
                      <a:pt x="21330" y="11377"/>
                      <a:pt x="21483" y="10723"/>
                      <a:pt x="21483" y="10723"/>
                    </a:cubicBezTo>
                    <a:cubicBezTo>
                      <a:pt x="21030" y="10790"/>
                      <a:pt x="20421" y="10908"/>
                      <a:pt x="19927" y="11011"/>
                    </a:cubicBezTo>
                    <a:cubicBezTo>
                      <a:pt x="19433" y="11114"/>
                      <a:pt x="19057" y="11205"/>
                      <a:pt x="19057" y="11205"/>
                    </a:cubicBezTo>
                    <a:cubicBezTo>
                      <a:pt x="19057" y="11205"/>
                      <a:pt x="19064" y="11160"/>
                      <a:pt x="19079" y="11086"/>
                    </a:cubicBezTo>
                    <a:cubicBezTo>
                      <a:pt x="19094" y="11012"/>
                      <a:pt x="19115" y="10903"/>
                      <a:pt x="19123" y="10773"/>
                    </a:cubicBezTo>
                    <a:cubicBezTo>
                      <a:pt x="18850" y="10891"/>
                      <a:pt x="18410" y="11017"/>
                      <a:pt x="17983" y="10967"/>
                    </a:cubicBezTo>
                    <a:cubicBezTo>
                      <a:pt x="17593" y="10922"/>
                      <a:pt x="17460" y="10844"/>
                      <a:pt x="17238" y="10711"/>
                    </a:cubicBezTo>
                    <a:lnTo>
                      <a:pt x="16763" y="10330"/>
                    </a:lnTo>
                    <a:cubicBezTo>
                      <a:pt x="17567" y="10134"/>
                      <a:pt x="18454" y="9823"/>
                      <a:pt x="19225" y="9104"/>
                    </a:cubicBezTo>
                    <a:cubicBezTo>
                      <a:pt x="18824" y="9086"/>
                      <a:pt x="18467" y="9016"/>
                      <a:pt x="18209" y="8948"/>
                    </a:cubicBezTo>
                    <a:cubicBezTo>
                      <a:pt x="17952" y="8880"/>
                      <a:pt x="17793" y="8816"/>
                      <a:pt x="17793" y="8816"/>
                    </a:cubicBezTo>
                    <a:cubicBezTo>
                      <a:pt x="17793" y="8816"/>
                      <a:pt x="18214" y="8688"/>
                      <a:pt x="18765" y="8354"/>
                    </a:cubicBezTo>
                    <a:cubicBezTo>
                      <a:pt x="19316" y="8020"/>
                      <a:pt x="19996" y="7478"/>
                      <a:pt x="20504" y="6640"/>
                    </a:cubicBezTo>
                    <a:cubicBezTo>
                      <a:pt x="20628" y="6297"/>
                      <a:pt x="20904" y="5916"/>
                      <a:pt x="21147" y="5621"/>
                    </a:cubicBezTo>
                    <a:cubicBezTo>
                      <a:pt x="21390" y="5326"/>
                      <a:pt x="21600" y="5115"/>
                      <a:pt x="21600" y="5115"/>
                    </a:cubicBezTo>
                    <a:cubicBezTo>
                      <a:pt x="21600" y="5115"/>
                      <a:pt x="20552" y="5568"/>
                      <a:pt x="19342" y="5609"/>
                    </a:cubicBezTo>
                    <a:cubicBezTo>
                      <a:pt x="17884" y="5658"/>
                      <a:pt x="16317" y="6647"/>
                      <a:pt x="16317" y="6647"/>
                    </a:cubicBezTo>
                    <a:cubicBezTo>
                      <a:pt x="16317" y="6647"/>
                      <a:pt x="16169" y="6383"/>
                      <a:pt x="16112" y="6065"/>
                    </a:cubicBezTo>
                    <a:cubicBezTo>
                      <a:pt x="16043" y="5675"/>
                      <a:pt x="16090" y="5246"/>
                      <a:pt x="16090" y="5246"/>
                    </a:cubicBezTo>
                    <a:cubicBezTo>
                      <a:pt x="16090" y="5246"/>
                      <a:pt x="14795" y="5956"/>
                      <a:pt x="14154" y="6928"/>
                    </a:cubicBezTo>
                    <a:cubicBezTo>
                      <a:pt x="13984" y="7186"/>
                      <a:pt x="13877" y="7420"/>
                      <a:pt x="13752" y="7672"/>
                    </a:cubicBezTo>
                    <a:lnTo>
                      <a:pt x="13657" y="7384"/>
                    </a:lnTo>
                    <a:cubicBezTo>
                      <a:pt x="13657" y="7384"/>
                      <a:pt x="12913" y="8238"/>
                      <a:pt x="12488" y="8166"/>
                    </a:cubicBezTo>
                    <a:cubicBezTo>
                      <a:pt x="12490" y="7707"/>
                      <a:pt x="12693" y="7147"/>
                      <a:pt x="12693" y="7147"/>
                    </a:cubicBezTo>
                    <a:lnTo>
                      <a:pt x="12598" y="7166"/>
                    </a:lnTo>
                    <a:cubicBezTo>
                      <a:pt x="12955" y="6382"/>
                      <a:pt x="13454" y="5224"/>
                      <a:pt x="12963" y="3802"/>
                    </a:cubicBezTo>
                    <a:cubicBezTo>
                      <a:pt x="12739" y="4086"/>
                      <a:pt x="12484" y="4310"/>
                      <a:pt x="12283" y="4464"/>
                    </a:cubicBezTo>
                    <a:cubicBezTo>
                      <a:pt x="12082" y="4619"/>
                      <a:pt x="11940" y="4702"/>
                      <a:pt x="11940" y="4702"/>
                    </a:cubicBezTo>
                    <a:cubicBezTo>
                      <a:pt x="11940" y="4702"/>
                      <a:pt x="12034" y="4328"/>
                      <a:pt x="11984" y="3752"/>
                    </a:cubicBezTo>
                    <a:cubicBezTo>
                      <a:pt x="11934" y="3175"/>
                      <a:pt x="11735" y="2393"/>
                      <a:pt x="11158" y="1588"/>
                    </a:cubicBezTo>
                    <a:cubicBezTo>
                      <a:pt x="10878" y="1320"/>
                      <a:pt x="10642" y="924"/>
                      <a:pt x="10471" y="594"/>
                    </a:cubicBezTo>
                    <a:cubicBezTo>
                      <a:pt x="10301" y="264"/>
                      <a:pt x="10201" y="0"/>
                      <a:pt x="10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solidFill>
                  <a:schemeClr val="accent5"/>
                </a:solidFill>
                <a:prstDash val="solid"/>
                <a:miter lim="400000"/>
              </a:ln>
              <a:effectLst>
                <a:outerShdw blurRad="114300" dist="44730" dir="5400000" rotWithShape="0">
                  <a:schemeClr val="accent5">
                    <a:hueOff val="-82419"/>
                    <a:satOff val="-9513"/>
                    <a:lumOff val="-16343"/>
                    <a:alpha val="50000"/>
                  </a:scheme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sp>
          <p:nvSpPr>
            <p:cNvPr id="419" name="Line"/>
            <p:cNvSpPr/>
            <p:nvPr/>
          </p:nvSpPr>
          <p:spPr>
            <a:xfrm>
              <a:off x="7673885" y="2816981"/>
              <a:ext cx="4253224" cy="1935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74" extrusionOk="0">
                  <a:moveTo>
                    <a:pt x="0" y="21174"/>
                  </a:moveTo>
                  <a:cubicBezTo>
                    <a:pt x="1375" y="20741"/>
                    <a:pt x="2715" y="20047"/>
                    <a:pt x="4007" y="19112"/>
                  </a:cubicBezTo>
                  <a:cubicBezTo>
                    <a:pt x="5431" y="18081"/>
                    <a:pt x="6840" y="16728"/>
                    <a:pt x="7979" y="14491"/>
                  </a:cubicBezTo>
                  <a:cubicBezTo>
                    <a:pt x="9121" y="12249"/>
                    <a:pt x="9882" y="9292"/>
                    <a:pt x="10399" y="6160"/>
                  </a:cubicBezTo>
                  <a:cubicBezTo>
                    <a:pt x="10671" y="4516"/>
                    <a:pt x="10880" y="2803"/>
                    <a:pt x="11322" y="1337"/>
                  </a:cubicBezTo>
                  <a:cubicBezTo>
                    <a:pt x="11483" y="804"/>
                    <a:pt x="11681" y="301"/>
                    <a:pt x="11960" y="101"/>
                  </a:cubicBezTo>
                  <a:cubicBezTo>
                    <a:pt x="12695" y="-426"/>
                    <a:pt x="13305" y="1270"/>
                    <a:pt x="14043" y="1318"/>
                  </a:cubicBezTo>
                  <a:cubicBezTo>
                    <a:pt x="14660" y="1357"/>
                    <a:pt x="15209" y="236"/>
                    <a:pt x="15821" y="540"/>
                  </a:cubicBezTo>
                  <a:cubicBezTo>
                    <a:pt x="16225" y="740"/>
                    <a:pt x="16495" y="1490"/>
                    <a:pt x="16704" y="2267"/>
                  </a:cubicBezTo>
                  <a:cubicBezTo>
                    <a:pt x="17336" y="4622"/>
                    <a:pt x="17578" y="7337"/>
                    <a:pt x="18004" y="9893"/>
                  </a:cubicBezTo>
                  <a:cubicBezTo>
                    <a:pt x="18725" y="14217"/>
                    <a:pt x="19966" y="18050"/>
                    <a:pt x="21600" y="21003"/>
                  </a:cubicBezTo>
                </a:path>
              </a:pathLst>
            </a:custGeom>
            <a:gradFill>
              <a:gsLst>
                <a:gs pos="0">
                  <a:schemeClr val="accent5">
                    <a:hueOff val="-82419"/>
                    <a:satOff val="-9513"/>
                    <a:lumOff val="-16343"/>
                    <a:alpha val="63943"/>
                  </a:schemeClr>
                </a:gs>
                <a:gs pos="100000">
                  <a:schemeClr val="accent5">
                    <a:hueOff val="-152896"/>
                    <a:lumOff val="12368"/>
                    <a:alpha val="63943"/>
                  </a:schemeClr>
                </a:gs>
              </a:gsLst>
              <a:lin ang="5400000"/>
            </a:gradFill>
            <a:ln w="25400">
              <a:solidFill>
                <a:schemeClr val="accent5">
                  <a:alpha val="63943"/>
                </a:schemeClr>
              </a:solidFill>
              <a:miter lim="400000"/>
            </a:ln>
          </p:spPr>
          <p:txBody>
            <a:bodyPr lIns="71437" tIns="71437" rIns="71437" bIns="71437" anchor="ctr"/>
            <a:lstStyle/>
            <a:p>
              <a:pPr defTabSz="821531"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A7D8CD3-EE23-7847-8FF6-E050EFC1558F}"/>
              </a:ext>
            </a:extLst>
          </p:cNvPr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4840281-CFC6-204A-BF6C-6773FFE8D053}"/>
                </a:ext>
              </a:extLst>
            </p:cNvPr>
            <p:cNvSpPr/>
            <p:nvPr/>
          </p:nvSpPr>
          <p:spPr>
            <a:xfrm>
              <a:off x="0" y="0"/>
              <a:ext cx="13004800" cy="97536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8C6AE8A-1FB0-3540-82DE-8BC7D4604705}"/>
                </a:ext>
              </a:extLst>
            </p:cNvPr>
            <p:cNvSpPr/>
            <p:nvPr/>
          </p:nvSpPr>
          <p:spPr>
            <a:xfrm>
              <a:off x="1431254" y="1207804"/>
              <a:ext cx="10391884" cy="7685903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>
              <a:outerShdw blurRad="1016000" dist="215900" dir="2700000" algn="tl" rotWithShape="0">
                <a:prstClr val="black">
                  <a:alpha val="7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36" name="Bauer (2017)">
              <a:extLst>
                <a:ext uri="{FF2B5EF4-FFF2-40B4-BE49-F238E27FC236}">
                  <a16:creationId xmlns:a16="http://schemas.microsoft.com/office/drawing/2014/main" id="{4F881C46-5B03-A84B-ABD2-BCE212847B4C}"/>
                </a:ext>
              </a:extLst>
            </p:cNvPr>
            <p:cNvSpPr txBox="1"/>
            <p:nvPr/>
          </p:nvSpPr>
          <p:spPr>
            <a:xfrm>
              <a:off x="6420271" y="8386783"/>
              <a:ext cx="5153275" cy="38395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anchor="ctr">
              <a:spAutoFit/>
            </a:bodyPr>
            <a:lstStyle>
              <a:lvl1pPr algn="r">
                <a:lnSpc>
                  <a:spcPct val="120000"/>
                </a:lnSpc>
                <a:defRPr sz="1800" b="0"/>
              </a:lvl1pPr>
            </a:lstStyle>
            <a:p>
              <a:r>
                <a:rPr lang="en-US" dirty="0" err="1">
                  <a:latin typeface="Roboto" charset="0"/>
                  <a:ea typeface="Roboto" charset="0"/>
                  <a:cs typeface="Roboto" charset="0"/>
                </a:rPr>
                <a:t>Chetverikov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, Campana, &amp; </a:t>
              </a:r>
              <a:r>
                <a:rPr lang="en-US" dirty="0" err="1">
                  <a:latin typeface="Roboto" charset="0"/>
                  <a:ea typeface="Roboto" charset="0"/>
                  <a:cs typeface="Roboto" charset="0"/>
                </a:rPr>
                <a:t>Kristjansson</a:t>
              </a:r>
              <a:r>
                <a:rPr lang="en-US" dirty="0">
                  <a:latin typeface="Roboto" charset="0"/>
                  <a:ea typeface="Roboto" charset="0"/>
                  <a:cs typeface="Roboto" charset="0"/>
                </a:rPr>
                <a:t> (2016)</a:t>
              </a:r>
              <a:endParaRPr dirty="0">
                <a:latin typeface="Roboto" charset="0"/>
                <a:ea typeface="Roboto" charset="0"/>
                <a:cs typeface="Roboto" charset="0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744D1DB7-37F9-7646-B3EE-57B693F92C26}"/>
                </a:ext>
              </a:extLst>
            </p:cNvPr>
            <p:cNvGrpSpPr/>
            <p:nvPr/>
          </p:nvGrpSpPr>
          <p:grpSpPr>
            <a:xfrm>
              <a:off x="1872310" y="2529651"/>
              <a:ext cx="7047107" cy="2521104"/>
              <a:chOff x="1705010" y="2085207"/>
              <a:chExt cx="9616876" cy="3440440"/>
            </a:xfrm>
          </p:grpSpPr>
          <p:pic>
            <p:nvPicPr>
              <p:cNvPr id="138" name="Picture 137" descr="A screenshot of a cell phone&#13;&#10;&#13;&#10;Description automatically generated">
                <a:extLst>
                  <a:ext uri="{FF2B5EF4-FFF2-40B4-BE49-F238E27FC236}">
                    <a16:creationId xmlns:a16="http://schemas.microsoft.com/office/drawing/2014/main" id="{4F300CB6-1335-7047-9C1C-88E70F2768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37" t="62253" r="5563"/>
              <a:stretch/>
            </p:blipFill>
            <p:spPr>
              <a:xfrm>
                <a:off x="2005047" y="2085207"/>
                <a:ext cx="9106691" cy="2148056"/>
              </a:xfrm>
              <a:prstGeom prst="rect">
                <a:avLst/>
              </a:prstGeom>
            </p:spPr>
          </p:pic>
          <p:pic>
            <p:nvPicPr>
              <p:cNvPr id="139" name="Picture 138" descr="A close up of a map&#13;&#10;&#13;&#10;Description automatically generated">
                <a:extLst>
                  <a:ext uri="{FF2B5EF4-FFF2-40B4-BE49-F238E27FC236}">
                    <a16:creationId xmlns:a16="http://schemas.microsoft.com/office/drawing/2014/main" id="{7808B723-668C-0D45-8439-5632247025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584" t="545" r="2206" b="51724"/>
              <a:stretch/>
            </p:blipFill>
            <p:spPr>
              <a:xfrm>
                <a:off x="1705010" y="4233262"/>
                <a:ext cx="2772227" cy="1292385"/>
              </a:xfrm>
              <a:prstGeom prst="rect">
                <a:avLst/>
              </a:prstGeom>
            </p:spPr>
          </p:pic>
          <p:pic>
            <p:nvPicPr>
              <p:cNvPr id="140" name="Picture 139" descr="A close up of a map&#13;&#10;&#13;&#10;Description automatically generated">
                <a:extLst>
                  <a:ext uri="{FF2B5EF4-FFF2-40B4-BE49-F238E27FC236}">
                    <a16:creationId xmlns:a16="http://schemas.microsoft.com/office/drawing/2014/main" id="{4C5E5714-87CD-744E-9DE8-5812FFE28D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122" t="53446" r="2668" b="-1177"/>
              <a:stretch/>
            </p:blipFill>
            <p:spPr>
              <a:xfrm>
                <a:off x="8549659" y="4233262"/>
                <a:ext cx="2772227" cy="1292385"/>
              </a:xfrm>
              <a:prstGeom prst="rect">
                <a:avLst/>
              </a:prstGeom>
            </p:spPr>
          </p:pic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6A62810-B178-3141-997A-272B588961AB}"/>
                  </a:ext>
                </a:extLst>
              </p:cNvPr>
              <p:cNvGrpSpPr/>
              <p:nvPr/>
            </p:nvGrpSpPr>
            <p:grpSpPr>
              <a:xfrm>
                <a:off x="5098278" y="4233262"/>
                <a:ext cx="2830340" cy="1292385"/>
                <a:chOff x="5114166" y="4233262"/>
                <a:chExt cx="2830340" cy="1292385"/>
              </a:xfrm>
            </p:grpSpPr>
            <p:pic>
              <p:nvPicPr>
                <p:cNvPr id="142" name="Picture 141" descr="A close up of a map&#13;&#10;&#13;&#10;Description automatically generated">
                  <a:extLst>
                    <a:ext uri="{FF2B5EF4-FFF2-40B4-BE49-F238E27FC236}">
                      <a16:creationId xmlns:a16="http://schemas.microsoft.com/office/drawing/2014/main" id="{74E5F21D-3333-6D4A-B6FA-1AF1F7EFC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004" t="52269" r="52786"/>
                <a:stretch/>
              </p:blipFill>
              <p:spPr>
                <a:xfrm>
                  <a:off x="5172279" y="4233262"/>
                  <a:ext cx="2772227" cy="1292385"/>
                </a:xfrm>
                <a:prstGeom prst="rect">
                  <a:avLst/>
                </a:prstGeom>
              </p:spPr>
            </p:pic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6C959C71-379C-D843-86A1-9EF7489F849C}"/>
                    </a:ext>
                  </a:extLst>
                </p:cNvPr>
                <p:cNvSpPr/>
                <p:nvPr/>
              </p:nvSpPr>
              <p:spPr>
                <a:xfrm>
                  <a:off x="5114166" y="4377791"/>
                  <a:ext cx="493615" cy="267037"/>
                </a:xfrm>
                <a:prstGeom prst="rect">
                  <a:avLst/>
                </a:pr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2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Neue Medium"/>
                  </a:endParaRPr>
                </a:p>
              </p:txBody>
            </p:sp>
          </p:grp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600C5429-FE81-CE48-84C6-615A73B7191B}"/>
                </a:ext>
              </a:extLst>
            </p:cNvPr>
            <p:cNvGrpSpPr/>
            <p:nvPr/>
          </p:nvGrpSpPr>
          <p:grpSpPr>
            <a:xfrm>
              <a:off x="7566633" y="1207804"/>
              <a:ext cx="4640348" cy="6355126"/>
              <a:chOff x="7856328" y="1401525"/>
              <a:chExt cx="4640348" cy="6355126"/>
            </a:xfrm>
          </p:grpSpPr>
          <p:sp>
            <p:nvSpPr>
              <p:cNvPr id="146" name="Rounded Rectangle">
                <a:extLst>
                  <a:ext uri="{FF2B5EF4-FFF2-40B4-BE49-F238E27FC236}">
                    <a16:creationId xmlns:a16="http://schemas.microsoft.com/office/drawing/2014/main" id="{F9DB769C-C28B-FA42-B475-50EF2C4354D8}"/>
                  </a:ext>
                </a:extLst>
              </p:cNvPr>
              <p:cNvSpPr/>
              <p:nvPr/>
            </p:nvSpPr>
            <p:spPr>
              <a:xfrm>
                <a:off x="7856328" y="1401525"/>
                <a:ext cx="4640348" cy="6355126"/>
              </a:xfrm>
              <a:prstGeom prst="roundRect">
                <a:avLst>
                  <a:gd name="adj" fmla="val 1686"/>
                </a:avLst>
              </a:prstGeom>
              <a:noFill/>
              <a:ln w="12700" cap="flat">
                <a:solidFill>
                  <a:schemeClr val="bg1">
                    <a:lumMod val="75000"/>
                  </a:schemeClr>
                </a:solidFill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C7612D6B-0B27-6B49-AA60-AA963656FE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508"/>
              <a:stretch/>
            </p:blipFill>
            <p:spPr>
              <a:xfrm>
                <a:off x="8035120" y="3288517"/>
                <a:ext cx="4282764" cy="3736036"/>
              </a:xfrm>
              <a:prstGeom prst="rect">
                <a:avLst/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3CE368BE-BC38-3E4A-A345-D5A9F43A82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03" t="29707" b="36094"/>
              <a:stretch/>
            </p:blipFill>
            <p:spPr>
              <a:xfrm>
                <a:off x="11237826" y="1616936"/>
                <a:ext cx="1095930" cy="14561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255589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his suggests that representing the mean in terms of a single value requires some form of conversion process.">
            <a:extLst>
              <a:ext uri="{FF2B5EF4-FFF2-40B4-BE49-F238E27FC236}">
                <a16:creationId xmlns:a16="http://schemas.microsoft.com/office/drawing/2014/main" id="{2BA5CA8B-7637-784A-86C3-BB9A759BE24F}"/>
              </a:ext>
            </a:extLst>
          </p:cNvPr>
          <p:cNvSpPr txBox="1">
            <a:spLocks/>
          </p:cNvSpPr>
          <p:nvPr/>
        </p:nvSpPr>
        <p:spPr>
          <a:xfrm>
            <a:off x="441496" y="444339"/>
            <a:ext cx="12233794" cy="1228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24363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dirty="0">
                <a:latin typeface="Roboto Medium" charset="0"/>
                <a:ea typeface="Roboto Medium" charset="0"/>
                <a:cs typeface="Roboto Medium" charset="0"/>
              </a:rPr>
              <a:t>Numerosity threshold</a:t>
            </a:r>
          </a:p>
        </p:txBody>
      </p:sp>
      <p:sp>
        <p:nvSpPr>
          <p:cNvPr id="64" name="Bauer (2017)">
            <a:extLst>
              <a:ext uri="{FF2B5EF4-FFF2-40B4-BE49-F238E27FC236}">
                <a16:creationId xmlns:a16="http://schemas.microsoft.com/office/drawing/2014/main" id="{BFF5224A-416B-7242-B29E-582B940E2291}"/>
              </a:ext>
            </a:extLst>
          </p:cNvPr>
          <p:cNvSpPr txBox="1"/>
          <p:nvPr/>
        </p:nvSpPr>
        <p:spPr>
          <a:xfrm>
            <a:off x="5101407" y="6158886"/>
            <a:ext cx="6187101" cy="349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r">
              <a:lnSpc>
                <a:spcPct val="120000"/>
              </a:lnSpc>
              <a:defRPr sz="1800" b="0"/>
            </a:lvl1pPr>
          </a:lstStyle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Xu &amp; </a:t>
            </a:r>
            <a:r>
              <a:rPr lang="en-US" sz="1600" dirty="0" err="1">
                <a:latin typeface="Roboto" charset="0"/>
                <a:ea typeface="Roboto" charset="0"/>
                <a:cs typeface="Roboto" charset="0"/>
              </a:rPr>
              <a:t>Spelke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 </a:t>
            </a:r>
            <a:r>
              <a:rPr sz="1600" dirty="0">
                <a:latin typeface="Roboto" charset="0"/>
                <a:ea typeface="Roboto" charset="0"/>
                <a:cs typeface="Roboto" charset="0"/>
              </a:rPr>
              <a:t>(20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00</a:t>
            </a:r>
            <a:r>
              <a:rPr sz="1600" dirty="0">
                <a:latin typeface="Roboto" charset="0"/>
                <a:ea typeface="Roboto" charset="0"/>
                <a:cs typeface="Roboto" charset="0"/>
              </a:rPr>
              <a:t>)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; Xu, </a:t>
            </a:r>
            <a:r>
              <a:rPr lang="en-US" sz="1600" dirty="0" err="1">
                <a:latin typeface="Roboto" charset="0"/>
                <a:ea typeface="Roboto" charset="0"/>
                <a:cs typeface="Roboto" charset="0"/>
              </a:rPr>
              <a:t>Spelke</a:t>
            </a:r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 &amp; Goddard (2005)</a:t>
            </a:r>
            <a:endParaRPr sz="1600" dirty="0"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490E1A-3C2A-5044-A834-73FFA66DBA55}"/>
              </a:ext>
            </a:extLst>
          </p:cNvPr>
          <p:cNvGrpSpPr/>
          <p:nvPr/>
        </p:nvGrpSpPr>
        <p:grpSpPr>
          <a:xfrm>
            <a:off x="2203450" y="2911714"/>
            <a:ext cx="9163050" cy="3718282"/>
            <a:chOff x="1085850" y="1672868"/>
            <a:chExt cx="9163050" cy="3718282"/>
          </a:xfrm>
        </p:grpSpPr>
        <p:pic>
          <p:nvPicPr>
            <p:cNvPr id="4" name="Picture 3" descr="A close up of joint&#13;&#10;&#13;&#10;Description automatically generated">
              <a:extLst>
                <a:ext uri="{FF2B5EF4-FFF2-40B4-BE49-F238E27FC236}">
                  <a16:creationId xmlns:a16="http://schemas.microsoft.com/office/drawing/2014/main" id="{75BBB2C6-94FF-DA4E-9666-EAEBDE3E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9566" y="3000054"/>
              <a:ext cx="2522292" cy="1091104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EA3BE3-828A-E040-9914-176637018A21}"/>
                </a:ext>
              </a:extLst>
            </p:cNvPr>
            <p:cNvGrpSpPr/>
            <p:nvPr/>
          </p:nvGrpSpPr>
          <p:grpSpPr>
            <a:xfrm>
              <a:off x="1629616" y="2735453"/>
              <a:ext cx="3959767" cy="2123999"/>
              <a:chOff x="1317083" y="1886613"/>
              <a:chExt cx="6018868" cy="3228491"/>
            </a:xfrm>
          </p:grpSpPr>
          <p:pic>
            <p:nvPicPr>
              <p:cNvPr id="8" name="Picture 7" descr="A close up of text on a white background&#13;&#10;&#13;&#10;Description automatically generated">
                <a:extLst>
                  <a:ext uri="{FF2B5EF4-FFF2-40B4-BE49-F238E27FC236}">
                    <a16:creationId xmlns:a16="http://schemas.microsoft.com/office/drawing/2014/main" id="{25F556B7-E541-1440-A441-0A12D35203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86" t="14301"/>
              <a:stretch/>
            </p:blipFill>
            <p:spPr>
              <a:xfrm>
                <a:off x="1317083" y="1886613"/>
                <a:ext cx="6018868" cy="3032844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B96F403-9F6F-9446-9EAE-EFE12533EC04}"/>
                  </a:ext>
                </a:extLst>
              </p:cNvPr>
              <p:cNvSpPr/>
              <p:nvPr/>
            </p:nvSpPr>
            <p:spPr>
              <a:xfrm>
                <a:off x="1317083" y="4791104"/>
                <a:ext cx="1716049" cy="324000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/>
                </a:endParaRPr>
              </a:p>
            </p:txBody>
          </p:sp>
        </p:grpSp>
        <p:sp>
          <p:nvSpPr>
            <p:cNvPr id="13" name="Probe">
              <a:extLst>
                <a:ext uri="{FF2B5EF4-FFF2-40B4-BE49-F238E27FC236}">
                  <a16:creationId xmlns:a16="http://schemas.microsoft.com/office/drawing/2014/main" id="{384BC380-4C37-3F45-B97E-BAE71994994A}"/>
                </a:ext>
              </a:extLst>
            </p:cNvPr>
            <p:cNvSpPr txBox="1"/>
            <p:nvPr/>
          </p:nvSpPr>
          <p:spPr>
            <a:xfrm>
              <a:off x="2755900" y="1932777"/>
              <a:ext cx="170719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lang="en-US" sz="24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Habituation</a:t>
              </a:r>
              <a:endParaRPr sz="2400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4" name="Probe">
              <a:extLst>
                <a:ext uri="{FF2B5EF4-FFF2-40B4-BE49-F238E27FC236}">
                  <a16:creationId xmlns:a16="http://schemas.microsoft.com/office/drawing/2014/main" id="{1BE66885-1E62-E64B-9705-AB3F967E0B55}"/>
                </a:ext>
              </a:extLst>
            </p:cNvPr>
            <p:cNvSpPr txBox="1"/>
            <p:nvPr/>
          </p:nvSpPr>
          <p:spPr>
            <a:xfrm>
              <a:off x="7632441" y="1960554"/>
              <a:ext cx="71654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900" b="0"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lang="en-US" sz="2400" dirty="0">
                  <a:latin typeface="Roboto Medium" panose="02000000000000000000" pitchFamily="2" charset="0"/>
                  <a:ea typeface="Roboto Medium" panose="02000000000000000000" pitchFamily="2" charset="0"/>
                </a:rPr>
                <a:t>Test</a:t>
              </a:r>
              <a:endParaRPr sz="2400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5" name="Rounded Rectangle">
              <a:extLst>
                <a:ext uri="{FF2B5EF4-FFF2-40B4-BE49-F238E27FC236}">
                  <a16:creationId xmlns:a16="http://schemas.microsoft.com/office/drawing/2014/main" id="{AE1996B7-3001-CF45-899C-320483AB5C10}"/>
                </a:ext>
              </a:extLst>
            </p:cNvPr>
            <p:cNvSpPr/>
            <p:nvPr/>
          </p:nvSpPr>
          <p:spPr>
            <a:xfrm>
              <a:off x="1085850" y="1672868"/>
              <a:ext cx="9163050" cy="3718282"/>
            </a:xfrm>
            <a:prstGeom prst="roundRect">
              <a:avLst>
                <a:gd name="adj" fmla="val 1686"/>
              </a:avLst>
            </a:prstGeom>
            <a:noFill/>
            <a:ln w="12700" cap="flat">
              <a:solidFill>
                <a:schemeClr val="bg1">
                  <a:lumMod val="75000"/>
                </a:schemeClr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AC01A8C-EA8C-5B40-AA19-0EBBCA35A5CE}"/>
              </a:ext>
            </a:extLst>
          </p:cNvPr>
          <p:cNvSpPr txBox="1"/>
          <p:nvPr/>
        </p:nvSpPr>
        <p:spPr>
          <a:xfrm>
            <a:off x="2091350" y="1726433"/>
            <a:ext cx="950897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Six-month-old infants show successful discrimination when differ by a </a:t>
            </a:r>
          </a:p>
          <a:p>
            <a:pPr>
              <a:lnSpc>
                <a:spcPct val="150000"/>
              </a:lnSpc>
            </a:pPr>
            <a:r>
              <a:rPr lang="en-US" sz="2000" b="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charset="0"/>
              </a:rPr>
              <a:t>ratio of 2.0 (8 vs. 4, 16 vs. 8, 36 vs. 16) but failure 1.5 (6 vs. 4, 12 vs. 8, 24 vs. 16).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425D2C-B76A-F640-A306-59BBCAB51609}"/>
              </a:ext>
            </a:extLst>
          </p:cNvPr>
          <p:cNvGrpSpPr/>
          <p:nvPr/>
        </p:nvGrpSpPr>
        <p:grpSpPr>
          <a:xfrm>
            <a:off x="3070168" y="7288556"/>
            <a:ext cx="7273630" cy="1361492"/>
            <a:chOff x="2848028" y="7482040"/>
            <a:chExt cx="7273630" cy="13614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A56FBA-F4EB-EF4C-BA48-2C516059E41F}"/>
                </a:ext>
              </a:extLst>
            </p:cNvPr>
            <p:cNvSpPr/>
            <p:nvPr/>
          </p:nvSpPr>
          <p:spPr>
            <a:xfrm>
              <a:off x="2848028" y="8376738"/>
              <a:ext cx="9957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latin typeface="Roboto" charset="0"/>
                  <a:ea typeface="Roboto" charset="0"/>
                  <a:cs typeface="Roboto" charset="0"/>
                </a:rPr>
                <a:t>EXP 3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9A348A-3B17-2D4D-BD10-22BDD660CDA7}"/>
                </a:ext>
              </a:extLst>
            </p:cNvPr>
            <p:cNvSpPr/>
            <p:nvPr/>
          </p:nvSpPr>
          <p:spPr>
            <a:xfrm>
              <a:off x="2848029" y="7487170"/>
              <a:ext cx="9957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>
                  <a:latin typeface="Roboto" charset="0"/>
                  <a:ea typeface="Roboto" charset="0"/>
                  <a:cs typeface="Roboto" charset="0"/>
                </a:rPr>
                <a:t>EXP 2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B32639-C778-8846-8A31-BD807D9A47D9}"/>
                </a:ext>
              </a:extLst>
            </p:cNvPr>
            <p:cNvSpPr txBox="1"/>
            <p:nvPr/>
          </p:nvSpPr>
          <p:spPr>
            <a:xfrm>
              <a:off x="4374439" y="7482040"/>
              <a:ext cx="241252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16:4  </a:t>
              </a: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FD756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16:9</a:t>
              </a: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 16:16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F7C5D1-0B77-0D4C-9942-4D398FA7A808}"/>
                </a:ext>
              </a:extLst>
            </p:cNvPr>
            <p:cNvSpPr txBox="1"/>
            <p:nvPr/>
          </p:nvSpPr>
          <p:spPr>
            <a:xfrm>
              <a:off x="4650772" y="8371608"/>
              <a:ext cx="1897956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9:4  9:9  </a:t>
              </a: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FD756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9:16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105D5E-14AA-3B4C-BC10-36ECCECBE676}"/>
                </a:ext>
              </a:extLst>
            </p:cNvPr>
            <p:cNvSpPr txBox="1"/>
            <p:nvPr/>
          </p:nvSpPr>
          <p:spPr>
            <a:xfrm>
              <a:off x="7709138" y="7482040"/>
              <a:ext cx="241252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16:4  </a:t>
              </a: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FD756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16:8</a:t>
              </a: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  16:16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CDDEB6-E413-B447-AC62-71D278FEA297}"/>
                </a:ext>
              </a:extLst>
            </p:cNvPr>
            <p:cNvSpPr txBox="1"/>
            <p:nvPr/>
          </p:nvSpPr>
          <p:spPr>
            <a:xfrm>
              <a:off x="7967859" y="8371608"/>
              <a:ext cx="1897955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9:4  9:9  </a:t>
              </a: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FD7561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9:18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81176C4-708E-2C46-9D95-6571D7DFD6BA}"/>
                </a:ext>
              </a:extLst>
            </p:cNvPr>
            <p:cNvSpPr txBox="1"/>
            <p:nvPr/>
          </p:nvSpPr>
          <p:spPr>
            <a:xfrm>
              <a:off x="7104579" y="8371608"/>
              <a:ext cx="28693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&gt;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90149D1-D144-BB4B-ACC2-F37E54CEB05F}"/>
                </a:ext>
              </a:extLst>
            </p:cNvPr>
            <p:cNvSpPr txBox="1"/>
            <p:nvPr/>
          </p:nvSpPr>
          <p:spPr>
            <a:xfrm>
              <a:off x="7104579" y="7482040"/>
              <a:ext cx="28693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14921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his suggests that representing the mean in terms of a single value requires some form of conversion process.">
            <a:extLst>
              <a:ext uri="{FF2B5EF4-FFF2-40B4-BE49-F238E27FC236}">
                <a16:creationId xmlns:a16="http://schemas.microsoft.com/office/drawing/2014/main" id="{2BA5CA8B-7637-784A-86C3-BB9A759BE24F}"/>
              </a:ext>
            </a:extLst>
          </p:cNvPr>
          <p:cNvSpPr txBox="1">
            <a:spLocks/>
          </p:cNvSpPr>
          <p:nvPr/>
        </p:nvSpPr>
        <p:spPr>
          <a:xfrm>
            <a:off x="441496" y="444339"/>
            <a:ext cx="12233794" cy="1228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24363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2800" dirty="0">
                <a:latin typeface="Roboto Medium" charset="0"/>
                <a:ea typeface="Roboto Medium" charset="0"/>
                <a:cs typeface="Roboto Medium" charset="0"/>
              </a:rPr>
              <a:t>Population Coding</a:t>
            </a:r>
          </a:p>
        </p:txBody>
      </p:sp>
      <p:sp>
        <p:nvSpPr>
          <p:cNvPr id="64" name="Bauer (2017)">
            <a:extLst>
              <a:ext uri="{FF2B5EF4-FFF2-40B4-BE49-F238E27FC236}">
                <a16:creationId xmlns:a16="http://schemas.microsoft.com/office/drawing/2014/main" id="{BFF5224A-416B-7242-B29E-582B940E2291}"/>
              </a:ext>
            </a:extLst>
          </p:cNvPr>
          <p:cNvSpPr txBox="1"/>
          <p:nvPr/>
        </p:nvSpPr>
        <p:spPr>
          <a:xfrm>
            <a:off x="1035104" y="8733030"/>
            <a:ext cx="4901083" cy="38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r">
              <a:lnSpc>
                <a:spcPct val="120000"/>
              </a:lnSpc>
              <a:defRPr sz="1800" b="0"/>
            </a:lvl1pPr>
          </a:lstStyle>
          <a:p>
            <a:r>
              <a:rPr lang="en-US" dirty="0" err="1">
                <a:latin typeface="Roboto" charset="0"/>
                <a:ea typeface="Roboto" charset="0"/>
                <a:cs typeface="Roboto" charset="0"/>
              </a:rPr>
              <a:t>Georgopoulos</a:t>
            </a:r>
            <a:r>
              <a:rPr lang="en-US" dirty="0">
                <a:latin typeface="Roboto" charset="0"/>
                <a:ea typeface="Roboto" charset="0"/>
                <a:cs typeface="Roboto" charset="0"/>
              </a:rPr>
              <a:t>, Schwartz &amp; </a:t>
            </a:r>
            <a:r>
              <a:rPr lang="en-US" dirty="0" err="1">
                <a:latin typeface="Roboto" charset="0"/>
                <a:ea typeface="Roboto" charset="0"/>
                <a:cs typeface="Roboto" charset="0"/>
              </a:rPr>
              <a:t>Kettner</a:t>
            </a:r>
            <a:r>
              <a:rPr lang="en-US" dirty="0">
                <a:latin typeface="Roboto" charset="0"/>
                <a:ea typeface="Roboto" charset="0"/>
                <a:cs typeface="Roboto" charset="0"/>
              </a:rPr>
              <a:t> (1986)</a:t>
            </a: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4" name="Bauer (2017)">
            <a:extLst>
              <a:ext uri="{FF2B5EF4-FFF2-40B4-BE49-F238E27FC236}">
                <a16:creationId xmlns:a16="http://schemas.microsoft.com/office/drawing/2014/main" id="{DEC8C582-FAC9-1146-BCFC-6A0D724E24CB}"/>
              </a:ext>
            </a:extLst>
          </p:cNvPr>
          <p:cNvSpPr txBox="1"/>
          <p:nvPr/>
        </p:nvSpPr>
        <p:spPr>
          <a:xfrm>
            <a:off x="7068617" y="8733030"/>
            <a:ext cx="4901083" cy="383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r">
              <a:lnSpc>
                <a:spcPct val="120000"/>
              </a:lnSpc>
              <a:defRPr sz="1800" b="0"/>
            </a:lvl1pPr>
          </a:lstStyle>
          <a:p>
            <a:r>
              <a:rPr lang="en-US" dirty="0">
                <a:latin typeface="Roboto" charset="0"/>
                <a:ea typeface="Roboto" charset="0"/>
                <a:cs typeface="Roboto" charset="0"/>
              </a:rPr>
              <a:t>Walsh (2003)</a:t>
            </a:r>
            <a:endParaRPr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7" name="Picture 6" descr="A picture containing object&#13;&#10;&#13;&#10;Description automatically generated">
            <a:extLst>
              <a:ext uri="{FF2B5EF4-FFF2-40B4-BE49-F238E27FC236}">
                <a16:creationId xmlns:a16="http://schemas.microsoft.com/office/drawing/2014/main" id="{6EE85C4B-1E53-D946-8EAD-C803AAF77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60" y="2312947"/>
            <a:ext cx="5094025" cy="6016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1DB105-91FA-0643-8E2F-DA6A73D3DC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885" y="2337650"/>
            <a:ext cx="4056984" cy="3399094"/>
          </a:xfrm>
          <a:prstGeom prst="rect">
            <a:avLst/>
          </a:prstGeom>
        </p:spPr>
      </p:pic>
      <p:pic>
        <p:nvPicPr>
          <p:cNvPr id="11" name="Picture 10" descr="A close up of a map&#13;&#10;&#13;&#10;Description automatically generated">
            <a:extLst>
              <a:ext uri="{FF2B5EF4-FFF2-40B4-BE49-F238E27FC236}">
                <a16:creationId xmlns:a16="http://schemas.microsoft.com/office/drawing/2014/main" id="{37F73FC8-3998-384F-9736-495838B55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053" y="6139972"/>
            <a:ext cx="4687647" cy="179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3105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">
            <a:extLst>
              <a:ext uri="{FF2B5EF4-FFF2-40B4-BE49-F238E27FC236}">
                <a16:creationId xmlns:a16="http://schemas.microsoft.com/office/drawing/2014/main" id="{6024D77D-8D64-A34A-9095-86A3170C9A9F}"/>
              </a:ext>
            </a:extLst>
          </p:cNvPr>
          <p:cNvSpPr/>
          <p:nvPr/>
        </p:nvSpPr>
        <p:spPr>
          <a:xfrm>
            <a:off x="3574460" y="5727078"/>
            <a:ext cx="5758433" cy="2812024"/>
          </a:xfrm>
          <a:custGeom>
            <a:avLst/>
            <a:gdLst>
              <a:gd name="connsiteX0" fmla="*/ 0 w 4552122"/>
              <a:gd name="connsiteY0" fmla="*/ 0 h 2607947"/>
              <a:gd name="connsiteX1" fmla="*/ 4552122 w 4552122"/>
              <a:gd name="connsiteY1" fmla="*/ 0 h 2607947"/>
              <a:gd name="connsiteX2" fmla="*/ 4552122 w 4552122"/>
              <a:gd name="connsiteY2" fmla="*/ 2607947 h 2607947"/>
              <a:gd name="connsiteX3" fmla="*/ 0 w 4552122"/>
              <a:gd name="connsiteY3" fmla="*/ 2607947 h 2607947"/>
              <a:gd name="connsiteX4" fmla="*/ 0 w 4552122"/>
              <a:gd name="connsiteY4" fmla="*/ 0 h 2607947"/>
              <a:gd name="connsiteX0" fmla="*/ 0 w 5320607"/>
              <a:gd name="connsiteY0" fmla="*/ 0 h 2607947"/>
              <a:gd name="connsiteX1" fmla="*/ 5320607 w 5320607"/>
              <a:gd name="connsiteY1" fmla="*/ 9728 h 2607947"/>
              <a:gd name="connsiteX2" fmla="*/ 4552122 w 5320607"/>
              <a:gd name="connsiteY2" fmla="*/ 2607947 h 2607947"/>
              <a:gd name="connsiteX3" fmla="*/ 0 w 5320607"/>
              <a:gd name="connsiteY3" fmla="*/ 2607947 h 2607947"/>
              <a:gd name="connsiteX4" fmla="*/ 0 w 5320607"/>
              <a:gd name="connsiteY4" fmla="*/ 0 h 2607947"/>
              <a:gd name="connsiteX0" fmla="*/ 787941 w 5320607"/>
              <a:gd name="connsiteY0" fmla="*/ 0 h 2598220"/>
              <a:gd name="connsiteX1" fmla="*/ 5320607 w 5320607"/>
              <a:gd name="connsiteY1" fmla="*/ 1 h 2598220"/>
              <a:gd name="connsiteX2" fmla="*/ 4552122 w 5320607"/>
              <a:gd name="connsiteY2" fmla="*/ 2598220 h 2598220"/>
              <a:gd name="connsiteX3" fmla="*/ 0 w 5320607"/>
              <a:gd name="connsiteY3" fmla="*/ 2598220 h 2598220"/>
              <a:gd name="connsiteX4" fmla="*/ 787941 w 5320607"/>
              <a:gd name="connsiteY4" fmla="*/ 0 h 259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0607" h="2598220">
                <a:moveTo>
                  <a:pt x="787941" y="0"/>
                </a:moveTo>
                <a:lnTo>
                  <a:pt x="5320607" y="1"/>
                </a:lnTo>
                <a:lnTo>
                  <a:pt x="4552122" y="2598220"/>
                </a:lnTo>
                <a:lnTo>
                  <a:pt x="0" y="2598220"/>
                </a:lnTo>
                <a:lnTo>
                  <a:pt x="787941" y="0"/>
                </a:lnTo>
                <a:close/>
              </a:path>
            </a:pathLst>
          </a:custGeom>
          <a:solidFill>
            <a:srgbClr val="FFFFFF">
              <a:alpha val="88000"/>
            </a:srgbClr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242" name="‘MECHANISM’ is inextricably linked to…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70001"/>
          </a:xfrm>
          <a:prstGeom prst="rect">
            <a:avLst/>
          </a:prstGeom>
        </p:spPr>
        <p:txBody>
          <a:bodyPr lIns="71437" tIns="71437" rIns="71437" bIns="71437">
            <a:normAutofit/>
          </a:bodyPr>
          <a:lstStyle/>
          <a:p>
            <a:pPr algn="l" defTabSz="731162">
              <a:defRPr sz="3738"/>
            </a:pPr>
            <a:r>
              <a:rPr lang="en-US" sz="2800">
                <a:latin typeface="Roboto Medium" charset="0"/>
                <a:ea typeface="Roboto Medium" charset="0"/>
                <a:cs typeface="Roboto Medium" charset="0"/>
              </a:rPr>
              <a:t>Is mean represented as a single size?</a:t>
            </a:r>
            <a:endParaRPr sz="28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2E3E2E5-4457-C04E-A9D6-B1E020B40CD0}"/>
              </a:ext>
            </a:extLst>
          </p:cNvPr>
          <p:cNvGrpSpPr/>
          <p:nvPr/>
        </p:nvGrpSpPr>
        <p:grpSpPr>
          <a:xfrm>
            <a:off x="4324845" y="6148349"/>
            <a:ext cx="4334887" cy="1667184"/>
            <a:chOff x="4324846" y="5805729"/>
            <a:chExt cx="4334887" cy="1667184"/>
          </a:xfrm>
        </p:grpSpPr>
        <p:grpSp>
          <p:nvGrpSpPr>
            <p:cNvPr id="2" name="Group 1"/>
            <p:cNvGrpSpPr/>
            <p:nvPr/>
          </p:nvGrpSpPr>
          <p:grpSpPr>
            <a:xfrm>
              <a:off x="4345066" y="5818030"/>
              <a:ext cx="4314667" cy="1654883"/>
              <a:chOff x="1184481" y="5852987"/>
              <a:chExt cx="4314667" cy="1654883"/>
            </a:xfrm>
          </p:grpSpPr>
          <p:sp>
            <p:nvSpPr>
              <p:cNvPr id="105" name="Line"/>
              <p:cNvSpPr/>
              <p:nvPr/>
            </p:nvSpPr>
            <p:spPr>
              <a:xfrm>
                <a:off x="3497547" y="6294148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6" name="Line"/>
              <p:cNvSpPr/>
              <p:nvPr/>
            </p:nvSpPr>
            <p:spPr>
              <a:xfrm>
                <a:off x="3955636" y="5852987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104" name="Line"/>
              <p:cNvSpPr/>
              <p:nvPr/>
            </p:nvSpPr>
            <p:spPr>
              <a:xfrm>
                <a:off x="2803741" y="6430509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2" name="Line"/>
              <p:cNvSpPr/>
              <p:nvPr/>
            </p:nvSpPr>
            <p:spPr>
              <a:xfrm>
                <a:off x="2114141" y="6707514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3" name="Line"/>
              <p:cNvSpPr/>
              <p:nvPr/>
            </p:nvSpPr>
            <p:spPr>
              <a:xfrm>
                <a:off x="1184481" y="7051887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5" name="Line"/>
              <p:cNvSpPr/>
              <p:nvPr/>
            </p:nvSpPr>
            <p:spPr>
              <a:xfrm>
                <a:off x="4245218" y="6784248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9" name="Line"/>
              <p:cNvSpPr/>
              <p:nvPr/>
            </p:nvSpPr>
            <p:spPr>
              <a:xfrm>
                <a:off x="1375146" y="6293866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1" name="Line"/>
              <p:cNvSpPr/>
              <p:nvPr/>
            </p:nvSpPr>
            <p:spPr>
              <a:xfrm>
                <a:off x="2114141" y="5874552"/>
                <a:ext cx="1253930" cy="326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3" name="Line"/>
              <p:cNvSpPr/>
              <p:nvPr/>
            </p:nvSpPr>
            <p:spPr>
              <a:xfrm>
                <a:off x="3044784" y="7180878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rgbClr val="D6D5D5">
                  <a:alpha val="50000"/>
                </a:srgbClr>
              </a:solidFill>
              <a:ln w="25400" cap="flat">
                <a:solidFill>
                  <a:srgbClr val="929292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324846" y="5805729"/>
              <a:ext cx="4329641" cy="1652437"/>
              <a:chOff x="1164261" y="5840686"/>
              <a:chExt cx="4329641" cy="1652437"/>
            </a:xfrm>
          </p:grpSpPr>
          <p:sp>
            <p:nvSpPr>
              <p:cNvPr id="311" name="Line"/>
              <p:cNvSpPr/>
              <p:nvPr/>
            </p:nvSpPr>
            <p:spPr>
              <a:xfrm>
                <a:off x="2810181" y="6417985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14" name="Line"/>
              <p:cNvSpPr/>
              <p:nvPr/>
            </p:nvSpPr>
            <p:spPr>
              <a:xfrm>
                <a:off x="3506312" y="6271881"/>
                <a:ext cx="1253930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5" name="Line"/>
              <p:cNvSpPr/>
              <p:nvPr/>
            </p:nvSpPr>
            <p:spPr>
              <a:xfrm>
                <a:off x="3977491" y="5840686"/>
                <a:ext cx="1253930" cy="3269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5" name="Line">
                <a:extLst>
                  <a:ext uri="{FF2B5EF4-FFF2-40B4-BE49-F238E27FC236}">
                    <a16:creationId xmlns:a16="http://schemas.microsoft.com/office/drawing/2014/main" id="{E8B44A3A-9B90-3E4F-B614-81A08DB12B4B}"/>
                  </a:ext>
                </a:extLst>
              </p:cNvPr>
              <p:cNvSpPr/>
              <p:nvPr/>
            </p:nvSpPr>
            <p:spPr>
              <a:xfrm>
                <a:off x="2111912" y="5869345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6" name="Line">
                <a:extLst>
                  <a:ext uri="{FF2B5EF4-FFF2-40B4-BE49-F238E27FC236}">
                    <a16:creationId xmlns:a16="http://schemas.microsoft.com/office/drawing/2014/main" id="{EEB1ABEE-830D-4848-B781-FC968841BD1B}"/>
                  </a:ext>
                </a:extLst>
              </p:cNvPr>
              <p:cNvSpPr/>
              <p:nvPr/>
            </p:nvSpPr>
            <p:spPr>
              <a:xfrm>
                <a:off x="1380392" y="6284981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7" name="Line">
                <a:extLst>
                  <a:ext uri="{FF2B5EF4-FFF2-40B4-BE49-F238E27FC236}">
                    <a16:creationId xmlns:a16="http://schemas.microsoft.com/office/drawing/2014/main" id="{61F3C83C-CB9D-2248-B3FD-C4E869813CEF}"/>
                  </a:ext>
                </a:extLst>
              </p:cNvPr>
              <p:cNvSpPr/>
              <p:nvPr/>
            </p:nvSpPr>
            <p:spPr>
              <a:xfrm>
                <a:off x="2128537" y="6683992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28D53EEE-B7DE-8E49-9638-BA84AD86194F}"/>
                  </a:ext>
                </a:extLst>
              </p:cNvPr>
              <p:cNvSpPr/>
              <p:nvPr/>
            </p:nvSpPr>
            <p:spPr>
              <a:xfrm>
                <a:off x="1164261" y="7033127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A8DF52EA-1FC3-7741-A639-FCB53C807FE8}"/>
                  </a:ext>
                </a:extLst>
              </p:cNvPr>
              <p:cNvSpPr/>
              <p:nvPr/>
            </p:nvSpPr>
            <p:spPr>
              <a:xfrm>
                <a:off x="3042938" y="7166131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0" name="Line">
                <a:extLst>
                  <a:ext uri="{FF2B5EF4-FFF2-40B4-BE49-F238E27FC236}">
                    <a16:creationId xmlns:a16="http://schemas.microsoft.com/office/drawing/2014/main" id="{8038CD14-E8B9-674C-A720-E7E905D5B73C}"/>
                  </a:ext>
                </a:extLst>
              </p:cNvPr>
              <p:cNvSpPr/>
              <p:nvPr/>
            </p:nvSpPr>
            <p:spPr>
              <a:xfrm>
                <a:off x="4239971" y="6783745"/>
                <a:ext cx="1253931" cy="3269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0" extrusionOk="0">
                    <a:moveTo>
                      <a:pt x="0" y="19808"/>
                    </a:moveTo>
                    <a:cubicBezTo>
                      <a:pt x="2249" y="20214"/>
                      <a:pt x="4445" y="17091"/>
                      <a:pt x="6080" y="11160"/>
                    </a:cubicBezTo>
                    <a:cubicBezTo>
                      <a:pt x="7145" y="7295"/>
                      <a:pt x="7997" y="2202"/>
                      <a:pt x="9415" y="591"/>
                    </a:cubicBezTo>
                    <a:cubicBezTo>
                      <a:pt x="9954" y="-22"/>
                      <a:pt x="10523" y="-30"/>
                      <a:pt x="11084" y="17"/>
                    </a:cubicBezTo>
                    <a:cubicBezTo>
                      <a:pt x="11614" y="62"/>
                      <a:pt x="12148" y="157"/>
                      <a:pt x="12651" y="794"/>
                    </a:cubicBezTo>
                    <a:cubicBezTo>
                      <a:pt x="13958" y="2448"/>
                      <a:pt x="14750" y="7141"/>
                      <a:pt x="15704" y="10896"/>
                    </a:cubicBezTo>
                    <a:cubicBezTo>
                      <a:pt x="17271" y="17058"/>
                      <a:pt x="19362" y="20854"/>
                      <a:pt x="21600" y="21570"/>
                    </a:cubicBezTo>
                  </a:path>
                </a:pathLst>
              </a:custGeom>
              <a:solidFill>
                <a:schemeClr val="accent3">
                  <a:hueOff val="362282"/>
                  <a:satOff val="31803"/>
                  <a:lumOff val="-18242"/>
                  <a:alpha val="50000"/>
                </a:schemeClr>
              </a:solidFill>
              <a:ln w="254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 defTabSz="821531">
                  <a:defRPr sz="30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307" name="Line"/>
          <p:cNvSpPr/>
          <p:nvPr/>
        </p:nvSpPr>
        <p:spPr>
          <a:xfrm flipV="1">
            <a:off x="6290576" y="3981852"/>
            <a:ext cx="648321" cy="0"/>
          </a:xfrm>
          <a:prstGeom prst="line">
            <a:avLst/>
          </a:prstGeom>
          <a:noFill/>
          <a:ln w="19050" cap="flat">
            <a:solidFill>
              <a:srgbClr val="1DB000"/>
            </a:solidFill>
            <a:prstDash val="solid"/>
            <a:miter lim="400000"/>
            <a:headEnd type="arrow"/>
            <a:tailEnd type="arrow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6" name="Line"/>
          <p:cNvSpPr/>
          <p:nvPr/>
        </p:nvSpPr>
        <p:spPr>
          <a:xfrm>
            <a:off x="4727277" y="4541039"/>
            <a:ext cx="3393932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defTabSz="821531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" name="This suggests that representing the mean in terms of a single value requires some form of conversion process.">
            <a:extLst>
              <a:ext uri="{FF2B5EF4-FFF2-40B4-BE49-F238E27FC236}">
                <a16:creationId xmlns:a16="http://schemas.microsoft.com/office/drawing/2014/main" id="{17A78422-8CA6-5645-9A1B-A4B03A2CA7BA}"/>
              </a:ext>
            </a:extLst>
          </p:cNvPr>
          <p:cNvSpPr txBox="1">
            <a:spLocks/>
          </p:cNvSpPr>
          <p:nvPr/>
        </p:nvSpPr>
        <p:spPr>
          <a:xfrm>
            <a:off x="441496" y="1306043"/>
            <a:ext cx="7204780" cy="1228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Autofit/>
          </a:bodyPr>
          <a:lstStyle>
            <a:lvl1pPr marL="0" marR="0" indent="0" algn="l" defTabSz="624363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19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en-US" sz="1800" dirty="0">
                <a:solidFill>
                  <a:srgbClr val="FD7561"/>
                </a:solidFill>
                <a:latin typeface="Roboto Medium" charset="0"/>
                <a:ea typeface="Roboto Medium" charset="0"/>
                <a:cs typeface="Roboto Medium" charset="0"/>
              </a:rPr>
              <a:t>PROBLEM 2. </a:t>
            </a:r>
            <a:r>
              <a:rPr lang="en-US" sz="2000" dirty="0">
                <a:solidFill>
                  <a:schemeClr val="tx1"/>
                </a:solidFill>
                <a:latin typeface="Roboto Medium" charset="0"/>
                <a:ea typeface="Roboto Medium" charset="0"/>
                <a:cs typeface="Roboto Medium" charset="0"/>
              </a:rPr>
              <a:t>Interrelationship between different properties</a:t>
            </a:r>
          </a:p>
        </p:txBody>
      </p:sp>
      <p:pic>
        <p:nvPicPr>
          <p:cNvPr id="45" name="Picture 44" descr="A close up of a tree&#13;&#10;&#13;&#10;Description automatically generated">
            <a:extLst>
              <a:ext uri="{FF2B5EF4-FFF2-40B4-BE49-F238E27FC236}">
                <a16:creationId xmlns:a16="http://schemas.microsoft.com/office/drawing/2014/main" id="{85EF6A3B-8C13-6B49-AB3E-688E144C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315" y="3963277"/>
            <a:ext cx="1046578" cy="1049296"/>
          </a:xfrm>
          <a:prstGeom prst="rect">
            <a:avLst/>
          </a:prstGeom>
        </p:spPr>
      </p:pic>
      <p:pic>
        <p:nvPicPr>
          <p:cNvPr id="46" name="Picture 45" descr="A close up of a tree&#13;&#10;&#13;&#10;Description automatically generated">
            <a:extLst>
              <a:ext uri="{FF2B5EF4-FFF2-40B4-BE49-F238E27FC236}">
                <a16:creationId xmlns:a16="http://schemas.microsoft.com/office/drawing/2014/main" id="{44538279-4753-3449-B22C-12D07A8A4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368" y="4380722"/>
            <a:ext cx="319803" cy="320634"/>
          </a:xfrm>
          <a:prstGeom prst="rect">
            <a:avLst/>
          </a:prstGeom>
        </p:spPr>
      </p:pic>
      <p:sp>
        <p:nvSpPr>
          <p:cNvPr id="54" name="M">
            <a:extLst>
              <a:ext uri="{FF2B5EF4-FFF2-40B4-BE49-F238E27FC236}">
                <a16:creationId xmlns:a16="http://schemas.microsoft.com/office/drawing/2014/main" id="{D3D1E55C-9EB1-F24E-A8F7-4D3F5A4ED46F}"/>
              </a:ext>
            </a:extLst>
          </p:cNvPr>
          <p:cNvSpPr txBox="1"/>
          <p:nvPr/>
        </p:nvSpPr>
        <p:spPr>
          <a:xfrm>
            <a:off x="5051937" y="6693407"/>
            <a:ext cx="2180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2</a:t>
            </a:r>
            <a:endParaRPr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5" name="M">
            <a:extLst>
              <a:ext uri="{FF2B5EF4-FFF2-40B4-BE49-F238E27FC236}">
                <a16:creationId xmlns:a16="http://schemas.microsoft.com/office/drawing/2014/main" id="{8714FB94-5B8E-D943-A322-47D46397C8DB}"/>
              </a:ext>
            </a:extLst>
          </p:cNvPr>
          <p:cNvSpPr txBox="1"/>
          <p:nvPr/>
        </p:nvSpPr>
        <p:spPr>
          <a:xfrm>
            <a:off x="5761385" y="6330800"/>
            <a:ext cx="2180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3</a:t>
            </a:r>
            <a:endParaRPr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6" name="M">
            <a:extLst>
              <a:ext uri="{FF2B5EF4-FFF2-40B4-BE49-F238E27FC236}">
                <a16:creationId xmlns:a16="http://schemas.microsoft.com/office/drawing/2014/main" id="{4CD9B83D-CF63-BC47-B9C4-0722750155A2}"/>
              </a:ext>
            </a:extLst>
          </p:cNvPr>
          <p:cNvSpPr txBox="1"/>
          <p:nvPr/>
        </p:nvSpPr>
        <p:spPr>
          <a:xfrm>
            <a:off x="5761385" y="7119076"/>
            <a:ext cx="2180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4</a:t>
            </a:r>
            <a:endParaRPr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M">
            <a:extLst>
              <a:ext uri="{FF2B5EF4-FFF2-40B4-BE49-F238E27FC236}">
                <a16:creationId xmlns:a16="http://schemas.microsoft.com/office/drawing/2014/main" id="{8936040D-2865-FD4F-B9FF-0429E8AEA196}"/>
              </a:ext>
            </a:extLst>
          </p:cNvPr>
          <p:cNvSpPr txBox="1"/>
          <p:nvPr/>
        </p:nvSpPr>
        <p:spPr>
          <a:xfrm>
            <a:off x="3882712" y="5803326"/>
            <a:ext cx="128721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charset="0"/>
              </a:rPr>
              <a:t>Numerosity</a:t>
            </a:r>
            <a:endParaRPr sz="2000" b="1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charset="0"/>
            </a:endParaRPr>
          </a:p>
        </p:txBody>
      </p:sp>
      <p:sp>
        <p:nvSpPr>
          <p:cNvPr id="64" name="M">
            <a:extLst>
              <a:ext uri="{FF2B5EF4-FFF2-40B4-BE49-F238E27FC236}">
                <a16:creationId xmlns:a16="http://schemas.microsoft.com/office/drawing/2014/main" id="{8615731D-116B-9E45-8788-BBF8052B6576}"/>
              </a:ext>
            </a:extLst>
          </p:cNvPr>
          <p:cNvSpPr txBox="1"/>
          <p:nvPr/>
        </p:nvSpPr>
        <p:spPr>
          <a:xfrm>
            <a:off x="6423536" y="6851063"/>
            <a:ext cx="2180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5</a:t>
            </a:r>
            <a:endParaRPr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5" name="M">
            <a:extLst>
              <a:ext uri="{FF2B5EF4-FFF2-40B4-BE49-F238E27FC236}">
                <a16:creationId xmlns:a16="http://schemas.microsoft.com/office/drawing/2014/main" id="{7F5ED379-3274-CD41-B984-5142A2DD439C}"/>
              </a:ext>
            </a:extLst>
          </p:cNvPr>
          <p:cNvSpPr txBox="1"/>
          <p:nvPr/>
        </p:nvSpPr>
        <p:spPr>
          <a:xfrm>
            <a:off x="7180281" y="6661876"/>
            <a:ext cx="2180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7</a:t>
            </a:r>
            <a:endParaRPr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6" name="M">
            <a:extLst>
              <a:ext uri="{FF2B5EF4-FFF2-40B4-BE49-F238E27FC236}">
                <a16:creationId xmlns:a16="http://schemas.microsoft.com/office/drawing/2014/main" id="{E88E42BD-D1A2-514C-96B9-66D20B1E116D}"/>
              </a:ext>
            </a:extLst>
          </p:cNvPr>
          <p:cNvSpPr txBox="1"/>
          <p:nvPr/>
        </p:nvSpPr>
        <p:spPr>
          <a:xfrm>
            <a:off x="7605950" y="6251972"/>
            <a:ext cx="2180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8</a:t>
            </a:r>
            <a:endParaRPr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7" name="M">
            <a:extLst>
              <a:ext uri="{FF2B5EF4-FFF2-40B4-BE49-F238E27FC236}">
                <a16:creationId xmlns:a16="http://schemas.microsoft.com/office/drawing/2014/main" id="{44A1650E-DDFC-8F4E-ABC5-8BD5B6F7C67E}"/>
              </a:ext>
            </a:extLst>
          </p:cNvPr>
          <p:cNvSpPr txBox="1"/>
          <p:nvPr/>
        </p:nvSpPr>
        <p:spPr>
          <a:xfrm>
            <a:off x="6707404" y="7592738"/>
            <a:ext cx="2180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6</a:t>
            </a:r>
            <a:endParaRPr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8" name="M">
            <a:extLst>
              <a:ext uri="{FF2B5EF4-FFF2-40B4-BE49-F238E27FC236}">
                <a16:creationId xmlns:a16="http://schemas.microsoft.com/office/drawing/2014/main" id="{557B9BBE-5FFB-894F-BC54-44405DF049A0}"/>
              </a:ext>
            </a:extLst>
          </p:cNvPr>
          <p:cNvSpPr txBox="1"/>
          <p:nvPr/>
        </p:nvSpPr>
        <p:spPr>
          <a:xfrm>
            <a:off x="7937026" y="7213669"/>
            <a:ext cx="2180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9</a:t>
            </a:r>
            <a:endParaRPr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9" name="M">
            <a:extLst>
              <a:ext uri="{FF2B5EF4-FFF2-40B4-BE49-F238E27FC236}">
                <a16:creationId xmlns:a16="http://schemas.microsoft.com/office/drawing/2014/main" id="{8A57E1D1-1FD6-4B4A-839D-BB28E72196B6}"/>
              </a:ext>
            </a:extLst>
          </p:cNvPr>
          <p:cNvSpPr txBox="1"/>
          <p:nvPr/>
        </p:nvSpPr>
        <p:spPr>
          <a:xfrm>
            <a:off x="6229595" y="3058236"/>
            <a:ext cx="666849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charset="0"/>
              </a:rPr>
              <a:t>Mean</a:t>
            </a:r>
            <a:endParaRPr sz="2000" b="1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charset="0"/>
            </a:endParaRPr>
          </a:p>
        </p:txBody>
      </p:sp>
      <p:sp>
        <p:nvSpPr>
          <p:cNvPr id="70" name="M">
            <a:extLst>
              <a:ext uri="{FF2B5EF4-FFF2-40B4-BE49-F238E27FC236}">
                <a16:creationId xmlns:a16="http://schemas.microsoft.com/office/drawing/2014/main" id="{E99B50F5-BB5C-B84B-A758-B2FEEEBC7A8F}"/>
              </a:ext>
            </a:extLst>
          </p:cNvPr>
          <p:cNvSpPr txBox="1"/>
          <p:nvPr/>
        </p:nvSpPr>
        <p:spPr>
          <a:xfrm>
            <a:off x="6136597" y="4136747"/>
            <a:ext cx="100989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charset="0"/>
              </a:rPr>
              <a:t>Variance</a:t>
            </a:r>
            <a:endParaRPr sz="2000" b="1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charset="0"/>
            </a:endParaRPr>
          </a:p>
        </p:txBody>
      </p:sp>
      <p:sp>
        <p:nvSpPr>
          <p:cNvPr id="71" name="M">
            <a:extLst>
              <a:ext uri="{FF2B5EF4-FFF2-40B4-BE49-F238E27FC236}">
                <a16:creationId xmlns:a16="http://schemas.microsoft.com/office/drawing/2014/main" id="{5F996565-E758-1840-8B27-8B284DE48CF8}"/>
              </a:ext>
            </a:extLst>
          </p:cNvPr>
          <p:cNvSpPr txBox="1"/>
          <p:nvPr/>
        </p:nvSpPr>
        <p:spPr>
          <a:xfrm>
            <a:off x="5268619" y="8637258"/>
            <a:ext cx="1506823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2000" b="1" dirty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" charset="0"/>
              </a:rPr>
              <a:t>Summed area</a:t>
            </a:r>
            <a:endParaRPr sz="2000" b="1" dirty="0">
              <a:solidFill>
                <a:schemeClr val="tx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" charset="0"/>
            </a:endParaRPr>
          </a:p>
        </p:txBody>
      </p:sp>
      <p:sp>
        <p:nvSpPr>
          <p:cNvPr id="72" name="M">
            <a:extLst>
              <a:ext uri="{FF2B5EF4-FFF2-40B4-BE49-F238E27FC236}">
                <a16:creationId xmlns:a16="http://schemas.microsoft.com/office/drawing/2014/main" id="{8EDA542A-B2A7-CA40-B685-F26CACEB77F7}"/>
              </a:ext>
            </a:extLst>
          </p:cNvPr>
          <p:cNvSpPr txBox="1"/>
          <p:nvPr/>
        </p:nvSpPr>
        <p:spPr>
          <a:xfrm>
            <a:off x="4799688" y="7481683"/>
            <a:ext cx="21800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 sz="1200" b="0"/>
            </a:lvl1pPr>
          </a:lstStyle>
          <a:p>
            <a:r>
              <a:rPr lang="en-US" sz="1600" dirty="0">
                <a:latin typeface="Roboto" charset="0"/>
                <a:ea typeface="Roboto" charset="0"/>
                <a:cs typeface="Roboto" charset="0"/>
              </a:rPr>
              <a:t>1</a:t>
            </a:r>
            <a:endParaRPr sz="16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3" name="Line">
            <a:extLst>
              <a:ext uri="{FF2B5EF4-FFF2-40B4-BE49-F238E27FC236}">
                <a16:creationId xmlns:a16="http://schemas.microsoft.com/office/drawing/2014/main" id="{449AF013-3ACB-094D-8BF6-8F897A0EA938}"/>
              </a:ext>
            </a:extLst>
          </p:cNvPr>
          <p:cNvSpPr/>
          <p:nvPr/>
        </p:nvSpPr>
        <p:spPr>
          <a:xfrm flipH="1">
            <a:off x="5248974" y="3594623"/>
            <a:ext cx="2872235" cy="951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75" extrusionOk="0">
                <a:moveTo>
                  <a:pt x="0" y="20675"/>
                </a:moveTo>
                <a:cubicBezTo>
                  <a:pt x="1592" y="20696"/>
                  <a:pt x="3166" y="19766"/>
                  <a:pt x="4625" y="17950"/>
                </a:cubicBezTo>
                <a:cubicBezTo>
                  <a:pt x="5717" y="16590"/>
                  <a:pt x="6740" y="14730"/>
                  <a:pt x="7521" y="12112"/>
                </a:cubicBezTo>
                <a:cubicBezTo>
                  <a:pt x="8420" y="9102"/>
                  <a:pt x="8933" y="5277"/>
                  <a:pt x="9859" y="2333"/>
                </a:cubicBezTo>
                <a:cubicBezTo>
                  <a:pt x="10242" y="1116"/>
                  <a:pt x="10713" y="52"/>
                  <a:pt x="11280" y="2"/>
                </a:cubicBezTo>
                <a:cubicBezTo>
                  <a:pt x="11909" y="-54"/>
                  <a:pt x="12440" y="1133"/>
                  <a:pt x="12854" y="2518"/>
                </a:cubicBezTo>
                <a:cubicBezTo>
                  <a:pt x="13756" y="5540"/>
                  <a:pt x="14215" y="9434"/>
                  <a:pt x="15038" y="12636"/>
                </a:cubicBezTo>
                <a:cubicBezTo>
                  <a:pt x="16556" y="18548"/>
                  <a:pt x="19082" y="21546"/>
                  <a:pt x="21600" y="20424"/>
                </a:cubicBezTo>
              </a:path>
            </a:pathLst>
          </a:custGeom>
          <a:ln w="25400">
            <a:solidFill>
              <a:schemeClr val="accent3">
                <a:hueOff val="914337"/>
                <a:satOff val="31515"/>
                <a:lumOff val="-30790"/>
                <a:alpha val="73205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4" name="Line">
            <a:extLst>
              <a:ext uri="{FF2B5EF4-FFF2-40B4-BE49-F238E27FC236}">
                <a16:creationId xmlns:a16="http://schemas.microsoft.com/office/drawing/2014/main" id="{0B071A73-CF96-F64A-9FCF-79ACE4187550}"/>
              </a:ext>
            </a:extLst>
          </p:cNvPr>
          <p:cNvSpPr/>
          <p:nvPr/>
        </p:nvSpPr>
        <p:spPr>
          <a:xfrm flipV="1">
            <a:off x="4535730" y="3441632"/>
            <a:ext cx="1667791" cy="2376610"/>
          </a:xfrm>
          <a:prstGeom prst="line">
            <a:avLst/>
          </a:prstGeom>
          <a:noFill/>
          <a:ln w="63500" cap="flat">
            <a:solidFill>
              <a:srgbClr val="007AFF">
                <a:alpha val="54000"/>
              </a:srgbClr>
            </a:solidFill>
            <a:prstDash val="solid"/>
            <a:miter lim="400000"/>
            <a:headEnd type="arrow"/>
            <a:tailEnd type="arrow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8710FC-5124-0248-BA89-586C541B7A29}"/>
              </a:ext>
            </a:extLst>
          </p:cNvPr>
          <p:cNvSpPr/>
          <p:nvPr/>
        </p:nvSpPr>
        <p:spPr>
          <a:xfrm>
            <a:off x="6543806" y="3522923"/>
            <a:ext cx="135920" cy="135920"/>
          </a:xfrm>
          <a:prstGeom prst="ellipse">
            <a:avLst/>
          </a:prstGeom>
          <a:solidFill>
            <a:srgbClr val="1DB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5" name="Line">
            <a:extLst>
              <a:ext uri="{FF2B5EF4-FFF2-40B4-BE49-F238E27FC236}">
                <a16:creationId xmlns:a16="http://schemas.microsoft.com/office/drawing/2014/main" id="{3FD69A50-1B0E-B04F-A1C0-DC9C6AF7471A}"/>
              </a:ext>
            </a:extLst>
          </p:cNvPr>
          <p:cNvSpPr/>
          <p:nvPr/>
        </p:nvSpPr>
        <p:spPr>
          <a:xfrm>
            <a:off x="4488931" y="6213694"/>
            <a:ext cx="1481833" cy="2500400"/>
          </a:xfrm>
          <a:prstGeom prst="line">
            <a:avLst/>
          </a:prstGeom>
          <a:noFill/>
          <a:ln w="63500" cap="flat">
            <a:solidFill>
              <a:srgbClr val="007AFF">
                <a:alpha val="54000"/>
              </a:srgbClr>
            </a:solidFill>
            <a:prstDash val="solid"/>
            <a:miter lim="400000"/>
            <a:headEnd type="arrow"/>
            <a:tailEnd type="arrow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6" name="Line">
            <a:extLst>
              <a:ext uri="{FF2B5EF4-FFF2-40B4-BE49-F238E27FC236}">
                <a16:creationId xmlns:a16="http://schemas.microsoft.com/office/drawing/2014/main" id="{0D1894AD-3655-6045-A568-5C7C4D0385F2}"/>
              </a:ext>
            </a:extLst>
          </p:cNvPr>
          <p:cNvSpPr/>
          <p:nvPr/>
        </p:nvSpPr>
        <p:spPr>
          <a:xfrm flipH="1" flipV="1">
            <a:off x="6938896" y="3257174"/>
            <a:ext cx="564735" cy="1098975"/>
          </a:xfrm>
          <a:custGeom>
            <a:avLst/>
            <a:gdLst>
              <a:gd name="connsiteX0" fmla="*/ 0 w 285623"/>
              <a:gd name="connsiteY0" fmla="*/ 0 h 1386043"/>
              <a:gd name="connsiteX1" fmla="*/ 285623 w 285623"/>
              <a:gd name="connsiteY1" fmla="*/ 1386043 h 1386043"/>
              <a:gd name="connsiteX0" fmla="*/ 196139 w 481762"/>
              <a:gd name="connsiteY0" fmla="*/ 0 h 1386043"/>
              <a:gd name="connsiteX1" fmla="*/ 481762 w 481762"/>
              <a:gd name="connsiteY1" fmla="*/ 1386043 h 1386043"/>
              <a:gd name="connsiteX0" fmla="*/ 366076 w 651699"/>
              <a:gd name="connsiteY0" fmla="*/ 0 h 1386043"/>
              <a:gd name="connsiteX1" fmla="*/ 651699 w 651699"/>
              <a:gd name="connsiteY1" fmla="*/ 1386043 h 1386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1699" h="1386043">
                <a:moveTo>
                  <a:pt x="366076" y="0"/>
                </a:moveTo>
                <a:cubicBezTo>
                  <a:pt x="-44901" y="151771"/>
                  <a:pt x="-294114" y="775173"/>
                  <a:pt x="651699" y="1386043"/>
                </a:cubicBezTo>
              </a:path>
            </a:pathLst>
          </a:custGeom>
          <a:noFill/>
          <a:ln w="63500" cap="flat">
            <a:solidFill>
              <a:srgbClr val="007AFF">
                <a:alpha val="54000"/>
              </a:srgbClr>
            </a:solidFill>
            <a:prstDash val="solid"/>
            <a:miter lim="400000"/>
            <a:headEnd type="arrow"/>
            <a:tailEnd type="arrow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7" name="Bauer (2017)">
            <a:extLst>
              <a:ext uri="{FF2B5EF4-FFF2-40B4-BE49-F238E27FC236}">
                <a16:creationId xmlns:a16="http://schemas.microsoft.com/office/drawing/2014/main" id="{FB0C0688-BB03-704C-8DC6-0952134D9662}"/>
              </a:ext>
            </a:extLst>
          </p:cNvPr>
          <p:cNvSpPr txBox="1"/>
          <p:nvPr/>
        </p:nvSpPr>
        <p:spPr>
          <a:xfrm>
            <a:off x="10331787" y="8427138"/>
            <a:ext cx="2459303" cy="1077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anchor="b">
            <a:spAutoFit/>
          </a:bodyPr>
          <a:lstStyle>
            <a:lvl1pPr algn="r">
              <a:lnSpc>
                <a:spcPct val="120000"/>
              </a:lnSpc>
              <a:defRPr sz="1800" b="0"/>
            </a:lvl1pPr>
          </a:lstStyle>
          <a:p>
            <a:r>
              <a:rPr lang="en-US" sz="1100" dirty="0">
                <a:latin typeface="Roboto" charset="0"/>
                <a:ea typeface="Roboto" charset="0"/>
                <a:cs typeface="Roboto" charset="0"/>
              </a:rPr>
              <a:t>Lee, </a:t>
            </a:r>
            <a:r>
              <a:rPr lang="en-US" sz="1100" dirty="0" err="1">
                <a:latin typeface="Roboto" charset="0"/>
                <a:ea typeface="Roboto" charset="0"/>
                <a:cs typeface="Roboto" charset="0"/>
              </a:rPr>
              <a:t>Baek</a:t>
            </a:r>
            <a:r>
              <a:rPr lang="en-US" sz="1100" dirty="0">
                <a:latin typeface="Roboto" charset="0"/>
                <a:ea typeface="Roboto" charset="0"/>
                <a:cs typeface="Roboto" charset="0"/>
              </a:rPr>
              <a:t>, &amp; Chong (2016)</a:t>
            </a:r>
          </a:p>
          <a:p>
            <a:r>
              <a:rPr lang="de" sz="1100" dirty="0" err="1">
                <a:latin typeface="Roboto" charset="0"/>
                <a:ea typeface="Roboto" charset="0"/>
                <a:cs typeface="Roboto" charset="0"/>
              </a:rPr>
              <a:t>Hurewitz</a:t>
            </a:r>
            <a:r>
              <a:rPr lang="de" sz="1100" dirty="0">
                <a:latin typeface="Roboto" charset="0"/>
                <a:ea typeface="Roboto" charset="0"/>
                <a:cs typeface="Roboto" charset="0"/>
              </a:rPr>
              <a:t>, </a:t>
            </a:r>
            <a:r>
              <a:rPr lang="de" sz="1100" dirty="0" err="1">
                <a:latin typeface="Roboto" charset="0"/>
                <a:ea typeface="Roboto" charset="0"/>
                <a:cs typeface="Roboto" charset="0"/>
              </a:rPr>
              <a:t>Gelman</a:t>
            </a:r>
            <a:r>
              <a:rPr lang="de" sz="1100" dirty="0">
                <a:latin typeface="Roboto" charset="0"/>
                <a:ea typeface="Roboto" charset="0"/>
                <a:cs typeface="Roboto" charset="0"/>
              </a:rPr>
              <a:t>, &amp; Schnitzer (2006)</a:t>
            </a:r>
          </a:p>
          <a:p>
            <a:r>
              <a:rPr lang="en-US" sz="1100" dirty="0">
                <a:latin typeface="Roboto" charset="0"/>
                <a:ea typeface="Roboto" charset="0"/>
                <a:cs typeface="Roboto" charset="0"/>
              </a:rPr>
              <a:t>Chong &amp; </a:t>
            </a:r>
            <a:r>
              <a:rPr lang="en-US" sz="1100" dirty="0" err="1">
                <a:latin typeface="Roboto" charset="0"/>
                <a:ea typeface="Roboto" charset="0"/>
                <a:cs typeface="Roboto" charset="0"/>
              </a:rPr>
              <a:t>Treisman</a:t>
            </a:r>
            <a:r>
              <a:rPr lang="en-US" sz="1100" dirty="0">
                <a:latin typeface="Roboto" charset="0"/>
                <a:ea typeface="Roboto" charset="0"/>
                <a:cs typeface="Roboto" charset="0"/>
              </a:rPr>
              <a:t> (2005)</a:t>
            </a:r>
          </a:p>
          <a:p>
            <a:r>
              <a:rPr lang="en-US" sz="1100" dirty="0">
                <a:latin typeface="Roboto" charset="0"/>
                <a:ea typeface="Roboto" charset="0"/>
                <a:cs typeface="Roboto" charset="0"/>
              </a:rPr>
              <a:t>Corbett et al. (2012)</a:t>
            </a:r>
          </a:p>
          <a:p>
            <a:r>
              <a:rPr lang="en-US" sz="1100" dirty="0">
                <a:latin typeface="Roboto" charset="0"/>
                <a:ea typeface="Roboto" charset="0"/>
                <a:cs typeface="Roboto" charset="0"/>
              </a:rPr>
              <a:t>Tong et al. (2015)</a:t>
            </a:r>
          </a:p>
        </p:txBody>
      </p:sp>
    </p:spTree>
    <p:extLst>
      <p:ext uri="{BB962C8B-B14F-4D97-AF65-F5344CB8AC3E}">
        <p14:creationId xmlns:p14="http://schemas.microsoft.com/office/powerpoint/2010/main" val="352283685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he purpose of the study is to find out whether ensemble information is represented as a single value, or store more information as a compound."/>
          <p:cNvSpPr txBox="1">
            <a:spLocks noGrp="1"/>
          </p:cNvSpPr>
          <p:nvPr>
            <p:ph type="title" idx="4294967295"/>
          </p:nvPr>
        </p:nvSpPr>
        <p:spPr>
          <a:xfrm>
            <a:off x="441496" y="444339"/>
            <a:ext cx="12233794" cy="1228529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l" defTabSz="550425">
              <a:lnSpc>
                <a:spcPct val="120000"/>
              </a:lnSpc>
              <a:defRPr sz="2814"/>
            </a:lvl1pPr>
          </a:lstStyle>
          <a:p>
            <a:r>
              <a:rPr lang="en-US" sz="2800" dirty="0">
                <a:latin typeface="Roboto Medium" charset="0"/>
                <a:ea typeface="Roboto Medium" charset="0"/>
                <a:cs typeface="Roboto Medium" charset="0"/>
              </a:rPr>
              <a:t>Disparity between two ensembles </a:t>
            </a:r>
            <a:r>
              <a:rPr lang="en-US" sz="2800" dirty="0">
                <a:latin typeface="Roboto Medium" charset="0"/>
                <a:ea typeface="Roboto Medium" charset="0"/>
                <a:cs typeface="Roboto Medium" charset="0"/>
                <a:sym typeface="Wingdings" pitchFamily="2" charset="2"/>
              </a:rPr>
              <a:t> Mean estimation?</a:t>
            </a:r>
            <a:endParaRPr sz="28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39" name="Single Probe">
            <a:extLst>
              <a:ext uri="{FF2B5EF4-FFF2-40B4-BE49-F238E27FC236}">
                <a16:creationId xmlns:a16="http://schemas.microsoft.com/office/drawing/2014/main" id="{4FBCFBF5-3315-A842-87BF-355670EB8684}"/>
              </a:ext>
            </a:extLst>
          </p:cNvPr>
          <p:cNvSpPr txBox="1"/>
          <p:nvPr/>
        </p:nvSpPr>
        <p:spPr>
          <a:xfrm>
            <a:off x="2821189" y="7221910"/>
            <a:ext cx="1906966" cy="624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>
              <a:defRPr sz="1200"/>
            </a:lvl1pPr>
          </a:lstStyle>
          <a:p>
            <a:r>
              <a:rPr lang="en-US" sz="2400" dirty="0" err="1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Medium" charset="0"/>
              </a:rPr>
              <a:t>Exp</a:t>
            </a:r>
            <a:r>
              <a:rPr lang="en-US" sz="240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Medium" charset="0"/>
              </a:rPr>
              <a:t> 1 &amp; 2</a:t>
            </a:r>
            <a:endParaRPr sz="2400" dirty="0">
              <a:solidFill>
                <a:srgbClr val="C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Medium" charset="0"/>
            </a:endParaRPr>
          </a:p>
        </p:txBody>
      </p:sp>
      <p:sp>
        <p:nvSpPr>
          <p:cNvPr id="40" name="Single Probe">
            <a:extLst>
              <a:ext uri="{FF2B5EF4-FFF2-40B4-BE49-F238E27FC236}">
                <a16:creationId xmlns:a16="http://schemas.microsoft.com/office/drawing/2014/main" id="{7C012797-1031-114C-8A88-98FF3836F923}"/>
              </a:ext>
            </a:extLst>
          </p:cNvPr>
          <p:cNvSpPr txBox="1"/>
          <p:nvPr/>
        </p:nvSpPr>
        <p:spPr>
          <a:xfrm>
            <a:off x="8449655" y="7221910"/>
            <a:ext cx="1389580" cy="6245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noAutofit/>
          </a:bodyPr>
          <a:lstStyle>
            <a:lvl1pPr>
              <a:defRPr sz="1200"/>
            </a:lvl1pPr>
          </a:lstStyle>
          <a:p>
            <a:r>
              <a:rPr lang="en-US" sz="2400" dirty="0" err="1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Medium" charset="0"/>
              </a:rPr>
              <a:t>Exp</a:t>
            </a:r>
            <a:r>
              <a:rPr lang="en-US" sz="240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Medium" charset="0"/>
              </a:rPr>
              <a:t> 4</a:t>
            </a:r>
            <a:endParaRPr sz="2400" dirty="0">
              <a:solidFill>
                <a:srgbClr val="C00000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Medium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230979-867E-7D46-B593-FCD194B0A7CD}"/>
              </a:ext>
            </a:extLst>
          </p:cNvPr>
          <p:cNvGrpSpPr/>
          <p:nvPr/>
        </p:nvGrpSpPr>
        <p:grpSpPr>
          <a:xfrm>
            <a:off x="2122215" y="2990850"/>
            <a:ext cx="3771900" cy="3771900"/>
            <a:chOff x="2122215" y="2990850"/>
            <a:chExt cx="3771900" cy="377190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689DA01-B7AF-1443-994A-C22AF1BB4BFA}"/>
                </a:ext>
              </a:extLst>
            </p:cNvPr>
            <p:cNvSpPr/>
            <p:nvPr/>
          </p:nvSpPr>
          <p:spPr>
            <a:xfrm>
              <a:off x="2122215" y="2990850"/>
              <a:ext cx="3771900" cy="3771900"/>
            </a:xfrm>
            <a:prstGeom prst="ellipse">
              <a:avLst/>
            </a:prstGeom>
            <a:solidFill>
              <a:srgbClr val="FD756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35" name="Experiment 1">
              <a:extLst>
                <a:ext uri="{FF2B5EF4-FFF2-40B4-BE49-F238E27FC236}">
                  <a16:creationId xmlns:a16="http://schemas.microsoft.com/office/drawing/2014/main" id="{9C60699E-FDCB-C74C-82E4-5E25BA552C49}"/>
                </a:ext>
              </a:extLst>
            </p:cNvPr>
            <p:cNvSpPr txBox="1"/>
            <p:nvPr/>
          </p:nvSpPr>
          <p:spPr>
            <a:xfrm>
              <a:off x="2216829" y="4354800"/>
              <a:ext cx="3582671" cy="1044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18975" tIns="118975" rIns="118975" bIns="118975" numCol="1" anchor="ctr">
              <a:noAutofit/>
            </a:bodyPr>
            <a:lstStyle>
              <a:lvl1pPr defTabSz="2555875">
                <a:lnSpc>
                  <a:spcPct val="130000"/>
                </a:lnSpc>
                <a:defRPr sz="2500" i="1">
                  <a:solidFill>
                    <a:srgbClr val="FFFFFF"/>
                  </a:solidFill>
                </a:defRPr>
              </a:lvl1pPr>
            </a:lstStyle>
            <a:p>
              <a:pPr>
                <a:defRPr b="0"/>
              </a:pPr>
              <a:r>
                <a:rPr lang="en-US" sz="4000" b="0" i="0" dirty="0">
                  <a:latin typeface="Roboto Light" panose="02000000000000000000" pitchFamily="2" charset="0"/>
                  <a:ea typeface="Roboto Light" panose="02000000000000000000" pitchFamily="2" charset="0"/>
                  <a:cs typeface="Roboto Black" charset="0"/>
                </a:rPr>
                <a:t>Set Size</a:t>
              </a:r>
              <a:endParaRPr sz="4000" b="0" i="0" dirty="0">
                <a:latin typeface="Roboto Light" panose="02000000000000000000" pitchFamily="2" charset="0"/>
                <a:ea typeface="Roboto Light" panose="02000000000000000000" pitchFamily="2" charset="0"/>
                <a:cs typeface="Roboto Black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27E7F0B-84ED-284B-9FE9-47F9FBE6D38B}"/>
              </a:ext>
            </a:extLst>
          </p:cNvPr>
          <p:cNvGrpSpPr/>
          <p:nvPr/>
        </p:nvGrpSpPr>
        <p:grpSpPr>
          <a:xfrm>
            <a:off x="7110685" y="2990850"/>
            <a:ext cx="3771900" cy="3771900"/>
            <a:chOff x="2122215" y="2990850"/>
            <a:chExt cx="3771900" cy="37719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B8E63AD-1EB8-684F-B028-DB38CC26CBEB}"/>
                </a:ext>
              </a:extLst>
            </p:cNvPr>
            <p:cNvSpPr/>
            <p:nvPr/>
          </p:nvSpPr>
          <p:spPr>
            <a:xfrm>
              <a:off x="2122215" y="2990850"/>
              <a:ext cx="3771900" cy="3771900"/>
            </a:xfrm>
            <a:prstGeom prst="ellipse">
              <a:avLst/>
            </a:prstGeom>
            <a:solidFill>
              <a:srgbClr val="FD756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endParaRPr>
            </a:p>
          </p:txBody>
        </p:sp>
        <p:sp>
          <p:nvSpPr>
            <p:cNvPr id="16" name="Experiment 1">
              <a:extLst>
                <a:ext uri="{FF2B5EF4-FFF2-40B4-BE49-F238E27FC236}">
                  <a16:creationId xmlns:a16="http://schemas.microsoft.com/office/drawing/2014/main" id="{E918080B-DF6B-9D46-ABD2-FC4ED3F84F19}"/>
                </a:ext>
              </a:extLst>
            </p:cNvPr>
            <p:cNvSpPr txBox="1"/>
            <p:nvPr/>
          </p:nvSpPr>
          <p:spPr>
            <a:xfrm>
              <a:off x="2216829" y="4354800"/>
              <a:ext cx="3582671" cy="1044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18975" tIns="118975" rIns="118975" bIns="118975" numCol="1" anchor="ctr">
              <a:noAutofit/>
            </a:bodyPr>
            <a:lstStyle>
              <a:lvl1pPr defTabSz="2555875">
                <a:lnSpc>
                  <a:spcPct val="130000"/>
                </a:lnSpc>
                <a:defRPr sz="2500" i="1">
                  <a:solidFill>
                    <a:srgbClr val="FFFFFF"/>
                  </a:solidFill>
                </a:defRPr>
              </a:lvl1pPr>
            </a:lstStyle>
            <a:p>
              <a:pPr>
                <a:defRPr b="0"/>
              </a:pPr>
              <a:r>
                <a:rPr lang="en-US" sz="4000" b="0" i="0" dirty="0">
                  <a:latin typeface="Roboto Light" panose="02000000000000000000" pitchFamily="2" charset="0"/>
                  <a:ea typeface="Roboto Light" panose="02000000000000000000" pitchFamily="2" charset="0"/>
                  <a:cs typeface="Roboto Black" charset="0"/>
                </a:rPr>
                <a:t>Variance</a:t>
              </a:r>
              <a:endParaRPr sz="4000" b="0" i="0" dirty="0">
                <a:latin typeface="Roboto Light" panose="02000000000000000000" pitchFamily="2" charset="0"/>
                <a:ea typeface="Roboto Light" panose="02000000000000000000" pitchFamily="2" charset="0"/>
                <a:cs typeface="Roboto Black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6D7F5E3-66AA-7945-8DF6-CFEE78AC95DE}"/>
              </a:ext>
            </a:extLst>
          </p:cNvPr>
          <p:cNvGrpSpPr/>
          <p:nvPr/>
        </p:nvGrpSpPr>
        <p:grpSpPr>
          <a:xfrm>
            <a:off x="5894115" y="6389549"/>
            <a:ext cx="1648800" cy="1460410"/>
            <a:chOff x="5894115" y="6389549"/>
            <a:chExt cx="1648800" cy="1460410"/>
          </a:xfrm>
        </p:grpSpPr>
        <p:sp>
          <p:nvSpPr>
            <p:cNvPr id="11" name="Single Probe">
              <a:extLst>
                <a:ext uri="{FF2B5EF4-FFF2-40B4-BE49-F238E27FC236}">
                  <a16:creationId xmlns:a16="http://schemas.microsoft.com/office/drawing/2014/main" id="{2EBB6D7A-BB8B-5E4E-9B0A-122D55AF63EF}"/>
                </a:ext>
              </a:extLst>
            </p:cNvPr>
            <p:cNvSpPr txBox="1"/>
            <p:nvPr/>
          </p:nvSpPr>
          <p:spPr>
            <a:xfrm>
              <a:off x="5894115" y="7225423"/>
              <a:ext cx="1389580" cy="6245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200"/>
              </a:lvl1pPr>
            </a:lstStyle>
            <a:p>
              <a:r>
                <a:rPr lang="en-US" sz="2400" dirty="0" err="1">
                  <a:solidFill>
                    <a:srgbClr val="C0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Medium" charset="0"/>
                </a:rPr>
                <a:t>Exp</a:t>
              </a:r>
              <a:r>
                <a:rPr lang="en-US" sz="2400" dirty="0">
                  <a:solidFill>
                    <a:srgbClr val="C00000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Roboto Medium" charset="0"/>
                </a:rPr>
                <a:t> 3</a:t>
              </a:r>
              <a:endParaRPr sz="2400" dirty="0">
                <a:solidFill>
                  <a:srgbClr val="C00000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Medium" charset="0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D13BA16-4B0C-8C4A-9488-0ED885068A53}"/>
                    </a:ext>
                  </a:extLst>
                </p14:cNvPr>
                <p14:cNvContentPartPr/>
                <p14:nvPr/>
              </p14:nvContentPartPr>
              <p14:xfrm>
                <a:off x="5894115" y="6389549"/>
                <a:ext cx="1648800" cy="977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D13BA16-4B0C-8C4A-9488-0ED885068A5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858107" y="6353549"/>
                  <a:ext cx="1720456" cy="1049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27BF6A-BB8A-E14C-A625-6DC1F545F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05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put_b378eL.mp4">
            <a:extLst>
              <a:ext uri="{FF2B5EF4-FFF2-40B4-BE49-F238E27FC236}">
                <a16:creationId xmlns:a16="http://schemas.microsoft.com/office/drawing/2014/main" id="{CA52E91E-DA6C-4E48-91DE-751270154A60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43" y="808892"/>
            <a:ext cx="13007843" cy="81358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6227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A2.mp4">
            <a:extLst>
              <a:ext uri="{FF2B5EF4-FFF2-40B4-BE49-F238E27FC236}">
                <a16:creationId xmlns:a16="http://schemas.microsoft.com/office/drawing/2014/main" id="{73B17FBE-CE37-B645-B26C-8471B002BB08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09844"/>
            <a:ext cx="13004800" cy="813391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30829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5184</TotalTime>
  <Words>1465</Words>
  <Application>Microsoft Macintosh PowerPoint</Application>
  <PresentationFormat>Custom</PresentationFormat>
  <Paragraphs>301</Paragraphs>
  <Slides>45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Helvetica Light</vt:lpstr>
      <vt:lpstr>Helvetica Neue</vt:lpstr>
      <vt:lpstr>Helvetica Neue Light</vt:lpstr>
      <vt:lpstr>Helvetica Neue Medium</vt:lpstr>
      <vt:lpstr>Helvetica Neue Thin</vt:lpstr>
      <vt:lpstr>Roboto</vt:lpstr>
      <vt:lpstr>Roboto Black</vt:lpstr>
      <vt:lpstr>Roboto Condensed</vt:lpstr>
      <vt:lpstr>Roboto Light</vt:lpstr>
      <vt:lpstr>Roboto Medium</vt:lpstr>
      <vt:lpstr>Roboto Thin</vt:lpstr>
      <vt:lpstr>Times</vt:lpstr>
      <vt:lpstr>Times New Roman</vt:lpstr>
      <vt:lpstr>White</vt:lpstr>
      <vt:lpstr>Representational Form of  Perceptual Average</vt:lpstr>
      <vt:lpstr>PowerPoint Presentation</vt:lpstr>
      <vt:lpstr>Is mean represented as a single size?</vt:lpstr>
      <vt:lpstr>Is mean represented as a single size?</vt:lpstr>
      <vt:lpstr>Is mean represented as a single size?</vt:lpstr>
      <vt:lpstr>Disparity between two ensembles  Mean estimation?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 reduces with set size. Response variance is smaller for set probes.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Thank you</vt:lpstr>
      <vt:lpstr>Appendix</vt:lpstr>
      <vt:lpstr>Most seems to assume that the mean is represented somewhat like a exemplar value, like single size.</vt:lpstr>
      <vt:lpstr>Single probe studies consistently report  positive bias (overestimation of the mean).</vt:lpstr>
      <vt:lpstr>This overestimation increases as discrepancy in set size increases.</vt:lpstr>
      <vt:lpstr>PowerPoint Presentation</vt:lpstr>
      <vt:lpstr>This suggests that representing the mean in terms of a single value requires some form of conversion process. </vt:lpstr>
      <vt:lpstr>This suggests that representing the mean in terms of a single value requires some form of conversion process. 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Representational Form  of Perceptual Averaging</dc:title>
  <cp:lastModifiedBy>MyoungAh Kim</cp:lastModifiedBy>
  <cp:revision>293</cp:revision>
  <dcterms:modified xsi:type="dcterms:W3CDTF">2020-09-15T10:57:43Z</dcterms:modified>
</cp:coreProperties>
</file>